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14.xml" ContentType="application/vnd.openxmlformats-officedocument.presentationml.notesSlide+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1"/>
  </p:notesMasterIdLst>
  <p:sldIdLst>
    <p:sldId id="501" r:id="rId3"/>
    <p:sldId id="441" r:id="rId4"/>
    <p:sldId id="417" r:id="rId5"/>
    <p:sldId id="379" r:id="rId6"/>
    <p:sldId id="418" r:id="rId7"/>
    <p:sldId id="380" r:id="rId8"/>
    <p:sldId id="440" r:id="rId9"/>
    <p:sldId id="442" r:id="rId10"/>
    <p:sldId id="444" r:id="rId11"/>
    <p:sldId id="445" r:id="rId12"/>
    <p:sldId id="376" r:id="rId13"/>
    <p:sldId id="298" r:id="rId14"/>
    <p:sldId id="313" r:id="rId15"/>
    <p:sldId id="321" r:id="rId16"/>
    <p:sldId id="322" r:id="rId17"/>
    <p:sldId id="319" r:id="rId18"/>
    <p:sldId id="320" r:id="rId19"/>
    <p:sldId id="317" r:id="rId20"/>
    <p:sldId id="318" r:id="rId21"/>
    <p:sldId id="323" r:id="rId22"/>
    <p:sldId id="446" r:id="rId23"/>
    <p:sldId id="375" r:id="rId24"/>
    <p:sldId id="377" r:id="rId25"/>
    <p:sldId id="257" r:id="rId26"/>
    <p:sldId id="260" r:id="rId27"/>
    <p:sldId id="258" r:id="rId28"/>
    <p:sldId id="447" r:id="rId29"/>
    <p:sldId id="448" r:id="rId30"/>
    <p:sldId id="340" r:id="rId31"/>
    <p:sldId id="449" r:id="rId32"/>
    <p:sldId id="342" r:id="rId33"/>
    <p:sldId id="450" r:id="rId34"/>
    <p:sldId id="344" r:id="rId35"/>
    <p:sldId id="345" r:id="rId36"/>
    <p:sldId id="346" r:id="rId37"/>
    <p:sldId id="347" r:id="rId38"/>
    <p:sldId id="349" r:id="rId39"/>
    <p:sldId id="348" r:id="rId40"/>
    <p:sldId id="354" r:id="rId41"/>
    <p:sldId id="351" r:id="rId42"/>
    <p:sldId id="352" r:id="rId43"/>
    <p:sldId id="353" r:id="rId44"/>
    <p:sldId id="338" r:id="rId45"/>
    <p:sldId id="259" r:id="rId46"/>
    <p:sldId id="297" r:id="rId47"/>
    <p:sldId id="451" r:id="rId48"/>
    <p:sldId id="294" r:id="rId49"/>
    <p:sldId id="295" r:id="rId50"/>
    <p:sldId id="300" r:id="rId51"/>
    <p:sldId id="314" r:id="rId52"/>
    <p:sldId id="296" r:id="rId53"/>
    <p:sldId id="301" r:id="rId54"/>
    <p:sldId id="452" r:id="rId55"/>
    <p:sldId id="302" r:id="rId56"/>
    <p:sldId id="303" r:id="rId57"/>
    <p:sldId id="315" r:id="rId58"/>
    <p:sldId id="304" r:id="rId59"/>
    <p:sldId id="306" r:id="rId60"/>
    <p:sldId id="307" r:id="rId61"/>
    <p:sldId id="308" r:id="rId62"/>
    <p:sldId id="316" r:id="rId63"/>
    <p:sldId id="309" r:id="rId64"/>
    <p:sldId id="310" r:id="rId65"/>
    <p:sldId id="311" r:id="rId66"/>
    <p:sldId id="312" r:id="rId67"/>
    <p:sldId id="453" r:id="rId68"/>
    <p:sldId id="454" r:id="rId69"/>
    <p:sldId id="455" r:id="rId70"/>
    <p:sldId id="299" r:id="rId71"/>
    <p:sldId id="293" r:id="rId72"/>
    <p:sldId id="456" r:id="rId73"/>
    <p:sldId id="457" r:id="rId74"/>
    <p:sldId id="458" r:id="rId75"/>
    <p:sldId id="459" r:id="rId76"/>
    <p:sldId id="324" r:id="rId77"/>
    <p:sldId id="460" r:id="rId78"/>
    <p:sldId id="337" r:id="rId79"/>
    <p:sldId id="461" r:id="rId80"/>
    <p:sldId id="329" r:id="rId81"/>
    <p:sldId id="334" r:id="rId82"/>
    <p:sldId id="462" r:id="rId83"/>
    <p:sldId id="463" r:id="rId84"/>
    <p:sldId id="464" r:id="rId85"/>
    <p:sldId id="326" r:id="rId86"/>
    <p:sldId id="327" r:id="rId87"/>
    <p:sldId id="465" r:id="rId88"/>
    <p:sldId id="466" r:id="rId89"/>
    <p:sldId id="330" r:id="rId90"/>
    <p:sldId id="331" r:id="rId91"/>
    <p:sldId id="332" r:id="rId92"/>
    <p:sldId id="467" r:id="rId93"/>
    <p:sldId id="468" r:id="rId94"/>
    <p:sldId id="335" r:id="rId95"/>
    <p:sldId id="469" r:id="rId96"/>
    <p:sldId id="470" r:id="rId97"/>
    <p:sldId id="471" r:id="rId98"/>
    <p:sldId id="472" r:id="rId99"/>
    <p:sldId id="473" r:id="rId100"/>
    <p:sldId id="474" r:id="rId101"/>
    <p:sldId id="475" r:id="rId102"/>
    <p:sldId id="383" r:id="rId103"/>
    <p:sldId id="362" r:id="rId104"/>
    <p:sldId id="363" r:id="rId105"/>
    <p:sldId id="385" r:id="rId106"/>
    <p:sldId id="381" r:id="rId107"/>
    <p:sldId id="382" r:id="rId108"/>
    <p:sldId id="387" r:id="rId109"/>
    <p:sldId id="388" r:id="rId110"/>
    <p:sldId id="384" r:id="rId111"/>
    <p:sldId id="389" r:id="rId112"/>
    <p:sldId id="391" r:id="rId113"/>
    <p:sldId id="339" r:id="rId114"/>
    <p:sldId id="341" r:id="rId115"/>
    <p:sldId id="392" r:id="rId116"/>
    <p:sldId id="393" r:id="rId117"/>
    <p:sldId id="394" r:id="rId118"/>
    <p:sldId id="328" r:id="rId119"/>
    <p:sldId id="333" r:id="rId120"/>
    <p:sldId id="395" r:id="rId121"/>
    <p:sldId id="336" r:id="rId122"/>
    <p:sldId id="396" r:id="rId123"/>
    <p:sldId id="397" r:id="rId124"/>
    <p:sldId id="350" r:id="rId125"/>
    <p:sldId id="398" r:id="rId126"/>
    <p:sldId id="399" r:id="rId127"/>
    <p:sldId id="400" r:id="rId128"/>
    <p:sldId id="325" r:id="rId129"/>
    <p:sldId id="401" r:id="rId130"/>
    <p:sldId id="402" r:id="rId131"/>
    <p:sldId id="403" r:id="rId132"/>
    <p:sldId id="404" r:id="rId133"/>
    <p:sldId id="405" r:id="rId134"/>
    <p:sldId id="406" r:id="rId135"/>
    <p:sldId id="407" r:id="rId136"/>
    <p:sldId id="408" r:id="rId137"/>
    <p:sldId id="409" r:id="rId138"/>
    <p:sldId id="410" r:id="rId139"/>
    <p:sldId id="411" r:id="rId140"/>
    <p:sldId id="343" r:id="rId141"/>
    <p:sldId id="412" r:id="rId142"/>
    <p:sldId id="414" r:id="rId143"/>
    <p:sldId id="415" r:id="rId144"/>
    <p:sldId id="416" r:id="rId145"/>
    <p:sldId id="419" r:id="rId146"/>
    <p:sldId id="420" r:id="rId147"/>
    <p:sldId id="421" r:id="rId148"/>
    <p:sldId id="422" r:id="rId149"/>
    <p:sldId id="423" r:id="rId150"/>
    <p:sldId id="424" r:id="rId151"/>
    <p:sldId id="425" r:id="rId152"/>
    <p:sldId id="426" r:id="rId153"/>
    <p:sldId id="427" r:id="rId154"/>
    <p:sldId id="428" r:id="rId155"/>
    <p:sldId id="429" r:id="rId156"/>
    <p:sldId id="430" r:id="rId157"/>
    <p:sldId id="431" r:id="rId158"/>
    <p:sldId id="432" r:id="rId159"/>
    <p:sldId id="433" r:id="rId160"/>
    <p:sldId id="435" r:id="rId161"/>
    <p:sldId id="436" r:id="rId162"/>
    <p:sldId id="437" r:id="rId163"/>
    <p:sldId id="438" r:id="rId164"/>
    <p:sldId id="439" r:id="rId165"/>
    <p:sldId id="476" r:id="rId166"/>
    <p:sldId id="477" r:id="rId167"/>
    <p:sldId id="478" r:id="rId168"/>
    <p:sldId id="479" r:id="rId169"/>
    <p:sldId id="480" r:id="rId170"/>
    <p:sldId id="481" r:id="rId171"/>
    <p:sldId id="482" r:id="rId172"/>
    <p:sldId id="305" r:id="rId173"/>
    <p:sldId id="483" r:id="rId174"/>
    <p:sldId id="484" r:id="rId175"/>
    <p:sldId id="485" r:id="rId176"/>
    <p:sldId id="486" r:id="rId177"/>
    <p:sldId id="487" r:id="rId178"/>
    <p:sldId id="488" r:id="rId179"/>
    <p:sldId id="489" r:id="rId180"/>
    <p:sldId id="490" r:id="rId181"/>
    <p:sldId id="491" r:id="rId182"/>
    <p:sldId id="493" r:id="rId183"/>
    <p:sldId id="494" r:id="rId184"/>
    <p:sldId id="495" r:id="rId185"/>
    <p:sldId id="496" r:id="rId186"/>
    <p:sldId id="497" r:id="rId187"/>
    <p:sldId id="498" r:id="rId188"/>
    <p:sldId id="360" r:id="rId189"/>
    <p:sldId id="499" r:id="rId190"/>
    <p:sldId id="365" r:id="rId191"/>
    <p:sldId id="372" r:id="rId192"/>
    <p:sldId id="364" r:id="rId193"/>
    <p:sldId id="361" r:id="rId194"/>
    <p:sldId id="370" r:id="rId195"/>
    <p:sldId id="500" r:id="rId196"/>
    <p:sldId id="367" r:id="rId197"/>
    <p:sldId id="368" r:id="rId198"/>
    <p:sldId id="371" r:id="rId199"/>
    <p:sldId id="369" r:id="rId200"/>
  </p:sldIdLst>
  <p:sldSz cx="12192000" cy="6858000"/>
  <p:notesSz cx="6858000" cy="9144000"/>
  <p:custDataLst>
    <p:tags r:id="rId20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8" userDrawn="1">
          <p15:clr>
            <a:srgbClr val="A4A3A4"/>
          </p15:clr>
        </p15:guide>
        <p15:guide id="2" pos="3840" userDrawn="1">
          <p15:clr>
            <a:srgbClr val="A4A3A4"/>
          </p15:clr>
        </p15:guide>
        <p15:guide id="4" pos="7256" userDrawn="1">
          <p15:clr>
            <a:srgbClr val="A4A3A4"/>
          </p15:clr>
        </p15:guide>
        <p15:guide id="5" orient="horz" pos="640" userDrawn="1">
          <p15:clr>
            <a:srgbClr val="A4A3A4"/>
          </p15:clr>
        </p15:guide>
        <p15:guide id="6" orient="horz" pos="712" userDrawn="1">
          <p15:clr>
            <a:srgbClr val="A4A3A4"/>
          </p15:clr>
        </p15:guide>
        <p15:guide id="7" orient="horz" pos="3952" userDrawn="1">
          <p15:clr>
            <a:srgbClr val="A4A3A4"/>
          </p15:clr>
        </p15:guide>
        <p15:guide id="8"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4E15"/>
    <a:srgbClr val="1F44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showGuides="1">
      <p:cViewPr varScale="1">
        <p:scale>
          <a:sx n="73" d="100"/>
          <a:sy n="73" d="100"/>
        </p:scale>
        <p:origin x="552" y="56"/>
      </p:cViewPr>
      <p:guideLst>
        <p:guide orient="horz" pos="2288"/>
        <p:guide pos="3840"/>
        <p:guide pos="7256"/>
        <p:guide orient="horz" pos="640"/>
        <p:guide orient="horz" pos="712"/>
        <p:guide orient="horz" pos="3952"/>
        <p:guide orient="horz" pos="386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tableStyles" Target="tableStyle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notesMaster" Target="notesMasters/notesMaster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tags" Target="tags/tag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5T21:06:19.501"/>
    </inkml:context>
    <inkml:brush xml:id="br0">
      <inkml:brushProperty name="width" value="0.05" units="cm"/>
      <inkml:brushProperty name="height" value="0.05" units="cm"/>
      <inkml:brushProperty name="color" value="#AB008B"/>
    </inkml:brush>
  </inkml:definitions>
  <inkml:trace contextRef="#ctx0" brushRef="#br0">0 0 24575,'0'5'0,"11"2"0,18 0 0,15-2 0,15-1 0,14-2 0,9-1 0,6 0 0,9-1 0,3-1 0,-5 1 0,-8 0 0,-14 0 0,-15-1 0,-16 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9:30.23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0,'4380'0,"-4322"0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9:38.303"/>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1,'8264'0,"-8247"0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9:50.90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1,'16922'0,"-16934"0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9:57.442"/>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0,'4604'0,"-4571"0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0:05.71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0,'5204'0,"-5159"0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0:21.298"/>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0,'10059'0,"-10044"0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0:28.770"/>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0,'9331'0,"-9341"0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0:31.510"/>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0,'7206'0,"-7173"0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0:35.739"/>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1,'9648'0,"-9611"0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0:53.214"/>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1,'10979'0,"-10954"0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5T21:06:20.919"/>
    </inkml:context>
    <inkml:brush xml:id="br0">
      <inkml:brushProperty name="width" value="0.05" units="cm"/>
      <inkml:brushProperty name="height" value="0.05" units="cm"/>
      <inkml:brushProperty name="color" value="#AB008B"/>
    </inkml:brush>
  </inkml:definitions>
  <inkml:trace contextRef="#ctx0" brushRef="#br0">0 1 24575,'9'0'0,"0"1"0,0 0 0,0 1 0,9 3 0,26 4 0,523 5 0,-384-16 0,515 1-1365,-663 1-5461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1:05.980"/>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1,'8166'0,"-8148"0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1:18.199"/>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0,'8236'0,"-8204"0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3:14.509"/>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1,'4921'0,"-4877"0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3:24.989"/>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0,'11210'0,"-11148"0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3:31.41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3:32.99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1,'11089'0,"-11046"0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4:01.528"/>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1,'7653'0,"-7577"0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4:12.190"/>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0,'6044'0,"-5961"0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4:26.499"/>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0,'6204'0,"-6142"0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4:31.849"/>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0,'6307'0,"-6258"0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8:36.553"/>
    </inkml:context>
    <inkml:brush xml:id="br0">
      <inkml:brushProperty name="width" value="0.05" units="cm"/>
      <inkml:brushProperty name="height" value="0.05" units="cm"/>
      <inkml:brushProperty name="color" value="#AB008B"/>
      <inkml:brushProperty name="ignorePressure" value="1"/>
    </inkml:brush>
  </inkml:definitions>
  <inkml:trace contextRef="#ctx0" brushRef="#br0">1193 0,'-1152'0,"1112"0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4:45.252"/>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1,'6066'0,"-6018"0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4:55.50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0,'5984'0,"-6026"0,-18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5:08.87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1,'3216'0,"-3178"0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5:19.48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0,'9097'0,"-9044"0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5:24.32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1,'7948'0,"-7878"0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5:34.024"/>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1,'8488'0,"-8457"0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5:39.72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0,'6023'0,"-5954"0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5:47.00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0,'4894'0,"-4837"0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5:58.621"/>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1,'2924'0,"-2859"0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6:09.69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0,'3298'0,"-3228"0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8:21.387"/>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0,'2246'0,"-2196"0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6:13.701"/>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1,'4375'0,"-4327"0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6:23.289"/>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1,'7036'0,"-5281"0,-1686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6:27.893"/>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1,'3832'0,"-3766"0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6:38.146"/>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1,'4183'0,"-4183"0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6:55.330"/>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1,'3052'0,"-3022"0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7:00.086"/>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1,'7181'0,"-7107"0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7:09.859"/>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1,'3198'0,"-3154"0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7:14.29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1,'6357'0,"-6311"0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24:45.697"/>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0,'4987'0,"-4955"0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24:59.823"/>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1,'3841'0,"-3774"0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8:49.783"/>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0,'3405'0,"-3351"0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25:03.732"/>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0,'3775'0,"-3721"0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7:42.031"/>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0,'2223'0,"-2196"0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7:46.647"/>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0,'2581'0,"-2541"0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7:50.975"/>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1,'3453'0,"-3420"0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7:59.970"/>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1,'2358'0,"-2308"0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8:09.540"/>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0,'185'0,"3344"0,-3504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8:14.434"/>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0,'3265'0,"-3249"0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8:18.893"/>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0,'3615'0,"-3608"0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8:24.156"/>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0,'3497'0,"-3495"0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8:29.986"/>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1,'3025'0,"-2980"0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8:53.263"/>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0,'3467'0,"-3439"0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8:34.007"/>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1,'3557'0,"-3504"0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8:45.646"/>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1,'4164'0,"-3970"0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8:49.067"/>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1,'5637'0,"-5585"0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8:53.45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0,'6009'0,"-6038"0,-6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9:06.269"/>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0,'4172'0,"-4175"0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9:10.260"/>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1,'4014'0,"-3972"0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9:15.717"/>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0,'4333'0,"-4290"0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9:19.59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1,'2788'0,"-2738"0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9:24.945"/>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1,'2187'0,"-2114"0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9:30.359"/>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1,'3162'0,"-3141"0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8:58.014"/>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1,'3953'0,"-3931"0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9:35.86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0,'2665'0,"-2572"0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9:50.847"/>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1,'4044'0,"-3992"0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19:55.208"/>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0,'4497'0,"-4465"0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20:36.831"/>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1,'2710'0,"-2731"0,-5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20:39.339"/>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0,'4448'0,"-4454"0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20:42.511"/>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0,'2208'0,"-2182"0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20:45.874"/>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0,'4733'0,"-4703"0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20:58.804"/>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1,'2137'0,"-2104"0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21:02.367"/>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0,'3628'0,"-3597"0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9:11.066"/>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0,'4581'0,"-4527"0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2-15T21:09:21.714"/>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0,'5126'0,"-5071"0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449080-6B03-4C56-874B-C6F48D1065E9}" type="datetimeFigureOut">
              <a:rPr lang="zh-CN" altLang="en-US" smtClean="0"/>
              <a:t>2025/3/6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B33CE-47A4-483F-9491-CABB517AF110}" type="slidenum">
              <a:rPr lang="zh-CN" altLang="en-US" smtClean="0"/>
              <a:t>‹#›</a:t>
            </a:fld>
            <a:endParaRPr lang="zh-CN" altLang="en-US"/>
          </a:p>
        </p:txBody>
      </p:sp>
    </p:spTree>
    <p:extLst>
      <p:ext uri="{BB962C8B-B14F-4D97-AF65-F5344CB8AC3E}">
        <p14:creationId xmlns:p14="http://schemas.microsoft.com/office/powerpoint/2010/main" val="1640829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14</a:t>
            </a:fld>
            <a:endParaRPr lang="zh-CN" altLang="en-US"/>
          </a:p>
        </p:txBody>
      </p:sp>
    </p:spTree>
    <p:extLst>
      <p:ext uri="{BB962C8B-B14F-4D97-AF65-F5344CB8AC3E}">
        <p14:creationId xmlns:p14="http://schemas.microsoft.com/office/powerpoint/2010/main" val="2303551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67</a:t>
            </a:fld>
            <a:endParaRPr lang="zh-CN" altLang="en-US"/>
          </a:p>
        </p:txBody>
      </p:sp>
    </p:spTree>
    <p:extLst>
      <p:ext uri="{BB962C8B-B14F-4D97-AF65-F5344CB8AC3E}">
        <p14:creationId xmlns:p14="http://schemas.microsoft.com/office/powerpoint/2010/main" val="1549357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70</a:t>
            </a:fld>
            <a:endParaRPr lang="zh-CN" altLang="en-US"/>
          </a:p>
        </p:txBody>
      </p:sp>
    </p:spTree>
    <p:extLst>
      <p:ext uri="{BB962C8B-B14F-4D97-AF65-F5344CB8AC3E}">
        <p14:creationId xmlns:p14="http://schemas.microsoft.com/office/powerpoint/2010/main" val="2925086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84</a:t>
            </a:fld>
            <a:endParaRPr lang="zh-CN" altLang="en-US"/>
          </a:p>
        </p:txBody>
      </p:sp>
    </p:spTree>
    <p:extLst>
      <p:ext uri="{BB962C8B-B14F-4D97-AF65-F5344CB8AC3E}">
        <p14:creationId xmlns:p14="http://schemas.microsoft.com/office/powerpoint/2010/main" val="1523757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85</a:t>
            </a:fld>
            <a:endParaRPr lang="zh-CN" altLang="en-US"/>
          </a:p>
        </p:txBody>
      </p:sp>
    </p:spTree>
    <p:extLst>
      <p:ext uri="{BB962C8B-B14F-4D97-AF65-F5344CB8AC3E}">
        <p14:creationId xmlns:p14="http://schemas.microsoft.com/office/powerpoint/2010/main" val="3263246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3B33CE-47A4-483F-9491-CABB517AF110}" type="slidenum">
              <a:rPr lang="zh-CN" altLang="en-US" smtClean="0"/>
              <a:t>162</a:t>
            </a:fld>
            <a:endParaRPr lang="zh-CN" altLang="en-US"/>
          </a:p>
        </p:txBody>
      </p:sp>
    </p:spTree>
    <p:extLst>
      <p:ext uri="{BB962C8B-B14F-4D97-AF65-F5344CB8AC3E}">
        <p14:creationId xmlns:p14="http://schemas.microsoft.com/office/powerpoint/2010/main" val="130865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175</a:t>
            </a:fld>
            <a:endParaRPr lang="zh-CN" altLang="en-US"/>
          </a:p>
        </p:txBody>
      </p:sp>
    </p:spTree>
    <p:extLst>
      <p:ext uri="{BB962C8B-B14F-4D97-AF65-F5344CB8AC3E}">
        <p14:creationId xmlns:p14="http://schemas.microsoft.com/office/powerpoint/2010/main" val="1523757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177</a:t>
            </a:fld>
            <a:endParaRPr lang="zh-CN" altLang="en-US"/>
          </a:p>
        </p:txBody>
      </p:sp>
    </p:spTree>
    <p:extLst>
      <p:ext uri="{BB962C8B-B14F-4D97-AF65-F5344CB8AC3E}">
        <p14:creationId xmlns:p14="http://schemas.microsoft.com/office/powerpoint/2010/main" val="3965162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187</a:t>
            </a:fld>
            <a:endParaRPr lang="zh-CN" altLang="en-US"/>
          </a:p>
        </p:txBody>
      </p:sp>
    </p:spTree>
    <p:extLst>
      <p:ext uri="{BB962C8B-B14F-4D97-AF65-F5344CB8AC3E}">
        <p14:creationId xmlns:p14="http://schemas.microsoft.com/office/powerpoint/2010/main" val="374886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188</a:t>
            </a:fld>
            <a:endParaRPr lang="zh-CN" altLang="en-US"/>
          </a:p>
        </p:txBody>
      </p:sp>
    </p:spTree>
    <p:extLst>
      <p:ext uri="{BB962C8B-B14F-4D97-AF65-F5344CB8AC3E}">
        <p14:creationId xmlns:p14="http://schemas.microsoft.com/office/powerpoint/2010/main" val="3780421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189</a:t>
            </a:fld>
            <a:endParaRPr lang="zh-CN" altLang="en-US"/>
          </a:p>
        </p:txBody>
      </p:sp>
    </p:spTree>
    <p:extLst>
      <p:ext uri="{BB962C8B-B14F-4D97-AF65-F5344CB8AC3E}">
        <p14:creationId xmlns:p14="http://schemas.microsoft.com/office/powerpoint/2010/main" val="1147050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16</a:t>
            </a:fld>
            <a:endParaRPr lang="zh-CN" altLang="en-US"/>
          </a:p>
        </p:txBody>
      </p:sp>
    </p:spTree>
    <p:extLst>
      <p:ext uri="{BB962C8B-B14F-4D97-AF65-F5344CB8AC3E}">
        <p14:creationId xmlns:p14="http://schemas.microsoft.com/office/powerpoint/2010/main" val="3082317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190</a:t>
            </a:fld>
            <a:endParaRPr lang="zh-CN" altLang="en-US"/>
          </a:p>
        </p:txBody>
      </p:sp>
    </p:spTree>
    <p:extLst>
      <p:ext uri="{BB962C8B-B14F-4D97-AF65-F5344CB8AC3E}">
        <p14:creationId xmlns:p14="http://schemas.microsoft.com/office/powerpoint/2010/main" val="2132816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18</a:t>
            </a:fld>
            <a:endParaRPr lang="zh-CN" altLang="en-US"/>
          </a:p>
        </p:txBody>
      </p:sp>
    </p:spTree>
    <p:extLst>
      <p:ext uri="{BB962C8B-B14F-4D97-AF65-F5344CB8AC3E}">
        <p14:creationId xmlns:p14="http://schemas.microsoft.com/office/powerpoint/2010/main" val="1549357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24</a:t>
            </a:fld>
            <a:endParaRPr lang="zh-CN" altLang="en-US"/>
          </a:p>
        </p:txBody>
      </p:sp>
    </p:spTree>
    <p:extLst>
      <p:ext uri="{BB962C8B-B14F-4D97-AF65-F5344CB8AC3E}">
        <p14:creationId xmlns:p14="http://schemas.microsoft.com/office/powerpoint/2010/main" val="2013263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26</a:t>
            </a:fld>
            <a:endParaRPr lang="zh-CN" altLang="en-US"/>
          </a:p>
        </p:txBody>
      </p:sp>
    </p:spTree>
    <p:extLst>
      <p:ext uri="{BB962C8B-B14F-4D97-AF65-F5344CB8AC3E}">
        <p14:creationId xmlns:p14="http://schemas.microsoft.com/office/powerpoint/2010/main" val="3276919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48</a:t>
            </a:fld>
            <a:endParaRPr lang="zh-CN" altLang="en-US"/>
          </a:p>
        </p:txBody>
      </p:sp>
    </p:spTree>
    <p:extLst>
      <p:ext uri="{BB962C8B-B14F-4D97-AF65-F5344CB8AC3E}">
        <p14:creationId xmlns:p14="http://schemas.microsoft.com/office/powerpoint/2010/main" val="2871742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50</a:t>
            </a:fld>
            <a:endParaRPr lang="zh-CN" altLang="en-US"/>
          </a:p>
        </p:txBody>
      </p:sp>
    </p:spTree>
    <p:extLst>
      <p:ext uri="{BB962C8B-B14F-4D97-AF65-F5344CB8AC3E}">
        <p14:creationId xmlns:p14="http://schemas.microsoft.com/office/powerpoint/2010/main" val="351340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56</a:t>
            </a:fld>
            <a:endParaRPr lang="zh-CN" altLang="en-US"/>
          </a:p>
        </p:txBody>
      </p:sp>
    </p:spTree>
    <p:extLst>
      <p:ext uri="{BB962C8B-B14F-4D97-AF65-F5344CB8AC3E}">
        <p14:creationId xmlns:p14="http://schemas.microsoft.com/office/powerpoint/2010/main" val="3914867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3B33CE-47A4-483F-9491-CABB517AF110}" type="slidenum">
              <a:rPr lang="zh-CN" altLang="en-US" smtClean="0"/>
              <a:t>61</a:t>
            </a:fld>
            <a:endParaRPr lang="zh-CN" altLang="en-US"/>
          </a:p>
        </p:txBody>
      </p:sp>
    </p:spTree>
    <p:extLst>
      <p:ext uri="{BB962C8B-B14F-4D97-AF65-F5344CB8AC3E}">
        <p14:creationId xmlns:p14="http://schemas.microsoft.com/office/powerpoint/2010/main" val="3582204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0CA90A3-C307-49E8-A1E5-43E41F08D7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E7DC53C5-0683-415E-A4ED-1C76805634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F580656D-CA57-4BC8-B291-C989E885DB09}"/>
              </a:ext>
            </a:extLst>
          </p:cNvPr>
          <p:cNvSpPr>
            <a:spLocks noGrp="1"/>
          </p:cNvSpPr>
          <p:nvPr>
            <p:ph type="dt" sz="half" idx="10"/>
          </p:nvPr>
        </p:nvSpPr>
        <p:spPr/>
        <p:txBody>
          <a:bodyPr/>
          <a:lstStyle/>
          <a:p>
            <a:fld id="{0F18D1DD-F18D-421D-86DD-01F765FDAD8E}" type="datetime1">
              <a:rPr lang="zh-CN" altLang="en-US" smtClean="0"/>
              <a:t>2025/3/6</a:t>
            </a:fld>
            <a:endParaRPr lang="zh-CN" altLang="en-US"/>
          </a:p>
        </p:txBody>
      </p:sp>
      <p:sp>
        <p:nvSpPr>
          <p:cNvPr id="5" name="页脚占位符 4">
            <a:extLst>
              <a:ext uri="{FF2B5EF4-FFF2-40B4-BE49-F238E27FC236}">
                <a16:creationId xmlns="" xmlns:a16="http://schemas.microsoft.com/office/drawing/2014/main" id="{C3DDC29E-6A10-4311-B881-5B12C7C1D3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926FCB14-EDE6-43A6-A72B-16077CC4E784}"/>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
        <p:nvSpPr>
          <p:cNvPr id="7" name="直角三角形 6">
            <a:extLst>
              <a:ext uri="{FF2B5EF4-FFF2-40B4-BE49-F238E27FC236}">
                <a16:creationId xmlns="" xmlns:a16="http://schemas.microsoft.com/office/drawing/2014/main" id="{3FB18909-F42D-4DD3-8A08-1837D7D0BCDA}"/>
              </a:ext>
            </a:extLst>
          </p:cNvPr>
          <p:cNvSpPr/>
          <p:nvPr userDrawn="1"/>
        </p:nvSpPr>
        <p:spPr>
          <a:xfrm flipH="1" flipV="1">
            <a:off x="5314950" y="0"/>
            <a:ext cx="6877050" cy="51244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a:extLst>
              <a:ext uri="{FF2B5EF4-FFF2-40B4-BE49-F238E27FC236}">
                <a16:creationId xmlns="" xmlns:a16="http://schemas.microsoft.com/office/drawing/2014/main" id="{22DD1DB7-6D75-44BA-AC5F-3EC78963D5BF}"/>
              </a:ext>
            </a:extLst>
          </p:cNvPr>
          <p:cNvSpPr/>
          <p:nvPr userDrawn="1"/>
        </p:nvSpPr>
        <p:spPr>
          <a:xfrm>
            <a:off x="0" y="1733550"/>
            <a:ext cx="6877050" cy="51244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 xmlns:a16="http://schemas.microsoft.com/office/drawing/2014/main" id="{FF07D899-3DCC-4B00-BF5F-DAC78CE1A964}"/>
              </a:ext>
            </a:extLst>
          </p:cNvPr>
          <p:cNvSpPr/>
          <p:nvPr userDrawn="1"/>
        </p:nvSpPr>
        <p:spPr>
          <a:xfrm>
            <a:off x="457200" y="442913"/>
            <a:ext cx="11277600" cy="5972174"/>
          </a:xfrm>
          <a:prstGeom prst="roundRect">
            <a:avLst>
              <a:gd name="adj" fmla="val 0"/>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29252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F6D32A0-31F5-4032-9369-35B8A61601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50A151DA-E08D-4D2F-857C-580034EE61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DC764760-CCE7-495A-9C15-8CFBF0AC0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17403EF0-9D2E-4159-BCC9-A3D5D7E1BCC4}"/>
              </a:ext>
            </a:extLst>
          </p:cNvPr>
          <p:cNvSpPr>
            <a:spLocks noGrp="1"/>
          </p:cNvSpPr>
          <p:nvPr>
            <p:ph type="dt" sz="half" idx="10"/>
          </p:nvPr>
        </p:nvSpPr>
        <p:spPr/>
        <p:txBody>
          <a:bodyPr/>
          <a:lstStyle/>
          <a:p>
            <a:fld id="{F52BBC9B-B69B-49A1-942D-E52912823E43}" type="datetime1">
              <a:rPr lang="zh-CN" altLang="en-US" smtClean="0"/>
              <a:t>2025/3/6</a:t>
            </a:fld>
            <a:endParaRPr lang="zh-CN" altLang="en-US"/>
          </a:p>
        </p:txBody>
      </p:sp>
      <p:sp>
        <p:nvSpPr>
          <p:cNvPr id="6" name="页脚占位符 5">
            <a:extLst>
              <a:ext uri="{FF2B5EF4-FFF2-40B4-BE49-F238E27FC236}">
                <a16:creationId xmlns="" xmlns:a16="http://schemas.microsoft.com/office/drawing/2014/main" id="{303D563A-E2B3-4059-9EB9-016A44CCD1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1F6B7C21-1A07-4F57-AF10-72D1754E7E3B}"/>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3559053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5FACAB7-E3F1-4D71-BD1E-965C42D07B3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A3DF4F87-6C9A-42D7-8CE5-EAFD719AE9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D289AF68-88BC-4EED-A6F8-2B348AB389E2}"/>
              </a:ext>
            </a:extLst>
          </p:cNvPr>
          <p:cNvSpPr>
            <a:spLocks noGrp="1"/>
          </p:cNvSpPr>
          <p:nvPr>
            <p:ph type="dt" sz="half" idx="10"/>
          </p:nvPr>
        </p:nvSpPr>
        <p:spPr/>
        <p:txBody>
          <a:bodyPr/>
          <a:lstStyle/>
          <a:p>
            <a:fld id="{9E28FCB3-012D-4324-B45C-159B67E2A000}" type="datetime1">
              <a:rPr lang="zh-CN" altLang="en-US" smtClean="0"/>
              <a:t>2025/3/6</a:t>
            </a:fld>
            <a:endParaRPr lang="zh-CN" altLang="en-US"/>
          </a:p>
        </p:txBody>
      </p:sp>
      <p:sp>
        <p:nvSpPr>
          <p:cNvPr id="5" name="页脚占位符 4">
            <a:extLst>
              <a:ext uri="{FF2B5EF4-FFF2-40B4-BE49-F238E27FC236}">
                <a16:creationId xmlns="" xmlns:a16="http://schemas.microsoft.com/office/drawing/2014/main" id="{3B09A0F9-EE41-41AA-AAD9-34E990CE1F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AB9FC13-460F-4E09-992F-DB7EBF0B09DC}"/>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1448559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9AC35C9C-0BAF-46FA-A403-8FACFD1A9C5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C52D8E35-C534-49B5-AB86-E47681EDCC8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AC28B82E-DB20-4C3C-937F-018282EEBF11}"/>
              </a:ext>
            </a:extLst>
          </p:cNvPr>
          <p:cNvSpPr>
            <a:spLocks noGrp="1"/>
          </p:cNvSpPr>
          <p:nvPr>
            <p:ph type="dt" sz="half" idx="10"/>
          </p:nvPr>
        </p:nvSpPr>
        <p:spPr/>
        <p:txBody>
          <a:bodyPr/>
          <a:lstStyle/>
          <a:p>
            <a:fld id="{FB760883-825C-43BE-B60E-5B164AF11CFC}" type="datetime1">
              <a:rPr lang="zh-CN" altLang="en-US" smtClean="0"/>
              <a:t>2025/3/6</a:t>
            </a:fld>
            <a:endParaRPr lang="zh-CN" altLang="en-US"/>
          </a:p>
        </p:txBody>
      </p:sp>
      <p:sp>
        <p:nvSpPr>
          <p:cNvPr id="5" name="页脚占位符 4">
            <a:extLst>
              <a:ext uri="{FF2B5EF4-FFF2-40B4-BE49-F238E27FC236}">
                <a16:creationId xmlns="" xmlns:a16="http://schemas.microsoft.com/office/drawing/2014/main" id="{E342DFD5-E5C7-421C-A660-03D89486A9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4B8DFC16-4158-4DC5-9493-AA3092F5955F}"/>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369512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D1BF957B-7FF5-4D28-A642-41050DF2B3C8}" type="datetime1">
              <a:rPr lang="zh-CN" altLang="en-US" smtClean="0"/>
              <a:t>2025/3/6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381187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61692477-C162-4550-AD08-B4C9CC41B8FA}" type="datetime1">
              <a:rPr lang="zh-CN" altLang="en-US" smtClean="0"/>
              <a:t>2025/3/6</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3878441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037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2D7D9FB-5D46-4549-95F7-497587AE507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523F3DF6-84AE-46D2-92CB-9AE9B3491A7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40585F00-93D5-489F-84F2-7AA6152720B3}"/>
              </a:ext>
            </a:extLst>
          </p:cNvPr>
          <p:cNvSpPr>
            <a:spLocks noGrp="1"/>
          </p:cNvSpPr>
          <p:nvPr>
            <p:ph type="dt" sz="half" idx="10"/>
          </p:nvPr>
        </p:nvSpPr>
        <p:spPr/>
        <p:txBody>
          <a:bodyPr/>
          <a:lstStyle/>
          <a:p>
            <a:fld id="{E92D3BA4-17D9-41C5-AA18-5DA521834CF0}" type="datetime1">
              <a:rPr lang="zh-CN" altLang="en-US" smtClean="0"/>
              <a:t>2025/3/6</a:t>
            </a:fld>
            <a:endParaRPr lang="zh-CN" altLang="en-US"/>
          </a:p>
        </p:txBody>
      </p:sp>
      <p:sp>
        <p:nvSpPr>
          <p:cNvPr id="5" name="页脚占位符 4">
            <a:extLst>
              <a:ext uri="{FF2B5EF4-FFF2-40B4-BE49-F238E27FC236}">
                <a16:creationId xmlns="" xmlns:a16="http://schemas.microsoft.com/office/drawing/2014/main" id="{7A30BF3E-1438-47AD-84BE-533B5BFAFF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82BD17E-F699-4017-BFAF-94EAA746CBE1}"/>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481001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63707AF-2CDB-47C9-89AD-253942D498D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851DA9BD-8299-45FC-8B0E-3BD5BF39BB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A61E3A43-D101-44AA-8A28-D5569733AC07}"/>
              </a:ext>
            </a:extLst>
          </p:cNvPr>
          <p:cNvSpPr>
            <a:spLocks noGrp="1"/>
          </p:cNvSpPr>
          <p:nvPr>
            <p:ph type="dt" sz="half" idx="10"/>
          </p:nvPr>
        </p:nvSpPr>
        <p:spPr/>
        <p:txBody>
          <a:bodyPr/>
          <a:lstStyle/>
          <a:p>
            <a:fld id="{650236D5-AA1C-4D62-953F-B961DD89ACA6}" type="datetime1">
              <a:rPr lang="zh-CN" altLang="en-US" smtClean="0"/>
              <a:t>2025/3/6</a:t>
            </a:fld>
            <a:endParaRPr lang="zh-CN" altLang="en-US"/>
          </a:p>
        </p:txBody>
      </p:sp>
      <p:sp>
        <p:nvSpPr>
          <p:cNvPr id="5" name="页脚占位符 4">
            <a:extLst>
              <a:ext uri="{FF2B5EF4-FFF2-40B4-BE49-F238E27FC236}">
                <a16:creationId xmlns="" xmlns:a16="http://schemas.microsoft.com/office/drawing/2014/main" id="{685AE930-B6F8-4024-B3B7-BD6AD43483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9881DB2-F993-4A76-A22A-D770D20370C2}"/>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324413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DCBCE11-EDF9-478F-9CA4-FF2F505A0B8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DE685EB3-98A3-420B-B9F1-0384306B71E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E8A33D95-55B6-4D8F-85EA-F5EFE2C1AB5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058C2504-E3D5-4C98-A04C-57D6AEDD788C}"/>
              </a:ext>
            </a:extLst>
          </p:cNvPr>
          <p:cNvSpPr>
            <a:spLocks noGrp="1"/>
          </p:cNvSpPr>
          <p:nvPr>
            <p:ph type="dt" sz="half" idx="10"/>
          </p:nvPr>
        </p:nvSpPr>
        <p:spPr/>
        <p:txBody>
          <a:bodyPr/>
          <a:lstStyle/>
          <a:p>
            <a:fld id="{4E99301C-6C71-4378-8945-C161DBB650EB}" type="datetime1">
              <a:rPr lang="zh-CN" altLang="en-US" smtClean="0"/>
              <a:t>2025/3/6</a:t>
            </a:fld>
            <a:endParaRPr lang="zh-CN" altLang="en-US"/>
          </a:p>
        </p:txBody>
      </p:sp>
      <p:sp>
        <p:nvSpPr>
          <p:cNvPr id="6" name="页脚占位符 5">
            <a:extLst>
              <a:ext uri="{FF2B5EF4-FFF2-40B4-BE49-F238E27FC236}">
                <a16:creationId xmlns="" xmlns:a16="http://schemas.microsoft.com/office/drawing/2014/main" id="{594B905B-E208-4CA4-A5A0-33E91B9EC75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5FB86CE1-0BBB-4B5B-B385-DCC57405E3B0}"/>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4237454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E62E49-0AFB-4AE9-989D-F8E696F6DB4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FC6D27E-6D4F-4145-80CD-95811736B7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949BB2C0-2879-4B09-8C1D-8583763B6AA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32A1063D-FE8E-4E02-861D-983D2F7194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DDD70E1C-7C07-4FD4-A60F-CF9332A8ECD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6F94921F-0055-4502-AE91-0031D70F6C47}"/>
              </a:ext>
            </a:extLst>
          </p:cNvPr>
          <p:cNvSpPr>
            <a:spLocks noGrp="1"/>
          </p:cNvSpPr>
          <p:nvPr>
            <p:ph type="dt" sz="half" idx="10"/>
          </p:nvPr>
        </p:nvSpPr>
        <p:spPr/>
        <p:txBody>
          <a:bodyPr/>
          <a:lstStyle/>
          <a:p>
            <a:fld id="{26F62C52-733B-4A58-9576-92BFAAF0976F}" type="datetime1">
              <a:rPr lang="zh-CN" altLang="en-US" smtClean="0"/>
              <a:t>2025/3/6</a:t>
            </a:fld>
            <a:endParaRPr lang="zh-CN" altLang="en-US"/>
          </a:p>
        </p:txBody>
      </p:sp>
      <p:sp>
        <p:nvSpPr>
          <p:cNvPr id="8" name="页脚占位符 7">
            <a:extLst>
              <a:ext uri="{FF2B5EF4-FFF2-40B4-BE49-F238E27FC236}">
                <a16:creationId xmlns="" xmlns:a16="http://schemas.microsoft.com/office/drawing/2014/main" id="{6515BB62-A210-4CB8-AB68-2CB649DAAED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F2E48864-C2BD-4577-8B15-003E3B0144A0}"/>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1233416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E62E49-0AFB-4AE9-989D-F8E696F6DB4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AFC6D27E-6D4F-4145-80CD-95811736B7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949BB2C0-2879-4B09-8C1D-8583763B6AA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32A1063D-FE8E-4E02-861D-983D2F7194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DDD70E1C-7C07-4FD4-A60F-CF9332A8ECD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6F94921F-0055-4502-AE91-0031D70F6C47}"/>
              </a:ext>
            </a:extLst>
          </p:cNvPr>
          <p:cNvSpPr>
            <a:spLocks noGrp="1"/>
          </p:cNvSpPr>
          <p:nvPr>
            <p:ph type="dt" sz="half" idx="10"/>
          </p:nvPr>
        </p:nvSpPr>
        <p:spPr/>
        <p:txBody>
          <a:bodyPr/>
          <a:lstStyle/>
          <a:p>
            <a:fld id="{5DE4C4A4-B500-4F42-8CA4-1611385BBFB8}" type="datetime1">
              <a:rPr lang="zh-CN" altLang="en-US" smtClean="0"/>
              <a:t>2025/3/6</a:t>
            </a:fld>
            <a:endParaRPr lang="zh-CN" altLang="en-US"/>
          </a:p>
        </p:txBody>
      </p:sp>
      <p:sp>
        <p:nvSpPr>
          <p:cNvPr id="8" name="页脚占位符 7">
            <a:extLst>
              <a:ext uri="{FF2B5EF4-FFF2-40B4-BE49-F238E27FC236}">
                <a16:creationId xmlns="" xmlns:a16="http://schemas.microsoft.com/office/drawing/2014/main" id="{6515BB62-A210-4CB8-AB68-2CB649DAAED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F2E48864-C2BD-4577-8B15-003E3B0144A0}"/>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
        <p:nvSpPr>
          <p:cNvPr id="11" name="TextBox 9">
            <a:extLst>
              <a:ext uri="{FF2B5EF4-FFF2-40B4-BE49-F238E27FC236}">
                <a16:creationId xmlns="" xmlns:a16="http://schemas.microsoft.com/office/drawing/2014/main" id="{6AABAC09-17B9-5CCE-2947-A7227AB2BDE2}"/>
              </a:ext>
            </a:extLst>
          </p:cNvPr>
          <p:cNvSpPr txBox="1"/>
          <p:nvPr userDrawn="1"/>
        </p:nvSpPr>
        <p:spPr>
          <a:xfrm>
            <a:off x="1742604" y="6662260"/>
            <a:ext cx="1224136"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下载</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http://www.1ppt.com/xiazai/</a:t>
            </a:r>
          </a:p>
        </p:txBody>
      </p:sp>
    </p:spTree>
    <p:extLst>
      <p:ext uri="{BB962C8B-B14F-4D97-AF65-F5344CB8AC3E}">
        <p14:creationId xmlns:p14="http://schemas.microsoft.com/office/powerpoint/2010/main" val="1509196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F2F8E71-10EF-4E5B-82B3-8B76830A67C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7422030F-3FDB-49EF-AF11-FEAD6FA10603}"/>
              </a:ext>
            </a:extLst>
          </p:cNvPr>
          <p:cNvSpPr>
            <a:spLocks noGrp="1"/>
          </p:cNvSpPr>
          <p:nvPr>
            <p:ph type="dt" sz="half" idx="10"/>
          </p:nvPr>
        </p:nvSpPr>
        <p:spPr/>
        <p:txBody>
          <a:bodyPr/>
          <a:lstStyle/>
          <a:p>
            <a:fld id="{63E3964A-A525-4121-A2BA-758CBFD4606F}" type="datetime1">
              <a:rPr lang="zh-CN" altLang="en-US" smtClean="0"/>
              <a:t>2025/3/6</a:t>
            </a:fld>
            <a:endParaRPr lang="zh-CN" altLang="en-US"/>
          </a:p>
        </p:txBody>
      </p:sp>
      <p:sp>
        <p:nvSpPr>
          <p:cNvPr id="4" name="页脚占位符 3">
            <a:extLst>
              <a:ext uri="{FF2B5EF4-FFF2-40B4-BE49-F238E27FC236}">
                <a16:creationId xmlns="" xmlns:a16="http://schemas.microsoft.com/office/drawing/2014/main" id="{A432C0FC-F6A6-42D2-ACA5-196AB59CDCA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77F51CB3-6286-4641-BD57-0F33B2B563D3}"/>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366256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845994AD-E341-4DF3-A56F-DF08F9CAC512}"/>
              </a:ext>
            </a:extLst>
          </p:cNvPr>
          <p:cNvSpPr>
            <a:spLocks noGrp="1"/>
          </p:cNvSpPr>
          <p:nvPr>
            <p:ph type="dt" sz="half" idx="10"/>
          </p:nvPr>
        </p:nvSpPr>
        <p:spPr/>
        <p:txBody>
          <a:bodyPr/>
          <a:lstStyle/>
          <a:p>
            <a:fld id="{FA0448DB-2BEA-49C5-B1A5-E747564C3FF9}" type="datetime1">
              <a:rPr lang="zh-CN" altLang="en-US" smtClean="0"/>
              <a:t>2025/3/6</a:t>
            </a:fld>
            <a:endParaRPr lang="zh-CN" altLang="en-US"/>
          </a:p>
        </p:txBody>
      </p:sp>
      <p:sp>
        <p:nvSpPr>
          <p:cNvPr id="3" name="页脚占位符 2">
            <a:extLst>
              <a:ext uri="{FF2B5EF4-FFF2-40B4-BE49-F238E27FC236}">
                <a16:creationId xmlns="" xmlns:a16="http://schemas.microsoft.com/office/drawing/2014/main" id="{F18016EF-AA19-4C28-B218-B5976807A96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B45F7B34-FEC7-4D45-9EAB-75346C929542}"/>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
        <p:nvSpPr>
          <p:cNvPr id="5" name="直角三角形 4">
            <a:extLst>
              <a:ext uri="{FF2B5EF4-FFF2-40B4-BE49-F238E27FC236}">
                <a16:creationId xmlns="" xmlns:a16="http://schemas.microsoft.com/office/drawing/2014/main" id="{0F362ECA-62B5-4EAA-9485-FEA4630FFAD1}"/>
              </a:ext>
            </a:extLst>
          </p:cNvPr>
          <p:cNvSpPr/>
          <p:nvPr userDrawn="1"/>
        </p:nvSpPr>
        <p:spPr>
          <a:xfrm flipH="1" flipV="1">
            <a:off x="5314950" y="0"/>
            <a:ext cx="6877050" cy="51244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a:extLst>
              <a:ext uri="{FF2B5EF4-FFF2-40B4-BE49-F238E27FC236}">
                <a16:creationId xmlns="" xmlns:a16="http://schemas.microsoft.com/office/drawing/2014/main" id="{40F5E55A-F5C4-4F04-A53B-BB87980190AE}"/>
              </a:ext>
            </a:extLst>
          </p:cNvPr>
          <p:cNvSpPr/>
          <p:nvPr userDrawn="1"/>
        </p:nvSpPr>
        <p:spPr>
          <a:xfrm>
            <a:off x="0" y="1733550"/>
            <a:ext cx="6877050" cy="51244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 xmlns:a16="http://schemas.microsoft.com/office/drawing/2014/main" id="{E2B0CDBB-FF71-4512-9471-E44CE17A4ADE}"/>
              </a:ext>
            </a:extLst>
          </p:cNvPr>
          <p:cNvSpPr/>
          <p:nvPr userDrawn="1"/>
        </p:nvSpPr>
        <p:spPr>
          <a:xfrm>
            <a:off x="229101" y="213122"/>
            <a:ext cx="11733799" cy="6431756"/>
          </a:xfrm>
          <a:prstGeom prst="roundRect">
            <a:avLst>
              <a:gd name="adj" fmla="val 0"/>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59163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97ACBD1-2791-4CAE-A0DA-DCF2804D58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9E1970DF-3FD1-4364-B5A5-D70CF8F52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9B923A79-2CC4-44EE-AC13-1882474A9B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35334E03-85E7-4E90-BA92-7D733464908A}"/>
              </a:ext>
            </a:extLst>
          </p:cNvPr>
          <p:cNvSpPr>
            <a:spLocks noGrp="1"/>
          </p:cNvSpPr>
          <p:nvPr>
            <p:ph type="dt" sz="half" idx="10"/>
          </p:nvPr>
        </p:nvSpPr>
        <p:spPr/>
        <p:txBody>
          <a:bodyPr/>
          <a:lstStyle/>
          <a:p>
            <a:fld id="{2358CBC5-06EA-4420-BCF7-A463133F941E}" type="datetime1">
              <a:rPr lang="zh-CN" altLang="en-US" smtClean="0"/>
              <a:t>2025/3/6</a:t>
            </a:fld>
            <a:endParaRPr lang="zh-CN" altLang="en-US"/>
          </a:p>
        </p:txBody>
      </p:sp>
      <p:sp>
        <p:nvSpPr>
          <p:cNvPr id="6" name="页脚占位符 5">
            <a:extLst>
              <a:ext uri="{FF2B5EF4-FFF2-40B4-BE49-F238E27FC236}">
                <a16:creationId xmlns="" xmlns:a16="http://schemas.microsoft.com/office/drawing/2014/main" id="{65BB6D59-FE41-4413-BD6E-96D2DE29A03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91C7F5A9-7954-4230-B3EC-2AF6755A4561}"/>
              </a:ext>
            </a:extLst>
          </p:cNvPr>
          <p:cNvSpPr>
            <a:spLocks noGrp="1"/>
          </p:cNvSpPr>
          <p:nvPr>
            <p:ph type="sldNum" sz="quarter" idx="12"/>
          </p:nvPr>
        </p:nvSpPr>
        <p:spPr/>
        <p:txBody>
          <a:body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635015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103DCB95-6B57-41A0-AF37-1131E08500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084DD3F5-5690-47D7-8227-CE3B969B45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E29B8154-F2F4-4978-8159-42AC427B94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0F7B47-23EC-4A77-89C9-0325CFE6F42E}" type="datetime1">
              <a:rPr lang="zh-CN" altLang="en-US" smtClean="0"/>
              <a:t>2025/3/6</a:t>
            </a:fld>
            <a:endParaRPr lang="zh-CN" altLang="en-US"/>
          </a:p>
        </p:txBody>
      </p:sp>
      <p:sp>
        <p:nvSpPr>
          <p:cNvPr id="5" name="页脚占位符 4">
            <a:extLst>
              <a:ext uri="{FF2B5EF4-FFF2-40B4-BE49-F238E27FC236}">
                <a16:creationId xmlns="" xmlns:a16="http://schemas.microsoft.com/office/drawing/2014/main" id="{462C4A4E-AD35-4B1E-91E6-1AD3131592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15EBF77B-9FDD-42C4-BD33-11478EB162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651F-BCDB-4DC2-9A8D-B6E1C817E896}" type="slidenum">
              <a:rPr lang="zh-CN" altLang="en-US" smtClean="0"/>
              <a:t>‹#›</a:t>
            </a:fld>
            <a:endParaRPr lang="zh-CN" altLang="en-US"/>
          </a:p>
        </p:txBody>
      </p:sp>
    </p:spTree>
    <p:extLst>
      <p:ext uri="{BB962C8B-B14F-4D97-AF65-F5344CB8AC3E}">
        <p14:creationId xmlns:p14="http://schemas.microsoft.com/office/powerpoint/2010/main" val="1694612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648" userDrawn="1">
          <p15:clr>
            <a:srgbClr val="F26B43"/>
          </p15:clr>
        </p15:guide>
        <p15:guide id="6" orient="horz" pos="712"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02727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16.png"/><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73.png"/><Relationship Id="rId7" Type="http://schemas.openxmlformats.org/officeDocument/2006/relationships/image" Target="../media/image28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customXml" Target="../ink/ink5.xml"/><Relationship Id="rId11" Type="http://schemas.openxmlformats.org/officeDocument/2006/relationships/image" Target="../media/image300.png"/><Relationship Id="rId5" Type="http://schemas.openxmlformats.org/officeDocument/2006/relationships/image" Target="../media/image74.png"/><Relationship Id="rId10" Type="http://schemas.openxmlformats.org/officeDocument/2006/relationships/customXml" Target="../ink/ink7.xml"/><Relationship Id="rId4" Type="http://schemas.openxmlformats.org/officeDocument/2006/relationships/image" Target="../media/image76.png"/><Relationship Id="rId9" Type="http://schemas.openxmlformats.org/officeDocument/2006/relationships/image" Target="../media/image290.png"/></Relationships>
</file>

<file path=ppt/slides/_rels/slide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35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customXml" Target="../ink/ink8.xml"/><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3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70.png"/><Relationship Id="rId4" Type="http://schemas.openxmlformats.org/officeDocument/2006/relationships/customXml" Target="../ink/ink9.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390.png"/><Relationship Id="rId4" Type="http://schemas.openxmlformats.org/officeDocument/2006/relationships/customXml" Target="../ink/ink10.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5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11.xml"/><Relationship Id="rId5" Type="http://schemas.openxmlformats.org/officeDocument/2006/relationships/image" Target="../media/image86.png"/><Relationship Id="rId4" Type="http://schemas.openxmlformats.org/officeDocument/2006/relationships/image" Target="../media/image85.png"/></Relationships>
</file>

<file path=ppt/slides/_rels/slide115.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84.png"/><Relationship Id="rId7" Type="http://schemas.openxmlformats.org/officeDocument/2006/relationships/image" Target="../media/image48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12.xml"/><Relationship Id="rId11" Type="http://schemas.openxmlformats.org/officeDocument/2006/relationships/image" Target="../media/image500.png"/><Relationship Id="rId5" Type="http://schemas.openxmlformats.org/officeDocument/2006/relationships/image" Target="../media/image88.png"/><Relationship Id="rId10" Type="http://schemas.openxmlformats.org/officeDocument/2006/relationships/customXml" Target="../ink/ink14.xml"/><Relationship Id="rId4" Type="http://schemas.openxmlformats.org/officeDocument/2006/relationships/image" Target="../media/image87.png"/><Relationship Id="rId9" Type="http://schemas.openxmlformats.org/officeDocument/2006/relationships/image" Target="../media/image490.png"/></Relationships>
</file>

<file path=ppt/slides/_rels/slide116.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560.png"/><Relationship Id="rId3" Type="http://schemas.openxmlformats.org/officeDocument/2006/relationships/image" Target="../media/image84.png"/><Relationship Id="rId7" Type="http://schemas.openxmlformats.org/officeDocument/2006/relationships/image" Target="../media/image530.png"/><Relationship Id="rId12" Type="http://schemas.openxmlformats.org/officeDocument/2006/relationships/customXml" Target="../ink/ink18.xm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15.xml"/><Relationship Id="rId11" Type="http://schemas.openxmlformats.org/officeDocument/2006/relationships/image" Target="../media/image550.png"/><Relationship Id="rId5" Type="http://schemas.openxmlformats.org/officeDocument/2006/relationships/image" Target="../media/image90.png"/><Relationship Id="rId10" Type="http://schemas.openxmlformats.org/officeDocument/2006/relationships/customXml" Target="../ink/ink17.xml"/><Relationship Id="rId4" Type="http://schemas.openxmlformats.org/officeDocument/2006/relationships/image" Target="../media/image89.png"/><Relationship Id="rId9" Type="http://schemas.openxmlformats.org/officeDocument/2006/relationships/image" Target="../media/image540.png"/></Relationships>
</file>

<file path=ppt/slides/_rels/slide117.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1.png"/><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6.svg"/></Relationships>
</file>

<file path=ppt/slides/_rels/slide1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630.png"/><Relationship Id="rId4" Type="http://schemas.openxmlformats.org/officeDocument/2006/relationships/customXml" Target="../ink/ink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2.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650.png"/><Relationship Id="rId4" Type="http://schemas.openxmlformats.org/officeDocument/2006/relationships/customXml" Target="../ink/ink20.xml"/></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670.png"/><Relationship Id="rId4" Type="http://schemas.openxmlformats.org/officeDocument/2006/relationships/customXml" Target="../ink/ink21.xml"/></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760.png"/><Relationship Id="rId3" Type="http://schemas.openxmlformats.org/officeDocument/2006/relationships/image" Target="../media/image84.png"/><Relationship Id="rId7" Type="http://schemas.openxmlformats.org/officeDocument/2006/relationships/image" Target="../media/image103.svg"/><Relationship Id="rId12" Type="http://schemas.openxmlformats.org/officeDocument/2006/relationships/customXml" Target="../ink/ink22.xml"/><Relationship Id="rId2" Type="http://schemas.openxmlformats.org/officeDocument/2006/relationships/image" Target="../media/image97.png"/><Relationship Id="rId1" Type="http://schemas.openxmlformats.org/officeDocument/2006/relationships/slideLayout" Target="../slideLayouts/slideLayout8.xml"/><Relationship Id="rId6" Type="http://schemas.openxmlformats.org/officeDocument/2006/relationships/image" Target="../media/image99.png"/><Relationship Id="rId11" Type="http://schemas.openxmlformats.org/officeDocument/2006/relationships/image" Target="../media/image107.svg"/><Relationship Id="rId5" Type="http://schemas.openxmlformats.org/officeDocument/2006/relationships/image" Target="../media/image98.png"/><Relationship Id="rId10" Type="http://schemas.openxmlformats.org/officeDocument/2006/relationships/image" Target="../media/image101.png"/><Relationship Id="rId4" Type="http://schemas.openxmlformats.org/officeDocument/2006/relationships/image" Target="../media/image2.png"/><Relationship Id="rId9" Type="http://schemas.openxmlformats.org/officeDocument/2006/relationships/image" Target="../media/image105.svg"/></Relationships>
</file>

<file path=ppt/slides/_rels/slide12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790.png"/><Relationship Id="rId2"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customXml" Target="../ink/ink23.xml"/><Relationship Id="rId5" Type="http://schemas.openxmlformats.org/officeDocument/2006/relationships/image" Target="../media/image103.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84.png"/><Relationship Id="rId7" Type="http://schemas.openxmlformats.org/officeDocument/2006/relationships/image" Target="../media/image82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24.xml"/><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830.png"/></Relationships>
</file>

<file path=ppt/slides/_rels/slide127.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26.xml"/><Relationship Id="rId5" Type="http://schemas.openxmlformats.org/officeDocument/2006/relationships/image" Target="../media/image108.png"/><Relationship Id="rId4" Type="http://schemas.openxmlformats.org/officeDocument/2006/relationships/image" Target="../media/image107.png"/></Relationships>
</file>

<file path=ppt/slides/_rels/slide129.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84.png"/><Relationship Id="rId7" Type="http://schemas.openxmlformats.org/officeDocument/2006/relationships/image" Target="../media/image119.sv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930.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6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28.xml"/><Relationship Id="rId5" Type="http://schemas.openxmlformats.org/officeDocument/2006/relationships/image" Target="../media/image113.png"/><Relationship Id="rId4" Type="http://schemas.openxmlformats.org/officeDocument/2006/relationships/image" Target="../media/image112.png"/></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99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29.xml"/><Relationship Id="rId5" Type="http://schemas.openxmlformats.org/officeDocument/2006/relationships/image" Target="../media/image115.png"/><Relationship Id="rId4" Type="http://schemas.openxmlformats.org/officeDocument/2006/relationships/image" Target="../media/image114.png"/></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84.png"/><Relationship Id="rId7" Type="http://schemas.openxmlformats.org/officeDocument/2006/relationships/image" Target="../media/image119.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18.png"/><Relationship Id="rId5" Type="http://schemas.openxmlformats.org/officeDocument/2006/relationships/image" Target="../media/image125.svg"/><Relationship Id="rId4" Type="http://schemas.openxmlformats.org/officeDocument/2006/relationships/image" Target="../media/image117.png"/><Relationship Id="rId9" Type="http://schemas.openxmlformats.org/officeDocument/2006/relationships/image" Target="../media/image1040.png"/></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07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31.xml"/><Relationship Id="rId5" Type="http://schemas.openxmlformats.org/officeDocument/2006/relationships/image" Target="../media/image121.png"/><Relationship Id="rId4" Type="http://schemas.openxmlformats.org/officeDocument/2006/relationships/image" Target="../media/image120.png"/></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11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32.xml"/><Relationship Id="rId5" Type="http://schemas.openxmlformats.org/officeDocument/2006/relationships/image" Target="../media/image124.png"/><Relationship Id="rId4" Type="http://schemas.openxmlformats.org/officeDocument/2006/relationships/image" Target="../media/image123.png"/></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2.svg"/></Relationships>
</file>

<file path=ppt/slides/_rels/slide140.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94.svg"/><Relationship Id="rId3" Type="http://schemas.openxmlformats.org/officeDocument/2006/relationships/image" Target="../media/image125.png"/><Relationship Id="rId7" Type="http://schemas.openxmlformats.org/officeDocument/2006/relationships/image" Target="../media/image127.png"/><Relationship Id="rId12" Type="http://schemas.openxmlformats.org/officeDocument/2006/relationships/image" Target="../media/image9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6.svg"/><Relationship Id="rId11" Type="http://schemas.openxmlformats.org/officeDocument/2006/relationships/image" Target="../media/image141.svg"/><Relationship Id="rId5" Type="http://schemas.openxmlformats.org/officeDocument/2006/relationships/image" Target="../media/image126.png"/><Relationship Id="rId10" Type="http://schemas.openxmlformats.org/officeDocument/2006/relationships/image" Target="../media/image129.png"/><Relationship Id="rId4" Type="http://schemas.openxmlformats.org/officeDocument/2006/relationships/image" Target="../media/image134.svg"/><Relationship Id="rId9" Type="http://schemas.openxmlformats.org/officeDocument/2006/relationships/image" Target="../media/image128.png"/></Relationships>
</file>

<file path=ppt/slides/_rels/slide141.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130.png"/><Relationship Id="rId7" Type="http://schemas.openxmlformats.org/officeDocument/2006/relationships/image" Target="../media/image124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33.xml"/><Relationship Id="rId5" Type="http://schemas.openxmlformats.org/officeDocument/2006/relationships/image" Target="../media/image131.png"/><Relationship Id="rId4" Type="http://schemas.openxmlformats.org/officeDocument/2006/relationships/image" Target="../media/image143.svg"/><Relationship Id="rId9" Type="http://schemas.openxmlformats.org/officeDocument/2006/relationships/image" Target="../media/image1250.png"/></Relationships>
</file>

<file path=ppt/slides/_rels/slide142.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48.svg"/><Relationship Id="rId11" Type="http://schemas.openxmlformats.org/officeDocument/2006/relationships/image" Target="../media/image1320.png"/><Relationship Id="rId5" Type="http://schemas.openxmlformats.org/officeDocument/2006/relationships/image" Target="../media/image134.png"/><Relationship Id="rId10" Type="http://schemas.openxmlformats.org/officeDocument/2006/relationships/customXml" Target="../ink/ink36.xml"/><Relationship Id="rId4" Type="http://schemas.openxmlformats.org/officeDocument/2006/relationships/image" Target="../media/image133.png"/><Relationship Id="rId9" Type="http://schemas.openxmlformats.org/officeDocument/2006/relationships/image" Target="../media/image1310.png"/></Relationships>
</file>

<file path=ppt/slides/_rels/slide143.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35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customXml" Target="../ink/ink37.xml"/><Relationship Id="rId5" Type="http://schemas.openxmlformats.org/officeDocument/2006/relationships/image" Target="../media/image137.png"/><Relationship Id="rId4" Type="http://schemas.openxmlformats.org/officeDocument/2006/relationships/image" Target="../media/image135.png"/></Relationships>
</file>

<file path=ppt/slides/_rels/slide144.xml.rels><?xml version="1.0" encoding="UTF-8" standalone="yes"?>
<Relationships xmlns="http://schemas.openxmlformats.org/package/2006/relationships"><Relationship Id="rId8" Type="http://schemas.openxmlformats.org/officeDocument/2006/relationships/customXml" Target="../ink/ink38.xml"/><Relationship Id="rId3" Type="http://schemas.openxmlformats.org/officeDocument/2006/relationships/image" Target="../media/image138.png"/><Relationship Id="rId7" Type="http://schemas.openxmlformats.org/officeDocument/2006/relationships/image" Target="../media/image96.sv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93.png"/><Relationship Id="rId5" Type="http://schemas.openxmlformats.org/officeDocument/2006/relationships/image" Target="../media/image139.png"/><Relationship Id="rId4" Type="http://schemas.openxmlformats.org/officeDocument/2006/relationships/image" Target="../media/image135.png"/><Relationship Id="rId9" Type="http://schemas.openxmlformats.org/officeDocument/2006/relationships/image" Target="../media/image1380.png"/></Relationships>
</file>

<file path=ppt/slides/_rels/slide145.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140.png"/><Relationship Id="rId7" Type="http://schemas.openxmlformats.org/officeDocument/2006/relationships/image" Target="../media/image141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39.xml"/><Relationship Id="rId5"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20.png"/></Relationships>
</file>

<file path=ppt/slides/_rels/slide146.xml.rels><?xml version="1.0" encoding="UTF-8" standalone="yes"?>
<Relationships xmlns="http://schemas.openxmlformats.org/package/2006/relationships"><Relationship Id="rId8" Type="http://schemas.openxmlformats.org/officeDocument/2006/relationships/customXml" Target="../ink/ink42.xml"/><Relationship Id="rId3" Type="http://schemas.openxmlformats.org/officeDocument/2006/relationships/image" Target="../media/image135.png"/><Relationship Id="rId7" Type="http://schemas.openxmlformats.org/officeDocument/2006/relationships/image" Target="../media/image1450.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customXml" Target="../ink/ink41.xml"/><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60.png"/></Relationships>
</file>

<file path=ppt/slides/_rels/slide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slideLayout" Target="../slideLayouts/slideLayout8.xml"/><Relationship Id="rId7" Type="http://schemas.openxmlformats.org/officeDocument/2006/relationships/customXml" Target="../ink/ink43.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4.png"/><Relationship Id="rId5" Type="http://schemas.openxmlformats.org/officeDocument/2006/relationships/image" Target="../media/image2.png"/><Relationship Id="rId4" Type="http://schemas.openxmlformats.org/officeDocument/2006/relationships/image" Target="../media/image135.png"/><Relationship Id="rId9" Type="http://schemas.openxmlformats.org/officeDocument/2006/relationships/image" Target="../media/image145.png"/></Relationships>
</file>

<file path=ppt/slides/_rels/slide149.xml.rels><?xml version="1.0" encoding="UTF-8" standalone="yes"?>
<Relationships xmlns="http://schemas.openxmlformats.org/package/2006/relationships"><Relationship Id="rId8" Type="http://schemas.openxmlformats.org/officeDocument/2006/relationships/image" Target="../media/image1511.png"/><Relationship Id="rId3" Type="http://schemas.openxmlformats.org/officeDocument/2006/relationships/slideLayout" Target="../slideLayouts/slideLayout8.xml"/><Relationship Id="rId7" Type="http://schemas.openxmlformats.org/officeDocument/2006/relationships/customXml" Target="../ink/ink4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6.png"/><Relationship Id="rId11" Type="http://schemas.openxmlformats.org/officeDocument/2006/relationships/image" Target="../media/image147.png"/><Relationship Id="rId5" Type="http://schemas.openxmlformats.org/officeDocument/2006/relationships/image" Target="../media/image135.png"/><Relationship Id="rId10" Type="http://schemas.openxmlformats.org/officeDocument/2006/relationships/image" Target="../media/image1520.png"/><Relationship Id="rId4" Type="http://schemas.openxmlformats.org/officeDocument/2006/relationships/image" Target="../media/image2.png"/><Relationship Id="rId9" Type="http://schemas.openxmlformats.org/officeDocument/2006/relationships/customXml" Target="../ink/ink4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8" Type="http://schemas.openxmlformats.org/officeDocument/2006/relationships/image" Target="../media/image1550.png"/><Relationship Id="rId3" Type="http://schemas.openxmlformats.org/officeDocument/2006/relationships/slideLayout" Target="../slideLayouts/slideLayout8.xml"/><Relationship Id="rId7" Type="http://schemas.openxmlformats.org/officeDocument/2006/relationships/customXml" Target="../ink/ink46.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png"/><Relationship Id="rId11" Type="http://schemas.openxmlformats.org/officeDocument/2006/relationships/image" Target="../media/image150.png"/><Relationship Id="rId5" Type="http://schemas.openxmlformats.org/officeDocument/2006/relationships/image" Target="../media/image135.png"/><Relationship Id="rId10" Type="http://schemas.openxmlformats.org/officeDocument/2006/relationships/image" Target="../media/image1560.png"/><Relationship Id="rId4" Type="http://schemas.openxmlformats.org/officeDocument/2006/relationships/image" Target="../media/image149.png"/><Relationship Id="rId9" Type="http://schemas.openxmlformats.org/officeDocument/2006/relationships/customXml" Target="../ink/ink47.xml"/></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53.xml.rels><?xml version="1.0" encoding="UTF-8" standalone="yes"?>
<Relationships xmlns="http://schemas.openxmlformats.org/package/2006/relationships"><Relationship Id="rId8" Type="http://schemas.openxmlformats.org/officeDocument/2006/relationships/customXml" Target="../ink/ink49.xml"/><Relationship Id="rId3" Type="http://schemas.openxmlformats.org/officeDocument/2006/relationships/slideLayout" Target="../slideLayouts/slideLayout8.xml"/><Relationship Id="rId7" Type="http://schemas.openxmlformats.org/officeDocument/2006/relationships/image" Target="../media/image159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customXml" Target="../ink/ink48.xml"/><Relationship Id="rId11" Type="http://schemas.openxmlformats.org/officeDocument/2006/relationships/image" Target="../media/image1611.png"/><Relationship Id="rId5" Type="http://schemas.openxmlformats.org/officeDocument/2006/relationships/image" Target="../media/image151.png"/><Relationship Id="rId10" Type="http://schemas.openxmlformats.org/officeDocument/2006/relationships/customXml" Target="../ink/ink50.xml"/><Relationship Id="rId4" Type="http://schemas.openxmlformats.org/officeDocument/2006/relationships/image" Target="../media/image2.png"/><Relationship Id="rId9" Type="http://schemas.openxmlformats.org/officeDocument/2006/relationships/image" Target="../media/image1600.png"/></Relationships>
</file>

<file path=ppt/slides/_rels/slide15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53.png"/></Relationships>
</file>

<file path=ppt/slides/_rels/slide155.xml.rels><?xml version="1.0" encoding="UTF-8" standalone="yes"?>
<Relationships xmlns="http://schemas.openxmlformats.org/package/2006/relationships"><Relationship Id="rId8" Type="http://schemas.openxmlformats.org/officeDocument/2006/relationships/customXml" Target="../ink/ink52.xml"/><Relationship Id="rId13" Type="http://schemas.openxmlformats.org/officeDocument/2006/relationships/image" Target="../media/image168.png"/><Relationship Id="rId3" Type="http://schemas.openxmlformats.org/officeDocument/2006/relationships/image" Target="../media/image154.png"/><Relationship Id="rId7" Type="http://schemas.openxmlformats.org/officeDocument/2006/relationships/image" Target="../media/image1650.png"/><Relationship Id="rId12" Type="http://schemas.openxmlformats.org/officeDocument/2006/relationships/customXml" Target="../ink/ink54.xml"/><Relationship Id="rId2" Type="http://schemas.openxmlformats.org/officeDocument/2006/relationships/image" Target="../media/image152.png"/><Relationship Id="rId1" Type="http://schemas.openxmlformats.org/officeDocument/2006/relationships/slideLayout" Target="../slideLayouts/slideLayout8.xml"/><Relationship Id="rId6" Type="http://schemas.openxmlformats.org/officeDocument/2006/relationships/customXml" Target="../ink/ink51.xml"/><Relationship Id="rId11" Type="http://schemas.openxmlformats.org/officeDocument/2006/relationships/image" Target="../media/image1670.png"/><Relationship Id="rId5" Type="http://schemas.openxmlformats.org/officeDocument/2006/relationships/image" Target="../media/image2.png"/><Relationship Id="rId10" Type="http://schemas.openxmlformats.org/officeDocument/2006/relationships/customXml" Target="../ink/ink53.xml"/><Relationship Id="rId4" Type="http://schemas.openxmlformats.org/officeDocument/2006/relationships/image" Target="../media/image153.png"/><Relationship Id="rId9" Type="http://schemas.openxmlformats.org/officeDocument/2006/relationships/image" Target="../media/image1660.png"/></Relationships>
</file>

<file path=ppt/slides/_rels/slide156.xml.rels><?xml version="1.0" encoding="UTF-8" standalone="yes"?>
<Relationships xmlns="http://schemas.openxmlformats.org/package/2006/relationships"><Relationship Id="rId13" Type="http://schemas.openxmlformats.org/officeDocument/2006/relationships/image" Target="../media/image175.png"/><Relationship Id="rId18" Type="http://schemas.openxmlformats.org/officeDocument/2006/relationships/customXml" Target="../ink/ink60.xml"/><Relationship Id="rId3" Type="http://schemas.openxmlformats.org/officeDocument/2006/relationships/image" Target="../media/image152.png"/><Relationship Id="rId12" Type="http://schemas.openxmlformats.org/officeDocument/2006/relationships/customXml" Target="../ink/ink57.xml"/><Relationship Id="rId17" Type="http://schemas.openxmlformats.org/officeDocument/2006/relationships/image" Target="../media/image177.png"/><Relationship Id="rId2" Type="http://schemas.openxmlformats.org/officeDocument/2006/relationships/image" Target="../media/image155.png"/><Relationship Id="rId16" Type="http://schemas.openxmlformats.org/officeDocument/2006/relationships/customXml" Target="../ink/ink59.xml"/><Relationship Id="rId1" Type="http://schemas.openxmlformats.org/officeDocument/2006/relationships/slideLayout" Target="../slideLayouts/slideLayout8.xml"/><Relationship Id="rId6" Type="http://schemas.openxmlformats.org/officeDocument/2006/relationships/customXml" Target="../ink/ink55.xml"/><Relationship Id="rId11" Type="http://schemas.openxmlformats.org/officeDocument/2006/relationships/image" Target="../media/image174.png"/><Relationship Id="rId5" Type="http://schemas.openxmlformats.org/officeDocument/2006/relationships/image" Target="../media/image156.png"/><Relationship Id="rId15" Type="http://schemas.openxmlformats.org/officeDocument/2006/relationships/image" Target="../media/image176.png"/><Relationship Id="rId10" Type="http://schemas.openxmlformats.org/officeDocument/2006/relationships/customXml" Target="../ink/ink56.xml"/><Relationship Id="rId19" Type="http://schemas.openxmlformats.org/officeDocument/2006/relationships/image" Target="../media/image178.png"/><Relationship Id="rId4" Type="http://schemas.openxmlformats.org/officeDocument/2006/relationships/image" Target="../media/image2.png"/><Relationship Id="rId9" Type="http://schemas.openxmlformats.org/officeDocument/2006/relationships/image" Target="../media/image173.png"/><Relationship Id="rId14" Type="http://schemas.openxmlformats.org/officeDocument/2006/relationships/customXml" Target="../ink/ink58.xml"/></Relationships>
</file>

<file path=ppt/slides/_rels/slide157.xml.rels><?xml version="1.0" encoding="UTF-8" standalone="yes"?>
<Relationships xmlns="http://schemas.openxmlformats.org/package/2006/relationships"><Relationship Id="rId8" Type="http://schemas.openxmlformats.org/officeDocument/2006/relationships/customXml" Target="../ink/ink62.xml"/><Relationship Id="rId3" Type="http://schemas.openxmlformats.org/officeDocument/2006/relationships/image" Target="../media/image157.png"/><Relationship Id="rId7" Type="http://schemas.openxmlformats.org/officeDocument/2006/relationships/image" Target="../media/image181.png"/><Relationship Id="rId2" Type="http://schemas.openxmlformats.org/officeDocument/2006/relationships/image" Target="../media/image152.png"/><Relationship Id="rId1" Type="http://schemas.openxmlformats.org/officeDocument/2006/relationships/slideLayout" Target="../slideLayouts/slideLayout8.xml"/><Relationship Id="rId6" Type="http://schemas.openxmlformats.org/officeDocument/2006/relationships/customXml" Target="../ink/ink61.xml"/><Relationship Id="rId11" Type="http://schemas.openxmlformats.org/officeDocument/2006/relationships/image" Target="../media/image183.png"/><Relationship Id="rId5" Type="http://schemas.openxmlformats.org/officeDocument/2006/relationships/image" Target="../media/image2.png"/><Relationship Id="rId10" Type="http://schemas.openxmlformats.org/officeDocument/2006/relationships/customXml" Target="../ink/ink63.xml"/><Relationship Id="rId4" Type="http://schemas.openxmlformats.org/officeDocument/2006/relationships/image" Target="../media/image158.png"/><Relationship Id="rId9" Type="http://schemas.openxmlformats.org/officeDocument/2006/relationships/image" Target="../media/image182.png"/></Relationships>
</file>

<file path=ppt/slides/_rels/slide158.xml.rels><?xml version="1.0" encoding="UTF-8" standalone="yes"?>
<Relationships xmlns="http://schemas.openxmlformats.org/package/2006/relationships"><Relationship Id="rId8" Type="http://schemas.openxmlformats.org/officeDocument/2006/relationships/customXml" Target="../ink/ink65.xml"/><Relationship Id="rId13" Type="http://schemas.openxmlformats.org/officeDocument/2006/relationships/image" Target="../media/image189.png"/><Relationship Id="rId18" Type="http://schemas.openxmlformats.org/officeDocument/2006/relationships/customXml" Target="../ink/ink70.xml"/><Relationship Id="rId3" Type="http://schemas.openxmlformats.org/officeDocument/2006/relationships/image" Target="../media/image152.png"/><Relationship Id="rId7" Type="http://schemas.openxmlformats.org/officeDocument/2006/relationships/image" Target="../media/image186.png"/><Relationship Id="rId12" Type="http://schemas.openxmlformats.org/officeDocument/2006/relationships/customXml" Target="../ink/ink67.xml"/><Relationship Id="rId17" Type="http://schemas.openxmlformats.org/officeDocument/2006/relationships/image" Target="../media/image191.png"/><Relationship Id="rId2" Type="http://schemas.openxmlformats.org/officeDocument/2006/relationships/image" Target="../media/image2.png"/><Relationship Id="rId16" Type="http://schemas.openxmlformats.org/officeDocument/2006/relationships/customXml" Target="../ink/ink69.xml"/><Relationship Id="rId1" Type="http://schemas.openxmlformats.org/officeDocument/2006/relationships/slideLayout" Target="../slideLayouts/slideLayout8.xml"/><Relationship Id="rId6" Type="http://schemas.openxmlformats.org/officeDocument/2006/relationships/customXml" Target="../ink/ink64.xml"/><Relationship Id="rId11" Type="http://schemas.openxmlformats.org/officeDocument/2006/relationships/image" Target="../media/image188.png"/><Relationship Id="rId5" Type="http://schemas.openxmlformats.org/officeDocument/2006/relationships/image" Target="../media/image160.png"/><Relationship Id="rId15" Type="http://schemas.openxmlformats.org/officeDocument/2006/relationships/image" Target="../media/image190.png"/><Relationship Id="rId10" Type="http://schemas.openxmlformats.org/officeDocument/2006/relationships/customXml" Target="../ink/ink66.xml"/><Relationship Id="rId19" Type="http://schemas.openxmlformats.org/officeDocument/2006/relationships/image" Target="../media/image192.png"/><Relationship Id="rId4" Type="http://schemas.openxmlformats.org/officeDocument/2006/relationships/image" Target="../media/image159.png"/><Relationship Id="rId9" Type="http://schemas.openxmlformats.org/officeDocument/2006/relationships/image" Target="../media/image187.png"/><Relationship Id="rId14" Type="http://schemas.openxmlformats.org/officeDocument/2006/relationships/customXml" Target="../ink/ink68.xml"/></Relationships>
</file>

<file path=ppt/slides/_rels/slide1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2.svg"/></Relationships>
</file>

<file path=ppt/slides/_rels/slide160.xml.rels><?xml version="1.0" encoding="UTF-8" standalone="yes"?>
<Relationships xmlns="http://schemas.openxmlformats.org/package/2006/relationships"><Relationship Id="rId8" Type="http://schemas.openxmlformats.org/officeDocument/2006/relationships/customXml" Target="../ink/ink71.xml"/><Relationship Id="rId3" Type="http://schemas.openxmlformats.org/officeDocument/2006/relationships/image" Target="../media/image161.png"/><Relationship Id="rId7" Type="http://schemas.openxmlformats.org/officeDocument/2006/relationships/image" Target="../media/image138.sv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27.png"/><Relationship Id="rId11" Type="http://schemas.openxmlformats.org/officeDocument/2006/relationships/image" Target="../media/image196.png"/><Relationship Id="rId5" Type="http://schemas.openxmlformats.org/officeDocument/2006/relationships/image" Target="../media/image152.png"/><Relationship Id="rId10" Type="http://schemas.openxmlformats.org/officeDocument/2006/relationships/customXml" Target="../ink/ink72.xml"/><Relationship Id="rId4" Type="http://schemas.openxmlformats.org/officeDocument/2006/relationships/image" Target="../media/image162.png"/><Relationship Id="rId9" Type="http://schemas.openxmlformats.org/officeDocument/2006/relationships/image" Target="../media/image195.png"/></Relationships>
</file>

<file path=ppt/slides/_rels/slide1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customXml" Target="../ink/ink75.xml"/><Relationship Id="rId3" Type="http://schemas.openxmlformats.org/officeDocument/2006/relationships/slideLayout" Target="../slideLayouts/slideLayout8.xml"/><Relationship Id="rId7" Type="http://schemas.openxmlformats.org/officeDocument/2006/relationships/image" Target="../media/image152.png"/><Relationship Id="rId12" Type="http://schemas.openxmlformats.org/officeDocument/2006/relationships/image" Target="../media/image200.png"/><Relationship Id="rId2" Type="http://schemas.openxmlformats.org/officeDocument/2006/relationships/video" Target="../media/media8.mp4"/><Relationship Id="rId16" Type="http://schemas.openxmlformats.org/officeDocument/2006/relationships/image" Target="../media/image202.png"/><Relationship Id="rId1" Type="http://schemas.microsoft.com/office/2007/relationships/media" Target="../media/media8.mp4"/><Relationship Id="rId6" Type="http://schemas.openxmlformats.org/officeDocument/2006/relationships/image" Target="../media/image2.png"/><Relationship Id="rId11" Type="http://schemas.openxmlformats.org/officeDocument/2006/relationships/customXml" Target="../ink/ink74.xml"/><Relationship Id="rId5" Type="http://schemas.openxmlformats.org/officeDocument/2006/relationships/image" Target="../media/image163.png"/><Relationship Id="rId15" Type="http://schemas.openxmlformats.org/officeDocument/2006/relationships/customXml" Target="../ink/ink76.xml"/><Relationship Id="rId10" Type="http://schemas.openxmlformats.org/officeDocument/2006/relationships/image" Target="../media/image199.png"/><Relationship Id="rId4" Type="http://schemas.openxmlformats.org/officeDocument/2006/relationships/notesSlide" Target="../notesSlides/notesSlide14.xml"/><Relationship Id="rId9" Type="http://schemas.openxmlformats.org/officeDocument/2006/relationships/customXml" Target="../ink/ink73.xml"/><Relationship Id="rId14" Type="http://schemas.openxmlformats.org/officeDocument/2006/relationships/image" Target="../media/image201.png"/></Relationships>
</file>

<file path=ppt/slides/_rels/slide163.xml.rels><?xml version="1.0" encoding="UTF-8" standalone="yes"?>
<Relationships xmlns="http://schemas.openxmlformats.org/package/2006/relationships"><Relationship Id="rId8" Type="http://schemas.openxmlformats.org/officeDocument/2006/relationships/customXml" Target="../ink/ink77.xml"/><Relationship Id="rId3" Type="http://schemas.openxmlformats.org/officeDocument/2006/relationships/slideLayout" Target="../slideLayouts/slideLayout8.xml"/><Relationship Id="rId7" Type="http://schemas.openxmlformats.org/officeDocument/2006/relationships/image" Target="../media/image166.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65.png"/><Relationship Id="rId11" Type="http://schemas.openxmlformats.org/officeDocument/2006/relationships/image" Target="../media/image206.png"/><Relationship Id="rId5" Type="http://schemas.openxmlformats.org/officeDocument/2006/relationships/image" Target="../media/image152.png"/><Relationship Id="rId10" Type="http://schemas.openxmlformats.org/officeDocument/2006/relationships/customXml" Target="../ink/ink78.xml"/><Relationship Id="rId4" Type="http://schemas.openxmlformats.org/officeDocument/2006/relationships/image" Target="../media/image2.png"/><Relationship Id="rId9" Type="http://schemas.openxmlformats.org/officeDocument/2006/relationships/image" Target="../media/image205.png"/></Relationships>
</file>

<file path=ppt/slides/_rels/slide1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7.xml"/><Relationship Id="rId4" Type="http://schemas.openxmlformats.org/officeDocument/2006/relationships/image" Target="../media/image167.png"/></Relationships>
</file>

<file path=ppt/slides/_rels/slide1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9.png"/><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8.xml"/><Relationship Id="rId5" Type="http://schemas.openxmlformats.org/officeDocument/2006/relationships/image" Target="../media/image208.svg"/><Relationship Id="rId4" Type="http://schemas.openxmlformats.org/officeDocument/2006/relationships/image" Target="../media/image170.png"/></Relationships>
</file>

<file path=ppt/slides/_rels/slide1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9.xml"/><Relationship Id="rId5" Type="http://schemas.openxmlformats.org/officeDocument/2006/relationships/image" Target="../media/image208.svg"/><Relationship Id="rId4" Type="http://schemas.openxmlformats.org/officeDocument/2006/relationships/image" Target="../media/image170.png"/></Relationships>
</file>

<file path=ppt/slides/_rels/slide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1.png"/></Relationships>
</file>

<file path=ppt/slides/_rels/slide1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63.sv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62.png"/><Relationship Id="rId5" Type="http://schemas.openxmlformats.org/officeDocument/2006/relationships/image" Target="../media/image180.png"/><Relationship Id="rId4" Type="http://schemas.openxmlformats.org/officeDocument/2006/relationships/image" Target="../media/image179.png"/></Relationships>
</file>

<file path=ppt/slides/_rels/slide1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4.png"/></Relationships>
</file>

<file path=ppt/slides/_rels/slide1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208.svg"/><Relationship Id="rId4" Type="http://schemas.openxmlformats.org/officeDocument/2006/relationships/image" Target="../media/image170.png"/></Relationships>
</file>

<file path=ppt/slides/_rels/slide1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85.png"/></Relationships>
</file>

<file path=ppt/slides/_rels/slide1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193.png"/><Relationship Id="rId5" Type="http://schemas.openxmlformats.org/officeDocument/2006/relationships/image" Target="../media/image9.svg"/><Relationship Id="rId4" Type="http://schemas.openxmlformats.org/officeDocument/2006/relationships/image" Target="../media/image8.png"/></Relationships>
</file>

<file path=ppt/slides/_rels/slide1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63.svg"/></Relationships>
</file>

<file path=ppt/slides/_rels/slide17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63.svg"/></Relationships>
</file>

<file path=ppt/slides/_rels/slide17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9.png"/><Relationship Id="rId5" Type="http://schemas.openxmlformats.org/officeDocument/2006/relationships/image" Target="../media/image22.svg"/><Relationship Id="rId4" Type="http://schemas.openxmlformats.org/officeDocument/2006/relationships/image" Target="../media/image21.png"/></Relationships>
</file>

<file path=ppt/slides/_rels/slide1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4.png"/></Relationships>
</file>

<file path=ppt/slides/_rels/slide19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6.png"/></Relationships>
</file>

<file path=ppt/slides/_rels/slide1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1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22.png"/><Relationship Id="rId5" Type="http://schemas.openxmlformats.org/officeDocument/2006/relationships/image" Target="../media/image218.png"/><Relationship Id="rId4" Type="http://schemas.openxmlformats.org/officeDocument/2006/relationships/image" Target="../media/image2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1.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4.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63.svg"/></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10.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1510.png"/><Relationship Id="rId4" Type="http://schemas.openxmlformats.org/officeDocument/2006/relationships/customXml" Target="../ink/ink1.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8.png"/><Relationship Id="rId4" Type="http://schemas.openxmlformats.org/officeDocument/2006/relationships/image" Target="../media/image19.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63.svg"/></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37226"/>
            <a:ext cx="9144000" cy="1132523"/>
          </a:xfrm>
        </p:spPr>
        <p:txBody>
          <a:bodyPr/>
          <a:lstStyle/>
          <a:p>
            <a:r>
              <a:rPr lang="en-US" dirty="0" smtClean="0"/>
              <a:t>An </a:t>
            </a:r>
            <a:r>
              <a:rPr lang="en-US" dirty="0" err="1" smtClean="0"/>
              <a:t>Introdution</a:t>
            </a:r>
            <a:r>
              <a:rPr lang="en-US" dirty="0" smtClean="0"/>
              <a:t> to CSS</a:t>
            </a:r>
            <a:endParaRPr lang="en-US" dirty="0"/>
          </a:p>
        </p:txBody>
      </p:sp>
      <p:sp>
        <p:nvSpPr>
          <p:cNvPr id="3" name="Subtitle 2"/>
          <p:cNvSpPr>
            <a:spLocks noGrp="1"/>
          </p:cNvSpPr>
          <p:nvPr>
            <p:ph type="subTitle" idx="1"/>
          </p:nvPr>
        </p:nvSpPr>
        <p:spPr>
          <a:xfrm>
            <a:off x="1445623" y="3057287"/>
            <a:ext cx="9144000" cy="1655762"/>
          </a:xfrm>
        </p:spPr>
        <p:txBody>
          <a:bodyPr>
            <a:noAutofit/>
          </a:bodyPr>
          <a:lstStyle/>
          <a:p>
            <a:pPr lvl="1">
              <a:lnSpc>
                <a:spcPct val="170000"/>
              </a:lnSpc>
            </a:pPr>
            <a:r>
              <a:rPr lang="en-US" sz="1400" dirty="0" smtClean="0"/>
              <a:t>By: </a:t>
            </a:r>
          </a:p>
          <a:p>
            <a:pPr lvl="2">
              <a:lnSpc>
                <a:spcPct val="170000"/>
              </a:lnSpc>
            </a:pPr>
            <a:r>
              <a:rPr lang="en-US" sz="1400" b="1" dirty="0" smtClean="0"/>
              <a:t>Mrs. Akbari , Mrs. Taheri, Mrs. </a:t>
            </a:r>
            <a:r>
              <a:rPr lang="en-US" sz="1400" b="1" dirty="0" err="1" smtClean="0"/>
              <a:t>Charoghi</a:t>
            </a:r>
            <a:r>
              <a:rPr lang="en-US" sz="1400" b="1" dirty="0" smtClean="0"/>
              <a:t>, Mrs. </a:t>
            </a:r>
            <a:r>
              <a:rPr lang="en-US" sz="1400" b="1" dirty="0" err="1" smtClean="0"/>
              <a:t>Norouzi</a:t>
            </a:r>
            <a:r>
              <a:rPr lang="en-US" sz="1400" b="1" dirty="0" smtClean="0"/>
              <a:t>, Mr. </a:t>
            </a:r>
            <a:r>
              <a:rPr lang="en-US" sz="1400" b="1" dirty="0" err="1" smtClean="0"/>
              <a:t>Karimzadeh</a:t>
            </a:r>
            <a:r>
              <a:rPr lang="en-US" sz="1400" b="1" dirty="0" smtClean="0"/>
              <a:t>, Mr. </a:t>
            </a:r>
            <a:r>
              <a:rPr lang="en-US" sz="1400" b="1" dirty="0" err="1" smtClean="0"/>
              <a:t>Roshannia</a:t>
            </a:r>
            <a:endParaRPr lang="en-US" sz="1400" b="1" dirty="0" smtClean="0"/>
          </a:p>
        </p:txBody>
      </p:sp>
      <p:sp>
        <p:nvSpPr>
          <p:cNvPr id="4" name="Slide Number Placeholder 3"/>
          <p:cNvSpPr>
            <a:spLocks noGrp="1"/>
          </p:cNvSpPr>
          <p:nvPr>
            <p:ph type="sldNum" sz="quarter" idx="12"/>
          </p:nvPr>
        </p:nvSpPr>
        <p:spPr/>
        <p:txBody>
          <a:bodyPr/>
          <a:lstStyle/>
          <a:p>
            <a:fld id="{CDE1651F-BCDB-4DC2-9A8D-B6E1C817E896}" type="slidenum">
              <a:rPr lang="zh-CN" altLang="en-US" smtClean="0"/>
              <a:t>1</a:t>
            </a:fld>
            <a:endParaRPr lang="zh-CN" altLang="en-US"/>
          </a:p>
        </p:txBody>
      </p:sp>
      <p:pic>
        <p:nvPicPr>
          <p:cNvPr id="5" name="Picture 4"/>
          <p:cNvPicPr>
            <a:picLocks noChangeAspect="1"/>
          </p:cNvPicPr>
          <p:nvPr/>
        </p:nvPicPr>
        <p:blipFill>
          <a:blip r:embed="rId2"/>
          <a:stretch>
            <a:fillRect/>
          </a:stretch>
        </p:blipFill>
        <p:spPr>
          <a:xfrm>
            <a:off x="5387515" y="798236"/>
            <a:ext cx="981541" cy="1231499"/>
          </a:xfrm>
          <a:prstGeom prst="rect">
            <a:avLst/>
          </a:prstGeom>
        </p:spPr>
      </p:pic>
    </p:spTree>
    <p:extLst>
      <p:ext uri="{BB962C8B-B14F-4D97-AF65-F5344CB8AC3E}">
        <p14:creationId xmlns:p14="http://schemas.microsoft.com/office/powerpoint/2010/main" val="467653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45BD10A4-82E3-6694-E9D3-5753D746BCC1}"/>
              </a:ext>
            </a:extLst>
          </p:cNvPr>
          <p:cNvSpPr txBox="1"/>
          <p:nvPr/>
        </p:nvSpPr>
        <p:spPr>
          <a:xfrm>
            <a:off x="996840" y="781843"/>
            <a:ext cx="474604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The CSS element Selector:</a:t>
            </a:r>
          </a:p>
        </p:txBody>
      </p:sp>
      <p:sp>
        <p:nvSpPr>
          <p:cNvPr id="9" name="箭头: 五边形 1">
            <a:extLst>
              <a:ext uri="{FF2B5EF4-FFF2-40B4-BE49-F238E27FC236}">
                <a16:creationId xmlns="" xmlns:a16="http://schemas.microsoft.com/office/drawing/2014/main" id="{D40375C7-3873-CE1D-E148-D5D6EEC303B4}"/>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extBox 9">
            <a:extLst>
              <a:ext uri="{FF2B5EF4-FFF2-40B4-BE49-F238E27FC236}">
                <a16:creationId xmlns="" xmlns:a16="http://schemas.microsoft.com/office/drawing/2014/main" id="{CEF6EBC7-C3BA-4D12-DD59-50BFE6C9E6E3}"/>
              </a:ext>
            </a:extLst>
          </p:cNvPr>
          <p:cNvSpPr txBox="1"/>
          <p:nvPr/>
        </p:nvSpPr>
        <p:spPr>
          <a:xfrm>
            <a:off x="1079787" y="1485605"/>
            <a:ext cx="8024883" cy="369332"/>
          </a:xfrm>
          <a:prstGeom prst="rect">
            <a:avLst/>
          </a:prstGeom>
          <a:noFill/>
        </p:spPr>
        <p:txBody>
          <a:bodyPr wrap="square">
            <a:spAutoFit/>
          </a:bodyPr>
          <a:lstStyle/>
          <a:p>
            <a:r>
              <a:rPr lang="en-US" dirty="0">
                <a:latin typeface="Arial(body)"/>
              </a:rPr>
              <a:t>The element selector selects HTML elements based on the element name.</a:t>
            </a:r>
          </a:p>
        </p:txBody>
      </p:sp>
      <p:pic>
        <p:nvPicPr>
          <p:cNvPr id="12" name="Picture 11">
            <a:extLst>
              <a:ext uri="{FF2B5EF4-FFF2-40B4-BE49-F238E27FC236}">
                <a16:creationId xmlns="" xmlns:a16="http://schemas.microsoft.com/office/drawing/2014/main" id="{8CCF1879-8ED2-8FD9-4F75-14701DEE0DEA}"/>
              </a:ext>
            </a:extLst>
          </p:cNvPr>
          <p:cNvPicPr>
            <a:picLocks noChangeAspect="1"/>
          </p:cNvPicPr>
          <p:nvPr/>
        </p:nvPicPr>
        <p:blipFill>
          <a:blip r:embed="rId2"/>
          <a:stretch>
            <a:fillRect/>
          </a:stretch>
        </p:blipFill>
        <p:spPr>
          <a:xfrm>
            <a:off x="10569676" y="604804"/>
            <a:ext cx="983226" cy="1229634"/>
          </a:xfrm>
          <a:prstGeom prst="rect">
            <a:avLst/>
          </a:prstGeom>
        </p:spPr>
      </p:pic>
      <p:pic>
        <p:nvPicPr>
          <p:cNvPr id="14" name="Picture 13">
            <a:extLst>
              <a:ext uri="{FF2B5EF4-FFF2-40B4-BE49-F238E27FC236}">
                <a16:creationId xmlns="" xmlns:a16="http://schemas.microsoft.com/office/drawing/2014/main" id="{9E1DF15C-0374-C963-235C-789146BE682D}"/>
              </a:ext>
            </a:extLst>
          </p:cNvPr>
          <p:cNvPicPr>
            <a:picLocks noChangeAspect="1"/>
          </p:cNvPicPr>
          <p:nvPr/>
        </p:nvPicPr>
        <p:blipFill>
          <a:blip r:embed="rId3"/>
          <a:stretch>
            <a:fillRect/>
          </a:stretch>
        </p:blipFill>
        <p:spPr>
          <a:xfrm>
            <a:off x="1802459" y="4535601"/>
            <a:ext cx="2705478" cy="1448002"/>
          </a:xfrm>
          <a:prstGeom prst="rect">
            <a:avLst/>
          </a:prstGeom>
        </p:spPr>
      </p:pic>
      <p:pic>
        <p:nvPicPr>
          <p:cNvPr id="17" name="Picture 16">
            <a:extLst>
              <a:ext uri="{FF2B5EF4-FFF2-40B4-BE49-F238E27FC236}">
                <a16:creationId xmlns="" xmlns:a16="http://schemas.microsoft.com/office/drawing/2014/main" id="{E9A0A1E0-E61C-45C8-C865-E2294C4CE772}"/>
              </a:ext>
            </a:extLst>
          </p:cNvPr>
          <p:cNvPicPr>
            <a:picLocks noChangeAspect="1"/>
          </p:cNvPicPr>
          <p:nvPr/>
        </p:nvPicPr>
        <p:blipFill rotWithShape="1">
          <a:blip r:embed="rId4">
            <a:extLst>
              <a:ext uri="{28A0092B-C50C-407E-A947-70E740481C1C}">
                <a14:useLocalDpi xmlns:a14="http://schemas.microsoft.com/office/drawing/2010/main" val="0"/>
              </a:ext>
            </a:extLst>
          </a:blip>
          <a:srcRect r="35379" b="22176"/>
          <a:stretch/>
        </p:blipFill>
        <p:spPr>
          <a:xfrm>
            <a:off x="6055912" y="4227246"/>
            <a:ext cx="2624115" cy="2064708"/>
          </a:xfrm>
          <a:prstGeom prst="rect">
            <a:avLst/>
          </a:prstGeom>
        </p:spPr>
      </p:pic>
      <p:sp>
        <p:nvSpPr>
          <p:cNvPr id="18" name="Arrow: Down 17">
            <a:extLst>
              <a:ext uri="{FF2B5EF4-FFF2-40B4-BE49-F238E27FC236}">
                <a16:creationId xmlns="" xmlns:a16="http://schemas.microsoft.com/office/drawing/2014/main" id="{818C711C-8D2B-3E1E-A818-DCAEA3F7A7A5}"/>
              </a:ext>
            </a:extLst>
          </p:cNvPr>
          <p:cNvSpPr/>
          <p:nvPr/>
        </p:nvSpPr>
        <p:spPr>
          <a:xfrm rot="16200000">
            <a:off x="970200" y="2465895"/>
            <a:ext cx="460375" cy="8276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Arrow: Down 18">
            <a:extLst>
              <a:ext uri="{FF2B5EF4-FFF2-40B4-BE49-F238E27FC236}">
                <a16:creationId xmlns="" xmlns:a16="http://schemas.microsoft.com/office/drawing/2014/main" id="{384202FB-395E-4246-1554-D530D5B35880}"/>
              </a:ext>
            </a:extLst>
          </p:cNvPr>
          <p:cNvSpPr/>
          <p:nvPr/>
        </p:nvSpPr>
        <p:spPr>
          <a:xfrm>
            <a:off x="2597587" y="3681879"/>
            <a:ext cx="460375" cy="6980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Arrow: Down 19">
            <a:extLst>
              <a:ext uri="{FF2B5EF4-FFF2-40B4-BE49-F238E27FC236}">
                <a16:creationId xmlns="" xmlns:a16="http://schemas.microsoft.com/office/drawing/2014/main" id="{83619566-E595-894A-E865-C050D18D1E1E}"/>
              </a:ext>
            </a:extLst>
          </p:cNvPr>
          <p:cNvSpPr/>
          <p:nvPr/>
        </p:nvSpPr>
        <p:spPr>
          <a:xfrm rot="16200000">
            <a:off x="5051737" y="4860591"/>
            <a:ext cx="460375" cy="798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 xmlns:a16="http://schemas.microsoft.com/office/drawing/2014/main" id="{ACC66AA9-923A-E16A-AECE-F69DAD6CD207}"/>
              </a:ext>
            </a:extLst>
          </p:cNvPr>
          <p:cNvSpPr txBox="1"/>
          <p:nvPr/>
        </p:nvSpPr>
        <p:spPr>
          <a:xfrm>
            <a:off x="739122" y="2310957"/>
            <a:ext cx="914400" cy="400110"/>
          </a:xfrm>
          <a:prstGeom prst="rect">
            <a:avLst/>
          </a:prstGeom>
          <a:noFill/>
        </p:spPr>
        <p:txBody>
          <a:bodyPr wrap="square" rtlCol="0">
            <a:spAutoFit/>
          </a:bodyPr>
          <a:lstStyle/>
          <a:p>
            <a:r>
              <a:rPr lang="en-US" sz="2000" dirty="0">
                <a:latin typeface="Arial(body)"/>
              </a:rPr>
              <a:t>html</a:t>
            </a:r>
            <a:endParaRPr lang="it-IT" sz="2000" dirty="0">
              <a:latin typeface="Arial(body)"/>
            </a:endParaRPr>
          </a:p>
        </p:txBody>
      </p:sp>
      <p:sp>
        <p:nvSpPr>
          <p:cNvPr id="22" name="TextBox 21">
            <a:extLst>
              <a:ext uri="{FF2B5EF4-FFF2-40B4-BE49-F238E27FC236}">
                <a16:creationId xmlns="" xmlns:a16="http://schemas.microsoft.com/office/drawing/2014/main" id="{98A8194A-CEC2-20A8-BC6D-E8687D12A82E}"/>
              </a:ext>
            </a:extLst>
          </p:cNvPr>
          <p:cNvSpPr txBox="1"/>
          <p:nvPr/>
        </p:nvSpPr>
        <p:spPr>
          <a:xfrm>
            <a:off x="2063817" y="3704408"/>
            <a:ext cx="914400" cy="400110"/>
          </a:xfrm>
          <a:prstGeom prst="rect">
            <a:avLst/>
          </a:prstGeom>
          <a:noFill/>
        </p:spPr>
        <p:txBody>
          <a:bodyPr wrap="square" rtlCol="0">
            <a:spAutoFit/>
          </a:bodyPr>
          <a:lstStyle/>
          <a:p>
            <a:r>
              <a:rPr lang="en-US" sz="2000" dirty="0" err="1">
                <a:latin typeface="Arial(body)"/>
              </a:rPr>
              <a:t>css</a:t>
            </a:r>
            <a:endParaRPr lang="it-IT" sz="2000" dirty="0">
              <a:latin typeface="Arial(body)"/>
            </a:endParaRPr>
          </a:p>
        </p:txBody>
      </p:sp>
      <p:sp>
        <p:nvSpPr>
          <p:cNvPr id="23" name="TextBox 22">
            <a:extLst>
              <a:ext uri="{FF2B5EF4-FFF2-40B4-BE49-F238E27FC236}">
                <a16:creationId xmlns="" xmlns:a16="http://schemas.microsoft.com/office/drawing/2014/main" id="{66B53F7E-83F6-F26F-B0E7-D1554FB7D305}"/>
              </a:ext>
            </a:extLst>
          </p:cNvPr>
          <p:cNvSpPr txBox="1"/>
          <p:nvPr/>
        </p:nvSpPr>
        <p:spPr>
          <a:xfrm>
            <a:off x="4635028" y="4629302"/>
            <a:ext cx="914400" cy="400110"/>
          </a:xfrm>
          <a:prstGeom prst="rect">
            <a:avLst/>
          </a:prstGeom>
          <a:noFill/>
        </p:spPr>
        <p:txBody>
          <a:bodyPr wrap="square" rtlCol="0">
            <a:spAutoFit/>
          </a:bodyPr>
          <a:lstStyle/>
          <a:p>
            <a:r>
              <a:rPr lang="en-US" sz="2000" dirty="0">
                <a:latin typeface="Arial(body)"/>
              </a:rPr>
              <a:t>output</a:t>
            </a:r>
            <a:endParaRPr lang="it-IT" sz="2000" dirty="0">
              <a:latin typeface="Arial(body)"/>
            </a:endParaRPr>
          </a:p>
        </p:txBody>
      </p:sp>
      <p:pic>
        <p:nvPicPr>
          <p:cNvPr id="2" name="Picture 1">
            <a:extLst>
              <a:ext uri="{FF2B5EF4-FFF2-40B4-BE49-F238E27FC236}">
                <a16:creationId xmlns="" xmlns:a16="http://schemas.microsoft.com/office/drawing/2014/main" id="{819D19B5-89C6-88FC-B2A5-7D762F677B11}"/>
              </a:ext>
            </a:extLst>
          </p:cNvPr>
          <p:cNvPicPr>
            <a:picLocks noChangeAspect="1"/>
          </p:cNvPicPr>
          <p:nvPr/>
        </p:nvPicPr>
        <p:blipFill rotWithShape="1">
          <a:blip r:embed="rId5"/>
          <a:srcRect l="1173" t="5459" r="2529" b="7594"/>
          <a:stretch/>
        </p:blipFill>
        <p:spPr>
          <a:xfrm>
            <a:off x="1978887" y="2010569"/>
            <a:ext cx="6606074" cy="1442906"/>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 xmlns:a16="http://schemas.microsoft.com/office/drawing/2014/main" id="{59347D65-BF2E-6B4D-8CA5-181CE42529FF}"/>
                  </a:ext>
                </a:extLst>
              </p14:cNvPr>
              <p14:cNvContentPartPr/>
              <p14:nvPr/>
            </p14:nvContentPartPr>
            <p14:xfrm>
              <a:off x="1834560" y="4873269"/>
              <a:ext cx="429480" cy="360"/>
            </p14:xfrm>
          </p:contentPart>
        </mc:Choice>
        <mc:Fallback xmlns="">
          <p:pic>
            <p:nvPicPr>
              <p:cNvPr id="11" name="Ink 10">
                <a:extLst>
                  <a:ext uri="{FF2B5EF4-FFF2-40B4-BE49-F238E27FC236}">
                    <a16:creationId xmlns:a16="http://schemas.microsoft.com/office/drawing/2014/main" id="{59347D65-BF2E-6B4D-8CA5-181CE42529FF}"/>
                  </a:ext>
                </a:extLst>
              </p:cNvPr>
              <p:cNvPicPr/>
              <p:nvPr/>
            </p:nvPicPr>
            <p:blipFill>
              <a:blip r:embed="rId7"/>
              <a:stretch>
                <a:fillRect/>
              </a:stretch>
            </p:blipFill>
            <p:spPr>
              <a:xfrm>
                <a:off x="1825920" y="4864269"/>
                <a:ext cx="447120" cy="18000"/>
              </a:xfrm>
              <a:prstGeom prst="rect">
                <a:avLst/>
              </a:prstGeom>
            </p:spPr>
          </p:pic>
        </mc:Fallback>
      </mc:AlternateContent>
    </p:spTree>
    <p:extLst>
      <p:ext uri="{BB962C8B-B14F-4D97-AF65-F5344CB8AC3E}">
        <p14:creationId xmlns:p14="http://schemas.microsoft.com/office/powerpoint/2010/main" val="32953940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100</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423876"/>
            <a:ext cx="6094476" cy="57785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b="1" i="1" dirty="0">
                <a:solidFill>
                  <a:srgbClr val="C00000"/>
                </a:solidFill>
                <a:latin typeface="Arial" panose="020B0604020202020204" pitchFamily="34" charset="0"/>
                <a:cs typeface="Arial" panose="020B0604020202020204" pitchFamily="34" charset="0"/>
              </a:rPr>
              <a:t>overflow: auto</a:t>
            </a:r>
            <a:endParaRPr lang="fa-IR" sz="2400" b="1" i="1" dirty="0">
              <a:solidFill>
                <a:srgbClr val="C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300D703F-1388-4BEC-9987-C592CB4ED1E7}"/>
              </a:ext>
            </a:extLst>
          </p:cNvPr>
          <p:cNvSpPr txBox="1"/>
          <p:nvPr/>
        </p:nvSpPr>
        <p:spPr>
          <a:xfrm>
            <a:off x="719455" y="1142795"/>
            <a:ext cx="10011023"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auto value is similar to scroll, but it adds scrollbars only when necessary:</a:t>
            </a:r>
          </a:p>
        </p:txBody>
      </p:sp>
      <p:sp>
        <p:nvSpPr>
          <p:cNvPr id="13" name="TextBox 12">
            <a:extLst>
              <a:ext uri="{FF2B5EF4-FFF2-40B4-BE49-F238E27FC236}">
                <a16:creationId xmlns="" xmlns:a16="http://schemas.microsoft.com/office/drawing/2014/main" id="{1616B5ED-1CB4-4930-BBA1-A2E7EC9FB848}"/>
              </a:ext>
            </a:extLst>
          </p:cNvPr>
          <p:cNvSpPr txBox="1"/>
          <p:nvPr/>
        </p:nvSpPr>
        <p:spPr>
          <a:xfrm>
            <a:off x="719455" y="1930195"/>
            <a:ext cx="6094476" cy="4708981"/>
          </a:xfrm>
          <a:prstGeom prst="rect">
            <a:avLst/>
          </a:prstGeom>
          <a:noFill/>
        </p:spPr>
        <p:txBody>
          <a:bodyPr wrap="square">
            <a:spAutoFit/>
          </a:bodyPr>
          <a:lstStyle/>
          <a:p>
            <a:r>
              <a:rPr lang="en-US" sz="1500" dirty="0">
                <a:latin typeface="Arial" panose="020B0604020202020204" pitchFamily="34" charset="0"/>
                <a:cs typeface="Arial" panose="020B0604020202020204" pitchFamily="34" charset="0"/>
              </a:rPr>
              <a:t>&lt;!DOCTYPE html&gt;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html</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head</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style</a:t>
            </a:r>
            <a:r>
              <a:rPr lang="en-US" sz="1500" dirty="0">
                <a:latin typeface="Arial" panose="020B0604020202020204" pitchFamily="34" charset="0"/>
                <a:cs typeface="Arial" panose="020B0604020202020204" pitchFamily="34" charset="0"/>
              </a:rPr>
              <a:t>&gt;</a:t>
            </a:r>
          </a:p>
          <a:p>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 {</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background-color</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coral</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width</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200px</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height</a:t>
            </a:r>
            <a:r>
              <a:rPr lang="en-US" sz="1500" dirty="0">
                <a:latin typeface="Arial" panose="020B0604020202020204" pitchFamily="34" charset="0"/>
                <a:cs typeface="Arial" panose="020B0604020202020204" pitchFamily="34" charset="0"/>
              </a:rPr>
              <a:t>: </a:t>
            </a:r>
            <a:r>
              <a:rPr lang="fa-IR" sz="1500" dirty="0">
                <a:solidFill>
                  <a:schemeClr val="accent3">
                    <a:lumMod val="75000"/>
                  </a:schemeClr>
                </a:solidFill>
                <a:latin typeface="Arial" panose="020B0604020202020204" pitchFamily="34" charset="0"/>
                <a:cs typeface="Arial" panose="020B0604020202020204" pitchFamily="34" charset="0"/>
              </a:rPr>
              <a:t>65</a:t>
            </a:r>
            <a:r>
              <a:rPr lang="en-US" sz="1500" dirty="0">
                <a:solidFill>
                  <a:schemeClr val="accent3">
                    <a:lumMod val="75000"/>
                  </a:schemeClr>
                </a:solidFill>
                <a:latin typeface="Arial" panose="020B0604020202020204" pitchFamily="34" charset="0"/>
                <a:cs typeface="Arial" panose="020B0604020202020204" pitchFamily="34" charset="0"/>
              </a:rPr>
              <a:t>px</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border</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1px solid black</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overflow</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auto</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style</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head</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body</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h2</a:t>
            </a:r>
            <a:r>
              <a:rPr lang="en-US" sz="1500" dirty="0">
                <a:latin typeface="Arial" panose="020B0604020202020204" pitchFamily="34" charset="0"/>
                <a:cs typeface="Arial" panose="020B0604020202020204" pitchFamily="34" charset="0"/>
              </a:rPr>
              <a:t>&gt;Overflow: auto&lt;/</a:t>
            </a:r>
            <a:r>
              <a:rPr lang="en-US" sz="1500" dirty="0">
                <a:solidFill>
                  <a:srgbClr val="994E15"/>
                </a:solidFill>
                <a:latin typeface="Arial" panose="020B0604020202020204" pitchFamily="34" charset="0"/>
                <a:cs typeface="Arial" panose="020B0604020202020204" pitchFamily="34" charset="0"/>
              </a:rPr>
              <a:t>h2</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&gt;You can use the overflow property when you want to have better control of the layout. The overflow property specifies what happens if content overflows an element's box.&lt;/</a:t>
            </a:r>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body</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html</a:t>
            </a:r>
            <a:r>
              <a:rPr lang="en-US" sz="1500" dirty="0">
                <a:latin typeface="Arial" panose="020B0604020202020204" pitchFamily="34" charset="0"/>
                <a:cs typeface="Arial" panose="020B0604020202020204" pitchFamily="34" charset="0"/>
              </a:rPr>
              <a:t>&gt;</a:t>
            </a:r>
          </a:p>
        </p:txBody>
      </p:sp>
      <p:pic>
        <p:nvPicPr>
          <p:cNvPr id="5" name="Picture 4">
            <a:extLst>
              <a:ext uri="{FF2B5EF4-FFF2-40B4-BE49-F238E27FC236}">
                <a16:creationId xmlns="" xmlns:a16="http://schemas.microsoft.com/office/drawing/2014/main" id="{A4932493-5F22-4628-9789-A247832F8AF6}"/>
              </a:ext>
            </a:extLst>
          </p:cNvPr>
          <p:cNvPicPr>
            <a:picLocks noChangeAspect="1"/>
          </p:cNvPicPr>
          <p:nvPr/>
        </p:nvPicPr>
        <p:blipFill>
          <a:blip r:embed="rId3"/>
          <a:stretch>
            <a:fillRect/>
          </a:stretch>
        </p:blipFill>
        <p:spPr>
          <a:xfrm>
            <a:off x="6466488" y="2292025"/>
            <a:ext cx="5141145" cy="2555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6941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箭头: 五边形 1">
            <a:extLst>
              <a:ext uri="{FF2B5EF4-FFF2-40B4-BE49-F238E27FC236}">
                <a16:creationId xmlns="" xmlns:a16="http://schemas.microsoft.com/office/drawing/2014/main" id="{19FFA1E0-0C93-6D2D-7437-E0D56603FA18}"/>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6">
            <a:extLst>
              <a:ext uri="{FF2B5EF4-FFF2-40B4-BE49-F238E27FC236}">
                <a16:creationId xmlns="" xmlns:a16="http://schemas.microsoft.com/office/drawing/2014/main" id="{3BB1C031-8B93-74FD-1E5A-F4619BAB1EFE}"/>
              </a:ext>
            </a:extLst>
          </p:cNvPr>
          <p:cNvSpPr txBox="1"/>
          <p:nvPr/>
        </p:nvSpPr>
        <p:spPr>
          <a:xfrm>
            <a:off x="1012036" y="762595"/>
            <a:ext cx="1774723"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image</a:t>
            </a:r>
            <a:endParaRPr lang="it-IT" sz="2400" b="1" dirty="0">
              <a:solidFill>
                <a:srgbClr val="C00000"/>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 xmlns:a16="http://schemas.microsoft.com/office/drawing/2014/main" id="{87ED55C6-897F-1C3C-2EE3-995F66C46EFB}"/>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17" name="TextBox 16">
            <a:extLst>
              <a:ext uri="{FF2B5EF4-FFF2-40B4-BE49-F238E27FC236}">
                <a16:creationId xmlns="" xmlns:a16="http://schemas.microsoft.com/office/drawing/2014/main" id="{A0B3576E-03D6-6739-5331-290DF4A0A7EF}"/>
              </a:ext>
            </a:extLst>
          </p:cNvPr>
          <p:cNvSpPr txBox="1"/>
          <p:nvPr/>
        </p:nvSpPr>
        <p:spPr>
          <a:xfrm>
            <a:off x="10146889" y="2721985"/>
            <a:ext cx="914400" cy="369332"/>
          </a:xfrm>
          <a:prstGeom prst="rect">
            <a:avLst/>
          </a:prstGeom>
          <a:noFill/>
        </p:spPr>
        <p:txBody>
          <a:bodyPr wrap="square" rtlCol="0">
            <a:spAutoFit/>
          </a:bodyPr>
          <a:lstStyle/>
          <a:p>
            <a:r>
              <a:rPr lang="en-US" dirty="0">
                <a:solidFill>
                  <a:schemeClr val="bg1"/>
                </a:solidFill>
                <a:latin typeface="Arial(body)"/>
              </a:rPr>
              <a:t>output</a:t>
            </a:r>
            <a:endParaRPr lang="it-IT" dirty="0">
              <a:solidFill>
                <a:schemeClr val="bg1"/>
              </a:solidFill>
              <a:latin typeface="Arial(body)"/>
            </a:endParaRPr>
          </a:p>
        </p:txBody>
      </p:sp>
      <p:pic>
        <p:nvPicPr>
          <p:cNvPr id="3" name="Picture 2">
            <a:extLst>
              <a:ext uri="{FF2B5EF4-FFF2-40B4-BE49-F238E27FC236}">
                <a16:creationId xmlns="" xmlns:a16="http://schemas.microsoft.com/office/drawing/2014/main" id="{36ADA7B8-834E-88A8-E5AC-62615F303326}"/>
              </a:ext>
            </a:extLst>
          </p:cNvPr>
          <p:cNvPicPr>
            <a:picLocks noChangeAspect="1"/>
          </p:cNvPicPr>
          <p:nvPr/>
        </p:nvPicPr>
        <p:blipFill>
          <a:blip r:embed="rId3"/>
          <a:stretch>
            <a:fillRect/>
          </a:stretch>
        </p:blipFill>
        <p:spPr>
          <a:xfrm>
            <a:off x="1190639" y="2103380"/>
            <a:ext cx="5320594" cy="2697172"/>
          </a:xfrm>
          <a:prstGeom prst="rect">
            <a:avLst/>
          </a:prstGeom>
        </p:spPr>
      </p:pic>
      <p:pic>
        <p:nvPicPr>
          <p:cNvPr id="22" name="Picture 21">
            <a:extLst>
              <a:ext uri="{FF2B5EF4-FFF2-40B4-BE49-F238E27FC236}">
                <a16:creationId xmlns="" xmlns:a16="http://schemas.microsoft.com/office/drawing/2014/main" id="{E832EB56-F923-B614-26BB-F946EF77F56B}"/>
              </a:ext>
            </a:extLst>
          </p:cNvPr>
          <p:cNvPicPr>
            <a:picLocks noChangeAspect="1"/>
          </p:cNvPicPr>
          <p:nvPr/>
        </p:nvPicPr>
        <p:blipFill rotWithShape="1">
          <a:blip r:embed="rId4">
            <a:extLst>
              <a:ext uri="{28A0092B-C50C-407E-A947-70E740481C1C}">
                <a14:useLocalDpi xmlns:a14="http://schemas.microsoft.com/office/drawing/2010/main" val="0"/>
              </a:ext>
            </a:extLst>
          </a:blip>
          <a:srcRect t="2498" r="6684" b="4563"/>
          <a:stretch/>
        </p:blipFill>
        <p:spPr>
          <a:xfrm>
            <a:off x="7209015" y="2851433"/>
            <a:ext cx="3141474" cy="3327611"/>
          </a:xfrm>
          <a:prstGeom prst="rect">
            <a:avLst/>
          </a:prstGeom>
        </p:spPr>
      </p:pic>
      <p:sp>
        <p:nvSpPr>
          <p:cNvPr id="24" name="TextBox 23">
            <a:extLst>
              <a:ext uri="{FF2B5EF4-FFF2-40B4-BE49-F238E27FC236}">
                <a16:creationId xmlns="" xmlns:a16="http://schemas.microsoft.com/office/drawing/2014/main" id="{AE8E2C55-2811-1D1C-26E1-C205AC4A5347}"/>
              </a:ext>
            </a:extLst>
          </p:cNvPr>
          <p:cNvSpPr txBox="1"/>
          <p:nvPr/>
        </p:nvSpPr>
        <p:spPr>
          <a:xfrm>
            <a:off x="7954481" y="1973430"/>
            <a:ext cx="914400" cy="369332"/>
          </a:xfrm>
          <a:prstGeom prst="rect">
            <a:avLst/>
          </a:prstGeom>
          <a:noFill/>
        </p:spPr>
        <p:txBody>
          <a:bodyPr wrap="square" rtlCol="0">
            <a:spAutoFit/>
          </a:bodyPr>
          <a:lstStyle/>
          <a:p>
            <a:r>
              <a:rPr lang="en-US" dirty="0">
                <a:solidFill>
                  <a:schemeClr val="bg1"/>
                </a:solidFill>
                <a:latin typeface="Arial(body)"/>
              </a:rPr>
              <a:t>output</a:t>
            </a:r>
            <a:endParaRPr lang="it-IT" dirty="0">
              <a:solidFill>
                <a:schemeClr val="bg1"/>
              </a:solidFill>
              <a:latin typeface="Arial(body)"/>
            </a:endParaRPr>
          </a:p>
        </p:txBody>
      </p:sp>
      <p:cxnSp>
        <p:nvCxnSpPr>
          <p:cNvPr id="26" name="Straight Connector 25">
            <a:extLst>
              <a:ext uri="{FF2B5EF4-FFF2-40B4-BE49-F238E27FC236}">
                <a16:creationId xmlns="" xmlns:a16="http://schemas.microsoft.com/office/drawing/2014/main" id="{94B78E18-53DA-CE34-BCED-B35052F28C0B}"/>
              </a:ext>
            </a:extLst>
          </p:cNvPr>
          <p:cNvCxnSpPr>
            <a:cxnSpLocks/>
          </p:cNvCxnSpPr>
          <p:nvPr/>
        </p:nvCxnSpPr>
        <p:spPr>
          <a:xfrm>
            <a:off x="2625212" y="1781857"/>
            <a:ext cx="58010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 xmlns:a16="http://schemas.microsoft.com/office/drawing/2014/main" id="{C7526994-7885-07BD-0907-2A38A9397FBD}"/>
              </a:ext>
            </a:extLst>
          </p:cNvPr>
          <p:cNvCxnSpPr/>
          <p:nvPr/>
        </p:nvCxnSpPr>
        <p:spPr>
          <a:xfrm flipV="1">
            <a:off x="2625212" y="1795694"/>
            <a:ext cx="0" cy="307686"/>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 xmlns:a16="http://schemas.microsoft.com/office/drawing/2014/main" id="{C1796575-60B7-F59A-6D9C-00ED20677F09}"/>
              </a:ext>
            </a:extLst>
          </p:cNvPr>
          <p:cNvCxnSpPr/>
          <p:nvPr/>
        </p:nvCxnSpPr>
        <p:spPr>
          <a:xfrm flipV="1">
            <a:off x="4037749" y="1795694"/>
            <a:ext cx="0" cy="307686"/>
          </a:xfrm>
          <a:prstGeom prst="line">
            <a:avLst/>
          </a:prstGeom>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 xmlns:a16="http://schemas.microsoft.com/office/drawing/2014/main" id="{26FEA444-9028-9024-2B02-5ED2864A436D}"/>
              </a:ext>
            </a:extLst>
          </p:cNvPr>
          <p:cNvSpPr txBox="1"/>
          <p:nvPr/>
        </p:nvSpPr>
        <p:spPr>
          <a:xfrm>
            <a:off x="3323304" y="1542509"/>
            <a:ext cx="914400" cy="400110"/>
          </a:xfrm>
          <a:prstGeom prst="rect">
            <a:avLst/>
          </a:prstGeom>
          <a:noFill/>
        </p:spPr>
        <p:txBody>
          <a:bodyPr wrap="square" rtlCol="0">
            <a:spAutoFit/>
          </a:bodyPr>
          <a:lstStyle/>
          <a:p>
            <a:r>
              <a:rPr lang="en-US" sz="2000" dirty="0">
                <a:latin typeface="Arial(body)"/>
              </a:rPr>
              <a:t>html</a:t>
            </a:r>
            <a:endParaRPr lang="it-IT" sz="2000" dirty="0">
              <a:latin typeface="Arial(body)"/>
            </a:endParaRPr>
          </a:p>
        </p:txBody>
      </p:sp>
      <p:cxnSp>
        <p:nvCxnSpPr>
          <p:cNvPr id="30" name="Straight Connector 29">
            <a:extLst>
              <a:ext uri="{FF2B5EF4-FFF2-40B4-BE49-F238E27FC236}">
                <a16:creationId xmlns="" xmlns:a16="http://schemas.microsoft.com/office/drawing/2014/main" id="{093125EB-82B8-74CD-751D-679E485E705F}"/>
              </a:ext>
            </a:extLst>
          </p:cNvPr>
          <p:cNvCxnSpPr>
            <a:cxnSpLocks/>
          </p:cNvCxnSpPr>
          <p:nvPr/>
        </p:nvCxnSpPr>
        <p:spPr>
          <a:xfrm>
            <a:off x="8037870" y="2546881"/>
            <a:ext cx="36360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 xmlns:a16="http://schemas.microsoft.com/office/drawing/2014/main" id="{C8BB7D2B-4504-5B7E-C46C-C0F523C54AF2}"/>
              </a:ext>
            </a:extLst>
          </p:cNvPr>
          <p:cNvCxnSpPr/>
          <p:nvPr/>
        </p:nvCxnSpPr>
        <p:spPr>
          <a:xfrm flipV="1">
            <a:off x="8037870" y="2543747"/>
            <a:ext cx="0" cy="307686"/>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 xmlns:a16="http://schemas.microsoft.com/office/drawing/2014/main" id="{20092DD2-8DC4-3027-C3E1-E29F2631EE64}"/>
              </a:ext>
            </a:extLst>
          </p:cNvPr>
          <p:cNvCxnSpPr>
            <a:cxnSpLocks/>
          </p:cNvCxnSpPr>
          <p:nvPr/>
        </p:nvCxnSpPr>
        <p:spPr>
          <a:xfrm flipV="1">
            <a:off x="9321349" y="2543747"/>
            <a:ext cx="0" cy="307686"/>
          </a:xfrm>
          <a:prstGeom prst="line">
            <a:avLst/>
          </a:prstGeom>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 xmlns:a16="http://schemas.microsoft.com/office/drawing/2014/main" id="{E32BD7EA-D02D-5956-6C20-FEA50FD77FAF}"/>
              </a:ext>
            </a:extLst>
          </p:cNvPr>
          <p:cNvSpPr txBox="1"/>
          <p:nvPr/>
        </p:nvSpPr>
        <p:spPr>
          <a:xfrm>
            <a:off x="8416439" y="2328258"/>
            <a:ext cx="1570215" cy="369332"/>
          </a:xfrm>
          <a:prstGeom prst="rect">
            <a:avLst/>
          </a:prstGeom>
          <a:noFill/>
        </p:spPr>
        <p:txBody>
          <a:bodyPr wrap="square" rtlCol="0">
            <a:spAutoFit/>
          </a:bodyPr>
          <a:lstStyle/>
          <a:p>
            <a:r>
              <a:rPr lang="en-US" dirty="0">
                <a:latin typeface="Arial(body)"/>
              </a:rPr>
              <a:t>out put</a:t>
            </a:r>
            <a:endParaRPr lang="it-IT" dirty="0">
              <a:latin typeface="Arial(body)"/>
            </a:endParaRPr>
          </a:p>
        </p:txBody>
      </p:sp>
      <p:sp>
        <p:nvSpPr>
          <p:cNvPr id="2" name="TextBox 1">
            <a:extLst>
              <a:ext uri="{FF2B5EF4-FFF2-40B4-BE49-F238E27FC236}">
                <a16:creationId xmlns="" xmlns:a16="http://schemas.microsoft.com/office/drawing/2014/main" id="{A4B12048-A3C6-AB2F-5027-DBCAAB8FC029}"/>
              </a:ext>
            </a:extLst>
          </p:cNvPr>
          <p:cNvSpPr txBox="1"/>
          <p:nvPr/>
        </p:nvSpPr>
        <p:spPr>
          <a:xfrm>
            <a:off x="10790255" y="5729540"/>
            <a:ext cx="983226" cy="523220"/>
          </a:xfrm>
          <a:prstGeom prst="rect">
            <a:avLst/>
          </a:prstGeom>
          <a:noFill/>
        </p:spPr>
        <p:txBody>
          <a:bodyPr wrap="square" rtlCol="0">
            <a:spAutoFit/>
          </a:bodyPr>
          <a:lstStyle/>
          <a:p>
            <a:r>
              <a:rPr lang="en-US" sz="2800" dirty="0"/>
              <a:t>5</a:t>
            </a:r>
          </a:p>
        </p:txBody>
      </p:sp>
    </p:spTree>
    <p:extLst>
      <p:ext uri="{BB962C8B-B14F-4D97-AF65-F5344CB8AC3E}">
        <p14:creationId xmlns:p14="http://schemas.microsoft.com/office/powerpoint/2010/main" val="15533994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E873CEC-BE3B-DD4E-9962-ECBD118EBB4F}"/>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5" name="箭头: 五边形 1">
            <a:extLst>
              <a:ext uri="{FF2B5EF4-FFF2-40B4-BE49-F238E27FC236}">
                <a16:creationId xmlns="" xmlns:a16="http://schemas.microsoft.com/office/drawing/2014/main" id="{702AC5D1-B465-F841-C96E-C8A3FB2EE2E6}"/>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 xmlns:a16="http://schemas.microsoft.com/office/drawing/2014/main" id="{590C484F-D438-F3C3-43CC-F521817598F6}"/>
              </a:ext>
            </a:extLst>
          </p:cNvPr>
          <p:cNvSpPr txBox="1"/>
          <p:nvPr/>
        </p:nvSpPr>
        <p:spPr>
          <a:xfrm>
            <a:off x="996394" y="727684"/>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Width</a:t>
            </a:r>
          </a:p>
        </p:txBody>
      </p:sp>
      <p:grpSp>
        <p:nvGrpSpPr>
          <p:cNvPr id="18" name="组合 3">
            <a:extLst>
              <a:ext uri="{FF2B5EF4-FFF2-40B4-BE49-F238E27FC236}">
                <a16:creationId xmlns="" xmlns:a16="http://schemas.microsoft.com/office/drawing/2014/main" id="{11C03A1C-6FF8-F78E-7CC6-49EBE86BC6D6}"/>
              </a:ext>
            </a:extLst>
          </p:cNvPr>
          <p:cNvGrpSpPr/>
          <p:nvPr/>
        </p:nvGrpSpPr>
        <p:grpSpPr>
          <a:xfrm>
            <a:off x="916100" y="1548057"/>
            <a:ext cx="7199578" cy="791746"/>
            <a:chOff x="1767833" y="1879847"/>
            <a:chExt cx="7199578" cy="791746"/>
          </a:xfrm>
        </p:grpSpPr>
        <p:sp>
          <p:nvSpPr>
            <p:cNvPr id="19" name="箭头: 五边形 4">
              <a:extLst>
                <a:ext uri="{FF2B5EF4-FFF2-40B4-BE49-F238E27FC236}">
                  <a16:creationId xmlns="" xmlns:a16="http://schemas.microsoft.com/office/drawing/2014/main" id="{4AC9E449-A5DD-AED6-BBFA-00FF2C6D61A7}"/>
                </a:ext>
              </a:extLst>
            </p:cNvPr>
            <p:cNvSpPr/>
            <p:nvPr/>
          </p:nvSpPr>
          <p:spPr>
            <a:xfrm>
              <a:off x="1767833" y="1909021"/>
              <a:ext cx="979874" cy="76257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0" name="文本框 5">
              <a:extLst>
                <a:ext uri="{FF2B5EF4-FFF2-40B4-BE49-F238E27FC236}">
                  <a16:creationId xmlns="" xmlns:a16="http://schemas.microsoft.com/office/drawing/2014/main" id="{2C9B38B0-3D52-04A1-B1B8-0FD30B5F9C9E}"/>
                </a:ext>
              </a:extLst>
            </p:cNvPr>
            <p:cNvSpPr txBox="1"/>
            <p:nvPr/>
          </p:nvSpPr>
          <p:spPr>
            <a:xfrm>
              <a:off x="4452130" y="1879847"/>
              <a:ext cx="4515281" cy="386516"/>
            </a:xfrm>
            <a:prstGeom prst="rect">
              <a:avLst/>
            </a:prstGeom>
            <a:noFill/>
          </p:spPr>
          <p:txBody>
            <a:bodyPr wrap="square">
              <a:spAutoFit/>
            </a:bodyPr>
            <a:lstStyle/>
            <a:p>
              <a:pPr algn="just">
                <a:lnSpc>
                  <a:spcPct val="130000"/>
                </a:lnSpc>
              </a:pPr>
              <a:endParaRPr lang="en-US" altLang="zh-CN" sz="1600" dirty="0">
                <a:solidFill>
                  <a:schemeClr val="tx1">
                    <a:lumMod val="50000"/>
                    <a:lumOff val="50000"/>
                  </a:schemeClr>
                </a:solidFill>
                <a:cs typeface="+mn-ea"/>
                <a:sym typeface="+mn-lt"/>
              </a:endParaRPr>
            </a:p>
          </p:txBody>
        </p:sp>
      </p:grpSp>
      <p:grpSp>
        <p:nvGrpSpPr>
          <p:cNvPr id="21" name="组合 6">
            <a:extLst>
              <a:ext uri="{FF2B5EF4-FFF2-40B4-BE49-F238E27FC236}">
                <a16:creationId xmlns="" xmlns:a16="http://schemas.microsoft.com/office/drawing/2014/main" id="{0D26AEF9-6588-7A6F-DA29-8480043C9DFE}"/>
              </a:ext>
            </a:extLst>
          </p:cNvPr>
          <p:cNvGrpSpPr/>
          <p:nvPr/>
        </p:nvGrpSpPr>
        <p:grpSpPr>
          <a:xfrm>
            <a:off x="916100" y="2785516"/>
            <a:ext cx="4800498" cy="765337"/>
            <a:chOff x="1374542" y="1892378"/>
            <a:chExt cx="7642709" cy="765337"/>
          </a:xfrm>
        </p:grpSpPr>
        <p:sp>
          <p:nvSpPr>
            <p:cNvPr id="22" name="箭头: 五边形 7">
              <a:extLst>
                <a:ext uri="{FF2B5EF4-FFF2-40B4-BE49-F238E27FC236}">
                  <a16:creationId xmlns="" xmlns:a16="http://schemas.microsoft.com/office/drawing/2014/main" id="{676A5D9B-C561-3699-9AF1-5BBDBFEA487E}"/>
                </a:ext>
              </a:extLst>
            </p:cNvPr>
            <p:cNvSpPr/>
            <p:nvPr/>
          </p:nvSpPr>
          <p:spPr>
            <a:xfrm>
              <a:off x="1374542" y="1895143"/>
              <a:ext cx="2580330" cy="76257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3" name="文本框 8">
              <a:extLst>
                <a:ext uri="{FF2B5EF4-FFF2-40B4-BE49-F238E27FC236}">
                  <a16:creationId xmlns="" xmlns:a16="http://schemas.microsoft.com/office/drawing/2014/main" id="{E999C511-04E9-AA67-70E0-6089977D041C}"/>
                </a:ext>
              </a:extLst>
            </p:cNvPr>
            <p:cNvSpPr txBox="1"/>
            <p:nvPr/>
          </p:nvSpPr>
          <p:spPr>
            <a:xfrm>
              <a:off x="4501970" y="1892378"/>
              <a:ext cx="4515281" cy="386516"/>
            </a:xfrm>
            <a:prstGeom prst="rect">
              <a:avLst/>
            </a:prstGeom>
            <a:noFill/>
          </p:spPr>
          <p:txBody>
            <a:bodyPr wrap="square">
              <a:spAutoFit/>
            </a:bodyPr>
            <a:lstStyle/>
            <a:p>
              <a:pPr algn="just">
                <a:lnSpc>
                  <a:spcPct val="130000"/>
                </a:lnSpc>
              </a:pPr>
              <a:endParaRPr lang="en-US" altLang="zh-CN" sz="1600" dirty="0">
                <a:solidFill>
                  <a:schemeClr val="tx1">
                    <a:lumMod val="50000"/>
                    <a:lumOff val="50000"/>
                  </a:schemeClr>
                </a:solidFill>
                <a:cs typeface="+mn-ea"/>
                <a:sym typeface="+mn-lt"/>
              </a:endParaRPr>
            </a:p>
          </p:txBody>
        </p:sp>
      </p:grpSp>
      <p:grpSp>
        <p:nvGrpSpPr>
          <p:cNvPr id="24" name="组合 9">
            <a:extLst>
              <a:ext uri="{FF2B5EF4-FFF2-40B4-BE49-F238E27FC236}">
                <a16:creationId xmlns="" xmlns:a16="http://schemas.microsoft.com/office/drawing/2014/main" id="{D3462BB1-4667-EE8D-30CC-A548082251D3}"/>
              </a:ext>
            </a:extLst>
          </p:cNvPr>
          <p:cNvGrpSpPr/>
          <p:nvPr/>
        </p:nvGrpSpPr>
        <p:grpSpPr>
          <a:xfrm>
            <a:off x="916100" y="3981659"/>
            <a:ext cx="7249418" cy="779215"/>
            <a:chOff x="1767833" y="1892378"/>
            <a:chExt cx="7249418" cy="779215"/>
          </a:xfrm>
        </p:grpSpPr>
        <p:sp>
          <p:nvSpPr>
            <p:cNvPr id="25" name="箭头: 五边形 10">
              <a:extLst>
                <a:ext uri="{FF2B5EF4-FFF2-40B4-BE49-F238E27FC236}">
                  <a16:creationId xmlns="" xmlns:a16="http://schemas.microsoft.com/office/drawing/2014/main" id="{651E06B5-F03C-8ACB-148F-3515DB8E48FA}"/>
                </a:ext>
              </a:extLst>
            </p:cNvPr>
            <p:cNvSpPr/>
            <p:nvPr/>
          </p:nvSpPr>
          <p:spPr>
            <a:xfrm>
              <a:off x="1767833" y="1909021"/>
              <a:ext cx="2377706" cy="76257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6" name="文本框 11">
              <a:extLst>
                <a:ext uri="{FF2B5EF4-FFF2-40B4-BE49-F238E27FC236}">
                  <a16:creationId xmlns="" xmlns:a16="http://schemas.microsoft.com/office/drawing/2014/main" id="{DAEC9D6C-16E7-FF08-623F-76DE8CBE483B}"/>
                </a:ext>
              </a:extLst>
            </p:cNvPr>
            <p:cNvSpPr txBox="1"/>
            <p:nvPr/>
          </p:nvSpPr>
          <p:spPr>
            <a:xfrm>
              <a:off x="4501970" y="1892378"/>
              <a:ext cx="4515281" cy="386516"/>
            </a:xfrm>
            <a:prstGeom prst="rect">
              <a:avLst/>
            </a:prstGeom>
            <a:noFill/>
          </p:spPr>
          <p:txBody>
            <a:bodyPr wrap="square">
              <a:spAutoFit/>
            </a:bodyPr>
            <a:lstStyle/>
            <a:p>
              <a:pPr algn="just">
                <a:lnSpc>
                  <a:spcPct val="130000"/>
                </a:lnSpc>
              </a:pPr>
              <a:endParaRPr lang="en-US" altLang="zh-CN" sz="1600" dirty="0">
                <a:solidFill>
                  <a:schemeClr val="tx1">
                    <a:lumMod val="50000"/>
                    <a:lumOff val="50000"/>
                  </a:schemeClr>
                </a:solidFill>
                <a:cs typeface="+mn-ea"/>
                <a:sym typeface="+mn-lt"/>
              </a:endParaRPr>
            </a:p>
          </p:txBody>
        </p:sp>
      </p:grpSp>
      <p:cxnSp>
        <p:nvCxnSpPr>
          <p:cNvPr id="27" name="直接连接符 12">
            <a:extLst>
              <a:ext uri="{FF2B5EF4-FFF2-40B4-BE49-F238E27FC236}">
                <a16:creationId xmlns="" xmlns:a16="http://schemas.microsoft.com/office/drawing/2014/main" id="{5FE5A494-6EFD-ED6B-F640-B2D4FFECBD8B}"/>
              </a:ext>
            </a:extLst>
          </p:cNvPr>
          <p:cNvCxnSpPr>
            <a:cxnSpLocks/>
          </p:cNvCxnSpPr>
          <p:nvPr/>
        </p:nvCxnSpPr>
        <p:spPr>
          <a:xfrm>
            <a:off x="1417455" y="2582706"/>
            <a:ext cx="71679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8" name="直接连接符 13">
            <a:extLst>
              <a:ext uri="{FF2B5EF4-FFF2-40B4-BE49-F238E27FC236}">
                <a16:creationId xmlns="" xmlns:a16="http://schemas.microsoft.com/office/drawing/2014/main" id="{25B5D4AF-10C4-51B8-2AC3-CE3186A0C3B6}"/>
              </a:ext>
            </a:extLst>
          </p:cNvPr>
          <p:cNvCxnSpPr>
            <a:cxnSpLocks/>
          </p:cNvCxnSpPr>
          <p:nvPr/>
        </p:nvCxnSpPr>
        <p:spPr>
          <a:xfrm>
            <a:off x="1869065" y="3771649"/>
            <a:ext cx="71679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直接连接符 13">
            <a:extLst>
              <a:ext uri="{FF2B5EF4-FFF2-40B4-BE49-F238E27FC236}">
                <a16:creationId xmlns="" xmlns:a16="http://schemas.microsoft.com/office/drawing/2014/main" id="{7C45E76F-8AEB-E953-A40C-DEC1893B1E3C}"/>
              </a:ext>
            </a:extLst>
          </p:cNvPr>
          <p:cNvCxnSpPr>
            <a:cxnSpLocks/>
          </p:cNvCxnSpPr>
          <p:nvPr/>
        </p:nvCxnSpPr>
        <p:spPr>
          <a:xfrm>
            <a:off x="2512031" y="4985933"/>
            <a:ext cx="7167937"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33" name="组合 6">
            <a:extLst>
              <a:ext uri="{FF2B5EF4-FFF2-40B4-BE49-F238E27FC236}">
                <a16:creationId xmlns="" xmlns:a16="http://schemas.microsoft.com/office/drawing/2014/main" id="{3D6A62CC-28B7-E0D2-0595-319DCDB6B1E7}"/>
              </a:ext>
            </a:extLst>
          </p:cNvPr>
          <p:cNvGrpSpPr/>
          <p:nvPr/>
        </p:nvGrpSpPr>
        <p:grpSpPr>
          <a:xfrm>
            <a:off x="916099" y="5309943"/>
            <a:ext cx="7642710" cy="765337"/>
            <a:chOff x="1374541" y="1892378"/>
            <a:chExt cx="7642710" cy="765337"/>
          </a:xfrm>
        </p:grpSpPr>
        <p:sp>
          <p:nvSpPr>
            <p:cNvPr id="34" name="箭头: 五边形 7">
              <a:extLst>
                <a:ext uri="{FF2B5EF4-FFF2-40B4-BE49-F238E27FC236}">
                  <a16:creationId xmlns="" xmlns:a16="http://schemas.microsoft.com/office/drawing/2014/main" id="{C2236E3D-7C7C-4583-3135-D8AC637A0043}"/>
                </a:ext>
              </a:extLst>
            </p:cNvPr>
            <p:cNvSpPr/>
            <p:nvPr/>
          </p:nvSpPr>
          <p:spPr>
            <a:xfrm>
              <a:off x="1374541" y="1895143"/>
              <a:ext cx="2938145" cy="76257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35" name="文本框 8">
              <a:extLst>
                <a:ext uri="{FF2B5EF4-FFF2-40B4-BE49-F238E27FC236}">
                  <a16:creationId xmlns="" xmlns:a16="http://schemas.microsoft.com/office/drawing/2014/main" id="{3B6242F6-2389-215A-6D94-5A2B6B332452}"/>
                </a:ext>
              </a:extLst>
            </p:cNvPr>
            <p:cNvSpPr txBox="1"/>
            <p:nvPr/>
          </p:nvSpPr>
          <p:spPr>
            <a:xfrm>
              <a:off x="4501970" y="1892378"/>
              <a:ext cx="4515281" cy="386516"/>
            </a:xfrm>
            <a:prstGeom prst="rect">
              <a:avLst/>
            </a:prstGeom>
            <a:noFill/>
          </p:spPr>
          <p:txBody>
            <a:bodyPr wrap="square">
              <a:spAutoFit/>
            </a:bodyPr>
            <a:lstStyle/>
            <a:p>
              <a:pPr algn="just">
                <a:lnSpc>
                  <a:spcPct val="130000"/>
                </a:lnSpc>
              </a:pPr>
              <a:endParaRPr lang="en-US" altLang="zh-CN" sz="1600" dirty="0">
                <a:solidFill>
                  <a:schemeClr val="tx1">
                    <a:lumMod val="50000"/>
                    <a:lumOff val="50000"/>
                  </a:schemeClr>
                </a:solidFill>
                <a:cs typeface="+mn-ea"/>
                <a:sym typeface="+mn-lt"/>
              </a:endParaRPr>
            </a:p>
          </p:txBody>
        </p:sp>
      </p:grpSp>
      <p:sp>
        <p:nvSpPr>
          <p:cNvPr id="36" name="TextBox 35">
            <a:extLst>
              <a:ext uri="{FF2B5EF4-FFF2-40B4-BE49-F238E27FC236}">
                <a16:creationId xmlns="" xmlns:a16="http://schemas.microsoft.com/office/drawing/2014/main" id="{D703194A-4086-CFF2-A6A9-DD5B03E34EF1}"/>
              </a:ext>
            </a:extLst>
          </p:cNvPr>
          <p:cNvSpPr txBox="1"/>
          <p:nvPr/>
        </p:nvSpPr>
        <p:spPr>
          <a:xfrm>
            <a:off x="2105218" y="1591781"/>
            <a:ext cx="7805698" cy="646331"/>
          </a:xfrm>
          <a:prstGeom prst="rect">
            <a:avLst/>
          </a:prstGeom>
          <a:noFill/>
        </p:spPr>
        <p:txBody>
          <a:bodyPr wrap="square">
            <a:spAutoFit/>
          </a:bodyPr>
          <a:lstStyle/>
          <a:p>
            <a:r>
              <a:rPr lang="en-US" dirty="0">
                <a:latin typeface="Arial(body)"/>
              </a:rPr>
              <a:t>The width CSS property sets an element's width. By default, it sets the width of the content area.</a:t>
            </a:r>
          </a:p>
        </p:txBody>
      </p:sp>
      <p:sp>
        <p:nvSpPr>
          <p:cNvPr id="38" name="TextBox 37">
            <a:extLst>
              <a:ext uri="{FF2B5EF4-FFF2-40B4-BE49-F238E27FC236}">
                <a16:creationId xmlns="" xmlns:a16="http://schemas.microsoft.com/office/drawing/2014/main" id="{F4BB99C7-F238-B14E-61CC-AEB4645FFFAE}"/>
              </a:ext>
            </a:extLst>
          </p:cNvPr>
          <p:cNvSpPr txBox="1"/>
          <p:nvPr/>
        </p:nvSpPr>
        <p:spPr>
          <a:xfrm>
            <a:off x="2536843" y="2876147"/>
            <a:ext cx="7669740" cy="646331"/>
          </a:xfrm>
          <a:prstGeom prst="rect">
            <a:avLst/>
          </a:prstGeom>
          <a:noFill/>
        </p:spPr>
        <p:txBody>
          <a:bodyPr wrap="square">
            <a:spAutoFit/>
          </a:bodyPr>
          <a:lstStyle/>
          <a:p>
            <a:r>
              <a:rPr lang="en-US" dirty="0">
                <a:latin typeface="Arial(body)"/>
              </a:rPr>
              <a:t>The specified value of width applies to the content area so long as its value remains within the values defined by min-width and max-width.</a:t>
            </a:r>
          </a:p>
        </p:txBody>
      </p:sp>
      <p:sp>
        <p:nvSpPr>
          <p:cNvPr id="40" name="TextBox 39">
            <a:extLst>
              <a:ext uri="{FF2B5EF4-FFF2-40B4-BE49-F238E27FC236}">
                <a16:creationId xmlns="" xmlns:a16="http://schemas.microsoft.com/office/drawing/2014/main" id="{678CD21B-379D-B266-0495-1CA89F945CD0}"/>
              </a:ext>
            </a:extLst>
          </p:cNvPr>
          <p:cNvSpPr txBox="1"/>
          <p:nvPr/>
        </p:nvSpPr>
        <p:spPr>
          <a:xfrm>
            <a:off x="3401960" y="4082006"/>
            <a:ext cx="6617111" cy="646331"/>
          </a:xfrm>
          <a:prstGeom prst="rect">
            <a:avLst/>
          </a:prstGeom>
          <a:noFill/>
        </p:spPr>
        <p:txBody>
          <a:bodyPr wrap="square">
            <a:spAutoFit/>
          </a:bodyPr>
          <a:lstStyle/>
          <a:p>
            <a:r>
              <a:rPr lang="en-US" dirty="0">
                <a:latin typeface="Arial(body)"/>
              </a:rPr>
              <a:t>If the value for width is less than the value for min-width, then min-width overrides width.</a:t>
            </a:r>
          </a:p>
        </p:txBody>
      </p:sp>
      <p:sp>
        <p:nvSpPr>
          <p:cNvPr id="41" name="TextBox 40">
            <a:extLst>
              <a:ext uri="{FF2B5EF4-FFF2-40B4-BE49-F238E27FC236}">
                <a16:creationId xmlns="" xmlns:a16="http://schemas.microsoft.com/office/drawing/2014/main" id="{73CBE4B6-A598-FF0F-0923-A7BA1E2B3729}"/>
              </a:ext>
            </a:extLst>
          </p:cNvPr>
          <p:cNvSpPr txBox="1"/>
          <p:nvPr/>
        </p:nvSpPr>
        <p:spPr>
          <a:xfrm>
            <a:off x="3952564" y="5344087"/>
            <a:ext cx="6617112" cy="923330"/>
          </a:xfrm>
          <a:prstGeom prst="rect">
            <a:avLst/>
          </a:prstGeom>
          <a:noFill/>
        </p:spPr>
        <p:txBody>
          <a:bodyPr wrap="square" rtlCol="0">
            <a:spAutoFit/>
          </a:bodyPr>
          <a:lstStyle/>
          <a:p>
            <a:r>
              <a:rPr lang="en-US" dirty="0">
                <a:latin typeface="Arial(body)"/>
              </a:rPr>
              <a:t>If the value for width is greater than the value for max-width, then max-width overrides width.</a:t>
            </a:r>
          </a:p>
          <a:p>
            <a:pPr marL="285750" indent="-285750">
              <a:buFont typeface="Wingdings" panose="05000000000000000000" pitchFamily="2" charset="2"/>
              <a:buChar char="q"/>
            </a:pPr>
            <a:endParaRPr lang="it-IT" dirty="0"/>
          </a:p>
        </p:txBody>
      </p:sp>
    </p:spTree>
    <p:extLst>
      <p:ext uri="{BB962C8B-B14F-4D97-AF65-F5344CB8AC3E}">
        <p14:creationId xmlns:p14="http://schemas.microsoft.com/office/powerpoint/2010/main" val="40645041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8B49B5F9-C360-5940-1A16-1AF5029B1152}"/>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4">
            <a:extLst>
              <a:ext uri="{FF2B5EF4-FFF2-40B4-BE49-F238E27FC236}">
                <a16:creationId xmlns="" xmlns:a16="http://schemas.microsoft.com/office/drawing/2014/main" id="{B49E40BE-EDBE-F667-3A1E-A94FA9FAD7D6}"/>
              </a:ext>
            </a:extLst>
          </p:cNvPr>
          <p:cNvSpPr txBox="1"/>
          <p:nvPr/>
        </p:nvSpPr>
        <p:spPr>
          <a:xfrm>
            <a:off x="1101140"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height</a:t>
            </a:r>
          </a:p>
        </p:txBody>
      </p:sp>
      <p:pic>
        <p:nvPicPr>
          <p:cNvPr id="7" name="Picture 6">
            <a:extLst>
              <a:ext uri="{FF2B5EF4-FFF2-40B4-BE49-F238E27FC236}">
                <a16:creationId xmlns="" xmlns:a16="http://schemas.microsoft.com/office/drawing/2014/main" id="{382879CB-A13D-ED17-9010-3E449DF98DC5}"/>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12" name="TextBox 11">
            <a:extLst>
              <a:ext uri="{FF2B5EF4-FFF2-40B4-BE49-F238E27FC236}">
                <a16:creationId xmlns="" xmlns:a16="http://schemas.microsoft.com/office/drawing/2014/main" id="{7C20B722-2F28-94C3-D969-EF0CF38FD636}"/>
              </a:ext>
            </a:extLst>
          </p:cNvPr>
          <p:cNvSpPr txBox="1"/>
          <p:nvPr/>
        </p:nvSpPr>
        <p:spPr>
          <a:xfrm>
            <a:off x="1485350" y="1539066"/>
            <a:ext cx="8987972" cy="646331"/>
          </a:xfrm>
          <a:prstGeom prst="rect">
            <a:avLst/>
          </a:prstGeom>
          <a:noFill/>
        </p:spPr>
        <p:txBody>
          <a:bodyPr wrap="square">
            <a:spAutoFit/>
          </a:bodyPr>
          <a:lstStyle/>
          <a:p>
            <a:r>
              <a:rPr lang="en-US" dirty="0">
                <a:latin typeface="Arial(body)"/>
              </a:rPr>
              <a:t>The height CSS property specifies the height of an element. By default, the property defines the height of the content area.</a:t>
            </a:r>
          </a:p>
        </p:txBody>
      </p:sp>
      <p:sp>
        <p:nvSpPr>
          <p:cNvPr id="13" name="TextBox 12">
            <a:extLst>
              <a:ext uri="{FF2B5EF4-FFF2-40B4-BE49-F238E27FC236}">
                <a16:creationId xmlns="" xmlns:a16="http://schemas.microsoft.com/office/drawing/2014/main" id="{B9F09358-9673-5447-C52C-5D4E903EC4C6}"/>
              </a:ext>
            </a:extLst>
          </p:cNvPr>
          <p:cNvSpPr txBox="1"/>
          <p:nvPr/>
        </p:nvSpPr>
        <p:spPr>
          <a:xfrm>
            <a:off x="1485350" y="2560518"/>
            <a:ext cx="6094268" cy="369332"/>
          </a:xfrm>
          <a:prstGeom prst="rect">
            <a:avLst/>
          </a:prstGeom>
          <a:noFill/>
        </p:spPr>
        <p:txBody>
          <a:bodyPr wrap="square">
            <a:spAutoFit/>
          </a:bodyPr>
          <a:lstStyle/>
          <a:p>
            <a:r>
              <a:rPr lang="en-US" dirty="0">
                <a:latin typeface="Arial(body)"/>
              </a:rPr>
              <a:t>The min-height and max-height properties override height.</a:t>
            </a:r>
          </a:p>
        </p:txBody>
      </p:sp>
      <p:sp>
        <p:nvSpPr>
          <p:cNvPr id="17" name="椭圆 4">
            <a:extLst>
              <a:ext uri="{FF2B5EF4-FFF2-40B4-BE49-F238E27FC236}">
                <a16:creationId xmlns="" xmlns:a16="http://schemas.microsoft.com/office/drawing/2014/main" id="{CD930268-F77B-BADF-BAA5-A59628591A9D}"/>
              </a:ext>
            </a:extLst>
          </p:cNvPr>
          <p:cNvSpPr/>
          <p:nvPr/>
        </p:nvSpPr>
        <p:spPr>
          <a:xfrm>
            <a:off x="854120" y="1605898"/>
            <a:ext cx="534877" cy="5126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altLang="zh-CN" sz="2000" dirty="0">
                <a:cs typeface="+mn-ea"/>
                <a:sym typeface="+mn-lt"/>
              </a:rPr>
              <a:t>1</a:t>
            </a:r>
            <a:endParaRPr lang="zh-CN" altLang="en-US" sz="2000" dirty="0">
              <a:cs typeface="+mn-ea"/>
              <a:sym typeface="+mn-lt"/>
            </a:endParaRPr>
          </a:p>
        </p:txBody>
      </p:sp>
      <p:sp>
        <p:nvSpPr>
          <p:cNvPr id="18" name="椭圆 4">
            <a:extLst>
              <a:ext uri="{FF2B5EF4-FFF2-40B4-BE49-F238E27FC236}">
                <a16:creationId xmlns="" xmlns:a16="http://schemas.microsoft.com/office/drawing/2014/main" id="{4E6E48D1-5245-FB42-E0C0-6BDA2B4E7039}"/>
              </a:ext>
            </a:extLst>
          </p:cNvPr>
          <p:cNvSpPr/>
          <p:nvPr/>
        </p:nvSpPr>
        <p:spPr>
          <a:xfrm>
            <a:off x="854120" y="2505490"/>
            <a:ext cx="534877" cy="5126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altLang="zh-CN" sz="2000" dirty="0">
                <a:cs typeface="+mn-ea"/>
                <a:sym typeface="+mn-lt"/>
              </a:rPr>
              <a:t>2</a:t>
            </a:r>
            <a:endParaRPr lang="zh-CN" altLang="en-US" sz="2000" dirty="0">
              <a:cs typeface="+mn-ea"/>
              <a:sym typeface="+mn-lt"/>
            </a:endParaRPr>
          </a:p>
        </p:txBody>
      </p:sp>
      <p:pic>
        <p:nvPicPr>
          <p:cNvPr id="20" name="Picture 19">
            <a:extLst>
              <a:ext uri="{FF2B5EF4-FFF2-40B4-BE49-F238E27FC236}">
                <a16:creationId xmlns="" xmlns:a16="http://schemas.microsoft.com/office/drawing/2014/main" id="{7301389E-9EC9-AAC6-16F1-5FA70FB7FC4B}"/>
              </a:ext>
            </a:extLst>
          </p:cNvPr>
          <p:cNvPicPr>
            <a:picLocks noChangeAspect="1"/>
          </p:cNvPicPr>
          <p:nvPr/>
        </p:nvPicPr>
        <p:blipFill>
          <a:blip r:embed="rId3"/>
          <a:stretch>
            <a:fillRect/>
          </a:stretch>
        </p:blipFill>
        <p:spPr>
          <a:xfrm>
            <a:off x="7475134" y="3408295"/>
            <a:ext cx="3533328" cy="1993429"/>
          </a:xfrm>
          <a:prstGeom prst="rect">
            <a:avLst/>
          </a:prstGeom>
        </p:spPr>
      </p:pic>
      <p:sp>
        <p:nvSpPr>
          <p:cNvPr id="2" name="Rectangle 1">
            <a:extLst>
              <a:ext uri="{FF2B5EF4-FFF2-40B4-BE49-F238E27FC236}">
                <a16:creationId xmlns="" xmlns:a16="http://schemas.microsoft.com/office/drawing/2014/main" id="{A5A13D92-ED0C-3CC0-FA19-00BDFB553285}"/>
              </a:ext>
            </a:extLst>
          </p:cNvPr>
          <p:cNvSpPr/>
          <p:nvPr/>
        </p:nvSpPr>
        <p:spPr>
          <a:xfrm>
            <a:off x="916100" y="4475354"/>
            <a:ext cx="5259579" cy="1553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extBox 2">
            <a:extLst>
              <a:ext uri="{FF2B5EF4-FFF2-40B4-BE49-F238E27FC236}">
                <a16:creationId xmlns="" xmlns:a16="http://schemas.microsoft.com/office/drawing/2014/main" id="{5512A91E-E257-2986-E426-F0FC39AB6233}"/>
              </a:ext>
            </a:extLst>
          </p:cNvPr>
          <p:cNvSpPr txBox="1"/>
          <p:nvPr/>
        </p:nvSpPr>
        <p:spPr>
          <a:xfrm>
            <a:off x="916099" y="4619642"/>
            <a:ext cx="5259579" cy="1200329"/>
          </a:xfrm>
          <a:prstGeom prst="rect">
            <a:avLst/>
          </a:prstGeom>
          <a:noFill/>
        </p:spPr>
        <p:txBody>
          <a:bodyPr wrap="square">
            <a:spAutoFit/>
          </a:bodyPr>
          <a:lstStyle/>
          <a:p>
            <a:pPr marL="285750" indent="-285750">
              <a:buFont typeface="Wingdings" panose="05000000000000000000" pitchFamily="2" charset="2"/>
              <a:buChar char="ü"/>
            </a:pPr>
            <a:r>
              <a:rPr lang="en-US" dirty="0">
                <a:solidFill>
                  <a:schemeClr val="bg1"/>
                </a:solidFill>
                <a:latin typeface="Arial(body)"/>
              </a:rPr>
              <a:t>The height and width properties do not include padding, borders, or margins. It sets the height/width of the area inside the padding, border, and margin of the element.</a:t>
            </a:r>
          </a:p>
        </p:txBody>
      </p:sp>
    </p:spTree>
    <p:extLst>
      <p:ext uri="{BB962C8B-B14F-4D97-AF65-F5344CB8AC3E}">
        <p14:creationId xmlns:p14="http://schemas.microsoft.com/office/powerpoint/2010/main" val="10097040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箭头: 五边形 1">
            <a:extLst>
              <a:ext uri="{FF2B5EF4-FFF2-40B4-BE49-F238E27FC236}">
                <a16:creationId xmlns="" xmlns:a16="http://schemas.microsoft.com/office/drawing/2014/main" id="{19FFA1E0-0C93-6D2D-7437-E0D56603FA18}"/>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6">
            <a:extLst>
              <a:ext uri="{FF2B5EF4-FFF2-40B4-BE49-F238E27FC236}">
                <a16:creationId xmlns="" xmlns:a16="http://schemas.microsoft.com/office/drawing/2014/main" id="{3BB1C031-8B93-74FD-1E5A-F4619BAB1EFE}"/>
              </a:ext>
            </a:extLst>
          </p:cNvPr>
          <p:cNvSpPr txBox="1"/>
          <p:nvPr/>
        </p:nvSpPr>
        <p:spPr>
          <a:xfrm>
            <a:off x="916100" y="749842"/>
            <a:ext cx="6180496" cy="1200329"/>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Width, CSS height</a:t>
            </a:r>
          </a:p>
          <a:p>
            <a:endParaRPr lang="en-US" sz="2400" dirty="0">
              <a:solidFill>
                <a:schemeClr val="accent1">
                  <a:lumMod val="75000"/>
                </a:schemeClr>
              </a:solidFill>
              <a:latin typeface="Arial" panose="020B0604020202020204" pitchFamily="34" charset="0"/>
              <a:cs typeface="Arial" panose="020B0604020202020204" pitchFamily="34" charset="0"/>
            </a:endParaRPr>
          </a:p>
          <a:p>
            <a:endParaRPr lang="it-IT" sz="2400" dirty="0">
              <a:solidFill>
                <a:schemeClr val="accent1">
                  <a:lumMod val="75000"/>
                </a:schemeClr>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 xmlns:a16="http://schemas.microsoft.com/office/drawing/2014/main" id="{87ED55C6-897F-1C3C-2EE3-995F66C46EFB}"/>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17" name="TextBox 16">
            <a:extLst>
              <a:ext uri="{FF2B5EF4-FFF2-40B4-BE49-F238E27FC236}">
                <a16:creationId xmlns="" xmlns:a16="http://schemas.microsoft.com/office/drawing/2014/main" id="{A0B3576E-03D6-6739-5331-290DF4A0A7EF}"/>
              </a:ext>
            </a:extLst>
          </p:cNvPr>
          <p:cNvSpPr txBox="1"/>
          <p:nvPr/>
        </p:nvSpPr>
        <p:spPr>
          <a:xfrm>
            <a:off x="10146889" y="2721985"/>
            <a:ext cx="914400" cy="369332"/>
          </a:xfrm>
          <a:prstGeom prst="rect">
            <a:avLst/>
          </a:prstGeom>
          <a:noFill/>
        </p:spPr>
        <p:txBody>
          <a:bodyPr wrap="square" rtlCol="0">
            <a:spAutoFit/>
          </a:bodyPr>
          <a:lstStyle/>
          <a:p>
            <a:r>
              <a:rPr lang="en-US" dirty="0">
                <a:solidFill>
                  <a:schemeClr val="bg1"/>
                </a:solidFill>
                <a:latin typeface="Arial(body)"/>
              </a:rPr>
              <a:t>output</a:t>
            </a:r>
            <a:endParaRPr lang="it-IT" dirty="0">
              <a:solidFill>
                <a:schemeClr val="bg1"/>
              </a:solidFill>
              <a:latin typeface="Arial(body)"/>
            </a:endParaRPr>
          </a:p>
        </p:txBody>
      </p:sp>
      <p:pic>
        <p:nvPicPr>
          <p:cNvPr id="3" name="Picture 2">
            <a:extLst>
              <a:ext uri="{FF2B5EF4-FFF2-40B4-BE49-F238E27FC236}">
                <a16:creationId xmlns="" xmlns:a16="http://schemas.microsoft.com/office/drawing/2014/main" id="{36ADA7B8-834E-88A8-E5AC-62615F303326}"/>
              </a:ext>
            </a:extLst>
          </p:cNvPr>
          <p:cNvPicPr>
            <a:picLocks noChangeAspect="1"/>
          </p:cNvPicPr>
          <p:nvPr/>
        </p:nvPicPr>
        <p:blipFill>
          <a:blip r:embed="rId3"/>
          <a:stretch>
            <a:fillRect/>
          </a:stretch>
        </p:blipFill>
        <p:spPr>
          <a:xfrm>
            <a:off x="901768" y="1675512"/>
            <a:ext cx="4278958" cy="2169135"/>
          </a:xfrm>
          <a:prstGeom prst="rect">
            <a:avLst/>
          </a:prstGeom>
        </p:spPr>
      </p:pic>
      <p:sp>
        <p:nvSpPr>
          <p:cNvPr id="4" name="Flowchart: Off-page Connector 3">
            <a:extLst>
              <a:ext uri="{FF2B5EF4-FFF2-40B4-BE49-F238E27FC236}">
                <a16:creationId xmlns="" xmlns:a16="http://schemas.microsoft.com/office/drawing/2014/main" id="{E768288C-9233-FC96-0AD6-C2E15924BF4A}"/>
              </a:ext>
            </a:extLst>
          </p:cNvPr>
          <p:cNvSpPr/>
          <p:nvPr/>
        </p:nvSpPr>
        <p:spPr>
          <a:xfrm>
            <a:off x="4472617" y="1279616"/>
            <a:ext cx="635944" cy="586264"/>
          </a:xfrm>
          <a:prstGeom prst="flowChartOffpage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8" name="TextBox 7">
            <a:extLst>
              <a:ext uri="{FF2B5EF4-FFF2-40B4-BE49-F238E27FC236}">
                <a16:creationId xmlns="" xmlns:a16="http://schemas.microsoft.com/office/drawing/2014/main" id="{38BBEC65-09F0-BA0F-C8A3-8239DBEAC55A}"/>
              </a:ext>
            </a:extLst>
          </p:cNvPr>
          <p:cNvSpPr txBox="1"/>
          <p:nvPr/>
        </p:nvSpPr>
        <p:spPr>
          <a:xfrm>
            <a:off x="4472617" y="1338460"/>
            <a:ext cx="914400" cy="369332"/>
          </a:xfrm>
          <a:prstGeom prst="rect">
            <a:avLst/>
          </a:prstGeom>
          <a:noFill/>
        </p:spPr>
        <p:txBody>
          <a:bodyPr wrap="square" rtlCol="0">
            <a:spAutoFit/>
          </a:bodyPr>
          <a:lstStyle/>
          <a:p>
            <a:r>
              <a:rPr lang="en-US" dirty="0">
                <a:latin typeface="Arial(body)"/>
              </a:rPr>
              <a:t>html</a:t>
            </a:r>
          </a:p>
        </p:txBody>
      </p:sp>
      <p:pic>
        <p:nvPicPr>
          <p:cNvPr id="19" name="Picture 18">
            <a:extLst>
              <a:ext uri="{FF2B5EF4-FFF2-40B4-BE49-F238E27FC236}">
                <a16:creationId xmlns="" xmlns:a16="http://schemas.microsoft.com/office/drawing/2014/main" id="{4F6BA252-8D44-9B34-CCEE-C65A5DEDDE28}"/>
              </a:ext>
            </a:extLst>
          </p:cNvPr>
          <p:cNvPicPr>
            <a:picLocks noChangeAspect="1"/>
          </p:cNvPicPr>
          <p:nvPr/>
        </p:nvPicPr>
        <p:blipFill>
          <a:blip r:embed="rId4"/>
          <a:stretch>
            <a:fillRect/>
          </a:stretch>
        </p:blipFill>
        <p:spPr>
          <a:xfrm>
            <a:off x="5576845" y="2956818"/>
            <a:ext cx="2029108" cy="1324160"/>
          </a:xfrm>
          <a:prstGeom prst="rect">
            <a:avLst/>
          </a:prstGeom>
        </p:spPr>
      </p:pic>
      <p:sp>
        <p:nvSpPr>
          <p:cNvPr id="20" name="Flowchart: Off-page Connector 19">
            <a:extLst>
              <a:ext uri="{FF2B5EF4-FFF2-40B4-BE49-F238E27FC236}">
                <a16:creationId xmlns="" xmlns:a16="http://schemas.microsoft.com/office/drawing/2014/main" id="{9606CDDB-E45B-DD92-0274-7FEBF7AFDB81}"/>
              </a:ext>
            </a:extLst>
          </p:cNvPr>
          <p:cNvSpPr/>
          <p:nvPr/>
        </p:nvSpPr>
        <p:spPr>
          <a:xfrm>
            <a:off x="6857692" y="2613519"/>
            <a:ext cx="635944" cy="586264"/>
          </a:xfrm>
          <a:prstGeom prst="flowChartOffpage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TextBox 20">
            <a:extLst>
              <a:ext uri="{FF2B5EF4-FFF2-40B4-BE49-F238E27FC236}">
                <a16:creationId xmlns="" xmlns:a16="http://schemas.microsoft.com/office/drawing/2014/main" id="{27EFAF1D-4484-F43C-E8D1-ED857010303D}"/>
              </a:ext>
            </a:extLst>
          </p:cNvPr>
          <p:cNvSpPr txBox="1"/>
          <p:nvPr/>
        </p:nvSpPr>
        <p:spPr>
          <a:xfrm>
            <a:off x="6887890" y="2721985"/>
            <a:ext cx="914400" cy="369332"/>
          </a:xfrm>
          <a:prstGeom prst="rect">
            <a:avLst/>
          </a:prstGeom>
          <a:noFill/>
        </p:spPr>
        <p:txBody>
          <a:bodyPr wrap="square" rtlCol="0">
            <a:spAutoFit/>
          </a:bodyPr>
          <a:lstStyle/>
          <a:p>
            <a:r>
              <a:rPr lang="en-US" dirty="0" err="1">
                <a:latin typeface="Arial(body)"/>
              </a:rPr>
              <a:t>css</a:t>
            </a:r>
            <a:endParaRPr lang="it-IT" dirty="0">
              <a:latin typeface="Arial(body)"/>
            </a:endParaRPr>
          </a:p>
        </p:txBody>
      </p:sp>
      <p:pic>
        <p:nvPicPr>
          <p:cNvPr id="22" name="Picture 21">
            <a:extLst>
              <a:ext uri="{FF2B5EF4-FFF2-40B4-BE49-F238E27FC236}">
                <a16:creationId xmlns="" xmlns:a16="http://schemas.microsoft.com/office/drawing/2014/main" id="{E832EB56-F923-B614-26BB-F946EF77F56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98" r="6684" b="4563"/>
          <a:stretch/>
        </p:blipFill>
        <p:spPr>
          <a:xfrm>
            <a:off x="7954481" y="3429000"/>
            <a:ext cx="2546300" cy="2697172"/>
          </a:xfrm>
          <a:prstGeom prst="rect">
            <a:avLst/>
          </a:prstGeom>
        </p:spPr>
      </p:pic>
      <p:sp>
        <p:nvSpPr>
          <p:cNvPr id="23" name="Flowchart: Off-page Connector 22">
            <a:extLst>
              <a:ext uri="{FF2B5EF4-FFF2-40B4-BE49-F238E27FC236}">
                <a16:creationId xmlns="" xmlns:a16="http://schemas.microsoft.com/office/drawing/2014/main" id="{907E0F98-0E3B-28C6-1952-0EDC38F2A616}"/>
              </a:ext>
            </a:extLst>
          </p:cNvPr>
          <p:cNvSpPr/>
          <p:nvPr/>
        </p:nvSpPr>
        <p:spPr>
          <a:xfrm>
            <a:off x="9449107" y="3060674"/>
            <a:ext cx="1002889" cy="555975"/>
          </a:xfrm>
          <a:prstGeom prst="flowChartOffpageConnector">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TextBox 23">
            <a:extLst>
              <a:ext uri="{FF2B5EF4-FFF2-40B4-BE49-F238E27FC236}">
                <a16:creationId xmlns="" xmlns:a16="http://schemas.microsoft.com/office/drawing/2014/main" id="{AE8E2C55-2811-1D1C-26E1-C205AC4A5347}"/>
              </a:ext>
            </a:extLst>
          </p:cNvPr>
          <p:cNvSpPr txBox="1"/>
          <p:nvPr/>
        </p:nvSpPr>
        <p:spPr>
          <a:xfrm>
            <a:off x="7954481" y="1973430"/>
            <a:ext cx="914400" cy="369332"/>
          </a:xfrm>
          <a:prstGeom prst="rect">
            <a:avLst/>
          </a:prstGeom>
          <a:noFill/>
        </p:spPr>
        <p:txBody>
          <a:bodyPr wrap="square" rtlCol="0">
            <a:spAutoFit/>
          </a:bodyPr>
          <a:lstStyle/>
          <a:p>
            <a:r>
              <a:rPr lang="en-US" dirty="0">
                <a:solidFill>
                  <a:schemeClr val="bg1"/>
                </a:solidFill>
                <a:latin typeface="Arial(body)"/>
              </a:rPr>
              <a:t>output</a:t>
            </a:r>
            <a:endParaRPr lang="it-IT" dirty="0">
              <a:solidFill>
                <a:schemeClr val="bg1"/>
              </a:solidFill>
              <a:latin typeface="Arial(body)"/>
            </a:endParaRPr>
          </a:p>
        </p:txBody>
      </p:sp>
      <p:sp>
        <p:nvSpPr>
          <p:cNvPr id="25" name="TextBox 24">
            <a:extLst>
              <a:ext uri="{FF2B5EF4-FFF2-40B4-BE49-F238E27FC236}">
                <a16:creationId xmlns="" xmlns:a16="http://schemas.microsoft.com/office/drawing/2014/main" id="{6F497FCF-3705-3E95-738C-FB18D3B66BDA}"/>
              </a:ext>
            </a:extLst>
          </p:cNvPr>
          <p:cNvSpPr txBox="1"/>
          <p:nvPr/>
        </p:nvSpPr>
        <p:spPr>
          <a:xfrm>
            <a:off x="9542836" y="3082634"/>
            <a:ext cx="914400" cy="369332"/>
          </a:xfrm>
          <a:prstGeom prst="rect">
            <a:avLst/>
          </a:prstGeom>
          <a:noFill/>
        </p:spPr>
        <p:txBody>
          <a:bodyPr wrap="square" rtlCol="0">
            <a:spAutoFit/>
          </a:bodyPr>
          <a:lstStyle/>
          <a:p>
            <a:r>
              <a:rPr lang="en-US" dirty="0">
                <a:solidFill>
                  <a:schemeClr val="bg2"/>
                </a:solidFill>
                <a:latin typeface="Arial(body)"/>
              </a:rPr>
              <a:t>output</a:t>
            </a:r>
            <a:endParaRPr lang="it-IT" dirty="0">
              <a:solidFill>
                <a:schemeClr val="bg2"/>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 xmlns:a16="http://schemas.microsoft.com/office/drawing/2014/main" id="{8A638C83-F8D6-AAA7-6175-2523E571824A}"/>
                  </a:ext>
                </a:extLst>
              </p14:cNvPr>
              <p14:cNvContentPartPr/>
              <p14:nvPr/>
            </p14:nvContentPartPr>
            <p14:xfrm>
              <a:off x="5823720" y="3467469"/>
              <a:ext cx="1245600" cy="360"/>
            </p14:xfrm>
          </p:contentPart>
        </mc:Choice>
        <mc:Fallback xmlns="">
          <p:pic>
            <p:nvPicPr>
              <p:cNvPr id="2" name="Ink 1">
                <a:extLst>
                  <a:ext uri="{FF2B5EF4-FFF2-40B4-BE49-F238E27FC236}">
                    <a16:creationId xmlns:a16="http://schemas.microsoft.com/office/drawing/2014/main" id="{8A638C83-F8D6-AAA7-6175-2523E571824A}"/>
                  </a:ext>
                </a:extLst>
              </p:cNvPr>
              <p:cNvPicPr/>
              <p:nvPr/>
            </p:nvPicPr>
            <p:blipFill>
              <a:blip r:embed="rId7"/>
              <a:stretch>
                <a:fillRect/>
              </a:stretch>
            </p:blipFill>
            <p:spPr>
              <a:xfrm>
                <a:off x="5814720" y="3458469"/>
                <a:ext cx="1263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 xmlns:a16="http://schemas.microsoft.com/office/drawing/2014/main" id="{D10E11B8-951F-9A7D-BE64-15920018AA97}"/>
                  </a:ext>
                </a:extLst>
              </p14:cNvPr>
              <p14:cNvContentPartPr/>
              <p14:nvPr/>
            </p14:nvContentPartPr>
            <p14:xfrm>
              <a:off x="6008760" y="3750789"/>
              <a:ext cx="1258200" cy="360"/>
            </p14:xfrm>
          </p:contentPart>
        </mc:Choice>
        <mc:Fallback xmlns="">
          <p:pic>
            <p:nvPicPr>
              <p:cNvPr id="5" name="Ink 4">
                <a:extLst>
                  <a:ext uri="{FF2B5EF4-FFF2-40B4-BE49-F238E27FC236}">
                    <a16:creationId xmlns:a16="http://schemas.microsoft.com/office/drawing/2014/main" id="{D10E11B8-951F-9A7D-BE64-15920018AA97}"/>
                  </a:ext>
                </a:extLst>
              </p:cNvPr>
              <p:cNvPicPr/>
              <p:nvPr/>
            </p:nvPicPr>
            <p:blipFill>
              <a:blip r:embed="rId9"/>
              <a:stretch>
                <a:fillRect/>
              </a:stretch>
            </p:blipFill>
            <p:spPr>
              <a:xfrm>
                <a:off x="5999760" y="3741789"/>
                <a:ext cx="1275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 xmlns:a16="http://schemas.microsoft.com/office/drawing/2014/main" id="{1E20FA50-6DCF-29A4-EDA2-1F27B88662BE}"/>
                  </a:ext>
                </a:extLst>
              </p14:cNvPr>
              <p14:cNvContentPartPr/>
              <p14:nvPr/>
            </p14:nvContentPartPr>
            <p14:xfrm>
              <a:off x="5921280" y="3968229"/>
              <a:ext cx="1431720" cy="360"/>
            </p14:xfrm>
          </p:contentPart>
        </mc:Choice>
        <mc:Fallback xmlns="">
          <p:pic>
            <p:nvPicPr>
              <p:cNvPr id="9" name="Ink 8">
                <a:extLst>
                  <a:ext uri="{FF2B5EF4-FFF2-40B4-BE49-F238E27FC236}">
                    <a16:creationId xmlns:a16="http://schemas.microsoft.com/office/drawing/2014/main" id="{1E20FA50-6DCF-29A4-EDA2-1F27B88662BE}"/>
                  </a:ext>
                </a:extLst>
              </p:cNvPr>
              <p:cNvPicPr/>
              <p:nvPr/>
            </p:nvPicPr>
            <p:blipFill>
              <a:blip r:embed="rId11"/>
              <a:stretch>
                <a:fillRect/>
              </a:stretch>
            </p:blipFill>
            <p:spPr>
              <a:xfrm>
                <a:off x="5912640" y="3959589"/>
                <a:ext cx="1449360" cy="18000"/>
              </a:xfrm>
              <a:prstGeom prst="rect">
                <a:avLst/>
              </a:prstGeom>
            </p:spPr>
          </p:pic>
        </mc:Fallback>
      </mc:AlternateContent>
    </p:spTree>
    <p:extLst>
      <p:ext uri="{BB962C8B-B14F-4D97-AF65-F5344CB8AC3E}">
        <p14:creationId xmlns:p14="http://schemas.microsoft.com/office/powerpoint/2010/main" val="5529588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CCC5DDF2-7998-5505-395D-09AA4A1C9007}"/>
              </a:ext>
            </a:extLst>
          </p:cNvPr>
          <p:cNvSpPr txBox="1"/>
          <p:nvPr/>
        </p:nvSpPr>
        <p:spPr>
          <a:xfrm>
            <a:off x="916100"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object-fit </a:t>
            </a:r>
          </a:p>
        </p:txBody>
      </p:sp>
      <p:sp>
        <p:nvSpPr>
          <p:cNvPr id="6" name="箭头: 五边形 1">
            <a:extLst>
              <a:ext uri="{FF2B5EF4-FFF2-40B4-BE49-F238E27FC236}">
                <a16:creationId xmlns="" xmlns:a16="http://schemas.microsoft.com/office/drawing/2014/main" id="{38DBD62A-D5D8-548E-9DA3-4415E400CC76}"/>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979119E0-E31C-8A45-5011-405A00E806F0}"/>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8" name="TextBox 7">
            <a:extLst>
              <a:ext uri="{FF2B5EF4-FFF2-40B4-BE49-F238E27FC236}">
                <a16:creationId xmlns="" xmlns:a16="http://schemas.microsoft.com/office/drawing/2014/main" id="{FC453D2F-A598-90F9-6A6B-5CA7EA6F3337}"/>
              </a:ext>
            </a:extLst>
          </p:cNvPr>
          <p:cNvSpPr txBox="1"/>
          <p:nvPr/>
        </p:nvSpPr>
        <p:spPr>
          <a:xfrm>
            <a:off x="1065505" y="1550772"/>
            <a:ext cx="9494693" cy="923330"/>
          </a:xfrm>
          <a:prstGeom prst="rect">
            <a:avLst/>
          </a:prstGeom>
          <a:noFill/>
        </p:spPr>
        <p:txBody>
          <a:bodyPr wrap="square">
            <a:spAutoFit/>
          </a:bodyPr>
          <a:lstStyle/>
          <a:p>
            <a:r>
              <a:rPr lang="en-US" dirty="0">
                <a:latin typeface="Arial(body)"/>
              </a:rPr>
              <a:t>The CSS </a:t>
            </a:r>
            <a:r>
              <a:rPr lang="en-US" dirty="0">
                <a:solidFill>
                  <a:schemeClr val="accent2">
                    <a:lumMod val="75000"/>
                  </a:schemeClr>
                </a:solidFill>
                <a:latin typeface="Arial(body)"/>
              </a:rPr>
              <a:t>object-fit</a:t>
            </a:r>
            <a:r>
              <a:rPr lang="en-US" dirty="0">
                <a:latin typeface="Arial(body)"/>
              </a:rPr>
              <a:t> property is used to specify how an </a:t>
            </a:r>
            <a:r>
              <a:rPr lang="en-US" dirty="0">
                <a:solidFill>
                  <a:schemeClr val="accent2">
                    <a:lumMod val="75000"/>
                  </a:schemeClr>
                </a:solidFill>
                <a:latin typeface="Arial(body)"/>
              </a:rPr>
              <a:t>&lt;</a:t>
            </a:r>
            <a:r>
              <a:rPr lang="en-US" dirty="0" err="1">
                <a:solidFill>
                  <a:schemeClr val="accent2">
                    <a:lumMod val="75000"/>
                  </a:schemeClr>
                </a:solidFill>
                <a:latin typeface="Arial(body)"/>
              </a:rPr>
              <a:t>img</a:t>
            </a:r>
            <a:r>
              <a:rPr lang="en-US" dirty="0">
                <a:solidFill>
                  <a:schemeClr val="accent2">
                    <a:lumMod val="75000"/>
                  </a:schemeClr>
                </a:solidFill>
                <a:latin typeface="Arial(body)"/>
              </a:rPr>
              <a:t>&gt; </a:t>
            </a:r>
            <a:r>
              <a:rPr lang="en-US" dirty="0">
                <a:latin typeface="Arial(body)"/>
              </a:rPr>
              <a:t>or </a:t>
            </a:r>
            <a:r>
              <a:rPr lang="en-US" dirty="0">
                <a:solidFill>
                  <a:schemeClr val="accent2">
                    <a:lumMod val="75000"/>
                  </a:schemeClr>
                </a:solidFill>
                <a:latin typeface="Arial(body)"/>
              </a:rPr>
              <a:t>&lt;video&gt; </a:t>
            </a:r>
            <a:r>
              <a:rPr lang="en-US" dirty="0">
                <a:latin typeface="Arial(body)"/>
              </a:rPr>
              <a:t>should be resized to fit its container.</a:t>
            </a:r>
          </a:p>
          <a:p>
            <a:endParaRPr lang="en-US" dirty="0">
              <a:latin typeface="Arial(body)"/>
            </a:endParaRPr>
          </a:p>
        </p:txBody>
      </p:sp>
      <p:sp>
        <p:nvSpPr>
          <p:cNvPr id="9" name="TextBox 8">
            <a:extLst>
              <a:ext uri="{FF2B5EF4-FFF2-40B4-BE49-F238E27FC236}">
                <a16:creationId xmlns="" xmlns:a16="http://schemas.microsoft.com/office/drawing/2014/main" id="{E12632BA-6573-1D4D-C92D-A1FEBE4267EB}"/>
              </a:ext>
            </a:extLst>
          </p:cNvPr>
          <p:cNvSpPr txBox="1"/>
          <p:nvPr/>
        </p:nvSpPr>
        <p:spPr>
          <a:xfrm>
            <a:off x="1076742" y="2375910"/>
            <a:ext cx="9587988" cy="646331"/>
          </a:xfrm>
          <a:prstGeom prst="rect">
            <a:avLst/>
          </a:prstGeom>
          <a:noFill/>
        </p:spPr>
        <p:txBody>
          <a:bodyPr wrap="square">
            <a:spAutoFit/>
          </a:bodyPr>
          <a:lstStyle/>
          <a:p>
            <a:r>
              <a:rPr lang="en-US" dirty="0">
                <a:latin typeface="Arial(body)"/>
              </a:rPr>
              <a:t>This property tells the content to fill the container in a variety of ways; such as "preserve that aspect ratio" or "stretch up and take up as much space as possible".</a:t>
            </a:r>
          </a:p>
        </p:txBody>
      </p:sp>
      <p:grpSp>
        <p:nvGrpSpPr>
          <p:cNvPr id="25" name="组合 65">
            <a:extLst>
              <a:ext uri="{FF2B5EF4-FFF2-40B4-BE49-F238E27FC236}">
                <a16:creationId xmlns="" xmlns:a16="http://schemas.microsoft.com/office/drawing/2014/main" id="{C0601CE7-F8AA-CE98-C883-8DF7B41D2BCF}"/>
              </a:ext>
            </a:extLst>
          </p:cNvPr>
          <p:cNvGrpSpPr/>
          <p:nvPr/>
        </p:nvGrpSpPr>
        <p:grpSpPr>
          <a:xfrm>
            <a:off x="9183330" y="3429000"/>
            <a:ext cx="1808404" cy="2494949"/>
            <a:chOff x="8920841" y="2074759"/>
            <a:chExt cx="2196320" cy="4160941"/>
          </a:xfrm>
        </p:grpSpPr>
        <p:grpSp>
          <p:nvGrpSpPr>
            <p:cNvPr id="26" name="组合 38">
              <a:extLst>
                <a:ext uri="{FF2B5EF4-FFF2-40B4-BE49-F238E27FC236}">
                  <a16:creationId xmlns="" xmlns:a16="http://schemas.microsoft.com/office/drawing/2014/main" id="{281FD2A9-512C-7DD3-1B03-861AB352DFC1}"/>
                </a:ext>
              </a:extLst>
            </p:cNvPr>
            <p:cNvGrpSpPr/>
            <p:nvPr/>
          </p:nvGrpSpPr>
          <p:grpSpPr>
            <a:xfrm>
              <a:off x="8920841" y="2074759"/>
              <a:ext cx="2196320" cy="3967107"/>
              <a:chOff x="4352766" y="1155701"/>
              <a:chExt cx="3161628" cy="5710696"/>
            </a:xfrm>
          </p:grpSpPr>
          <p:grpSp>
            <p:nvGrpSpPr>
              <p:cNvPr id="28" name="Group 32">
                <a:extLst>
                  <a:ext uri="{FF2B5EF4-FFF2-40B4-BE49-F238E27FC236}">
                    <a16:creationId xmlns="" xmlns:a16="http://schemas.microsoft.com/office/drawing/2014/main" id="{738B695A-E15F-73B7-1196-315F6CA07F3E}"/>
                  </a:ext>
                </a:extLst>
              </p:cNvPr>
              <p:cNvGrpSpPr/>
              <p:nvPr/>
            </p:nvGrpSpPr>
            <p:grpSpPr>
              <a:xfrm>
                <a:off x="5916221" y="1333694"/>
                <a:ext cx="359558" cy="5525333"/>
                <a:chOff x="6078047" y="1859293"/>
                <a:chExt cx="325400" cy="5000433"/>
              </a:xfrm>
            </p:grpSpPr>
            <p:sp>
              <p:nvSpPr>
                <p:cNvPr id="51" name="Freeform 5">
                  <a:extLst>
                    <a:ext uri="{FF2B5EF4-FFF2-40B4-BE49-F238E27FC236}">
                      <a16:creationId xmlns="" xmlns:a16="http://schemas.microsoft.com/office/drawing/2014/main" id="{3CBC47CE-ED39-1DC6-A8E3-DCBE03C350FE}"/>
                    </a:ext>
                  </a:extLst>
                </p:cNvPr>
                <p:cNvSpPr>
                  <a:spLocks/>
                </p:cNvSpPr>
                <p:nvPr/>
              </p:nvSpPr>
              <p:spPr bwMode="auto">
                <a:xfrm>
                  <a:off x="6078047" y="1859293"/>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52" name="Freeform 5">
                  <a:extLst>
                    <a:ext uri="{FF2B5EF4-FFF2-40B4-BE49-F238E27FC236}">
                      <a16:creationId xmlns="" xmlns:a16="http://schemas.microsoft.com/office/drawing/2014/main" id="{F0FF76DD-D786-7455-1765-CA10238DAA91}"/>
                    </a:ext>
                  </a:extLst>
                </p:cNvPr>
                <p:cNvSpPr>
                  <a:spLocks/>
                </p:cNvSpPr>
                <p:nvPr/>
              </p:nvSpPr>
              <p:spPr bwMode="auto">
                <a:xfrm>
                  <a:off x="6078047" y="3554111"/>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29" name="Group 31">
                <a:extLst>
                  <a:ext uri="{FF2B5EF4-FFF2-40B4-BE49-F238E27FC236}">
                    <a16:creationId xmlns="" xmlns:a16="http://schemas.microsoft.com/office/drawing/2014/main" id="{3EBE272D-F053-7A2F-BD37-58F17F6F03A6}"/>
                  </a:ext>
                </a:extLst>
              </p:cNvPr>
              <p:cNvGrpSpPr/>
              <p:nvPr/>
            </p:nvGrpSpPr>
            <p:grpSpPr>
              <a:xfrm>
                <a:off x="5916221" y="1155701"/>
                <a:ext cx="1301273" cy="709196"/>
                <a:chOff x="6078047" y="1698209"/>
                <a:chExt cx="1177654" cy="641823"/>
              </a:xfrm>
            </p:grpSpPr>
            <p:sp>
              <p:nvSpPr>
                <p:cNvPr id="49" name="Freeform 7">
                  <a:extLst>
                    <a:ext uri="{FF2B5EF4-FFF2-40B4-BE49-F238E27FC236}">
                      <a16:creationId xmlns="" xmlns:a16="http://schemas.microsoft.com/office/drawing/2014/main" id="{A396E7DD-9EFC-4566-E223-A844DF9FC6D1}"/>
                    </a:ext>
                  </a:extLst>
                </p:cNvPr>
                <p:cNvSpPr>
                  <a:spLocks/>
                </p:cNvSpPr>
                <p:nvPr/>
              </p:nvSpPr>
              <p:spPr bwMode="auto">
                <a:xfrm>
                  <a:off x="6078047" y="1859293"/>
                  <a:ext cx="830331" cy="32540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50" name="Freeform 9">
                  <a:extLst>
                    <a:ext uri="{FF2B5EF4-FFF2-40B4-BE49-F238E27FC236}">
                      <a16:creationId xmlns="" xmlns:a16="http://schemas.microsoft.com/office/drawing/2014/main" id="{485AE58D-D0A0-514C-B13D-13181C7E4E87}"/>
                    </a:ext>
                  </a:extLst>
                </p:cNvPr>
                <p:cNvSpPr>
                  <a:spLocks/>
                </p:cNvSpPr>
                <p:nvPr/>
              </p:nvSpPr>
              <p:spPr bwMode="auto">
                <a:xfrm>
                  <a:off x="6907860" y="1698209"/>
                  <a:ext cx="347841" cy="641823"/>
                </a:xfrm>
                <a:custGeom>
                  <a:avLst/>
                  <a:gdLst>
                    <a:gd name="T0" fmla="*/ 310 w 310"/>
                    <a:gd name="T1" fmla="*/ 286 h 572"/>
                    <a:gd name="T2" fmla="*/ 0 w 310"/>
                    <a:gd name="T3" fmla="*/ 0 h 572"/>
                    <a:gd name="T4" fmla="*/ 0 w 310"/>
                    <a:gd name="T5" fmla="*/ 286 h 572"/>
                    <a:gd name="T6" fmla="*/ 0 w 310"/>
                    <a:gd name="T7" fmla="*/ 572 h 572"/>
                    <a:gd name="T8" fmla="*/ 310 w 310"/>
                    <a:gd name="T9" fmla="*/ 286 h 572"/>
                  </a:gdLst>
                  <a:ahLst/>
                  <a:cxnLst>
                    <a:cxn ang="0">
                      <a:pos x="T0" y="T1"/>
                    </a:cxn>
                    <a:cxn ang="0">
                      <a:pos x="T2" y="T3"/>
                    </a:cxn>
                    <a:cxn ang="0">
                      <a:pos x="T4" y="T5"/>
                    </a:cxn>
                    <a:cxn ang="0">
                      <a:pos x="T6" y="T7"/>
                    </a:cxn>
                    <a:cxn ang="0">
                      <a:pos x="T8" y="T9"/>
                    </a:cxn>
                  </a:cxnLst>
                  <a:rect l="0" t="0" r="r" b="b"/>
                  <a:pathLst>
                    <a:path w="310" h="572">
                      <a:moveTo>
                        <a:pt x="310" y="286"/>
                      </a:moveTo>
                      <a:lnTo>
                        <a:pt x="0" y="0"/>
                      </a:lnTo>
                      <a:lnTo>
                        <a:pt x="0" y="286"/>
                      </a:lnTo>
                      <a:lnTo>
                        <a:pt x="0" y="572"/>
                      </a:lnTo>
                      <a:lnTo>
                        <a:pt x="310" y="28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30" name="Freeform 18">
                <a:extLst>
                  <a:ext uri="{FF2B5EF4-FFF2-40B4-BE49-F238E27FC236}">
                    <a16:creationId xmlns="" xmlns:a16="http://schemas.microsoft.com/office/drawing/2014/main" id="{4A0E5789-4726-8937-9276-3A08DF7A44C0}"/>
                  </a:ext>
                </a:extLst>
              </p:cNvPr>
              <p:cNvSpPr>
                <a:spLocks/>
              </p:cNvSpPr>
              <p:nvPr/>
            </p:nvSpPr>
            <p:spPr bwMode="auto">
              <a:xfrm>
                <a:off x="4614376" y="1924410"/>
                <a:ext cx="384354" cy="710437"/>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nvGrpSpPr>
              <p:cNvPr id="31" name="Group 36">
                <a:extLst>
                  <a:ext uri="{FF2B5EF4-FFF2-40B4-BE49-F238E27FC236}">
                    <a16:creationId xmlns="" xmlns:a16="http://schemas.microsoft.com/office/drawing/2014/main" id="{B8E5045F-53F8-DCF1-3B4B-A6577C633BA9}"/>
                  </a:ext>
                </a:extLst>
              </p:cNvPr>
              <p:cNvGrpSpPr/>
              <p:nvPr/>
            </p:nvGrpSpPr>
            <p:grpSpPr>
              <a:xfrm>
                <a:off x="6355130" y="3580648"/>
                <a:ext cx="360797" cy="3278379"/>
                <a:chOff x="6475260" y="3892789"/>
                <a:chExt cx="326522" cy="2966937"/>
              </a:xfrm>
            </p:grpSpPr>
            <p:sp>
              <p:nvSpPr>
                <p:cNvPr id="47" name="Freeform 21">
                  <a:extLst>
                    <a:ext uri="{FF2B5EF4-FFF2-40B4-BE49-F238E27FC236}">
                      <a16:creationId xmlns="" xmlns:a16="http://schemas.microsoft.com/office/drawing/2014/main" id="{44DCCB5A-C8D8-C15D-0D1D-D91C2B383BD4}"/>
                    </a:ext>
                  </a:extLst>
                </p:cNvPr>
                <p:cNvSpPr>
                  <a:spLocks/>
                </p:cNvSpPr>
                <p:nvPr/>
              </p:nvSpPr>
              <p:spPr bwMode="auto">
                <a:xfrm>
                  <a:off x="6475260" y="3892789"/>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48" name="Freeform 21">
                  <a:extLst>
                    <a:ext uri="{FF2B5EF4-FFF2-40B4-BE49-F238E27FC236}">
                      <a16:creationId xmlns="" xmlns:a16="http://schemas.microsoft.com/office/drawing/2014/main" id="{44617F4D-75D7-2873-F6BE-5D7505AD31AC}"/>
                    </a:ext>
                  </a:extLst>
                </p:cNvPr>
                <p:cNvSpPr>
                  <a:spLocks/>
                </p:cNvSpPr>
                <p:nvPr/>
              </p:nvSpPr>
              <p:spPr bwMode="auto">
                <a:xfrm>
                  <a:off x="6475260" y="4611100"/>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32" name="Group 33">
                <a:extLst>
                  <a:ext uri="{FF2B5EF4-FFF2-40B4-BE49-F238E27FC236}">
                    <a16:creationId xmlns="" xmlns:a16="http://schemas.microsoft.com/office/drawing/2014/main" id="{A4D8B9D2-A457-DFF4-198D-43727C21DD7B}"/>
                  </a:ext>
                </a:extLst>
              </p:cNvPr>
              <p:cNvGrpSpPr/>
              <p:nvPr/>
            </p:nvGrpSpPr>
            <p:grpSpPr>
              <a:xfrm>
                <a:off x="5477314" y="2454448"/>
                <a:ext cx="359558" cy="4411949"/>
                <a:chOff x="5680835" y="2873577"/>
                <a:chExt cx="325400" cy="3992819"/>
              </a:xfrm>
            </p:grpSpPr>
            <p:sp>
              <p:nvSpPr>
                <p:cNvPr id="45" name="Freeform 13">
                  <a:extLst>
                    <a:ext uri="{FF2B5EF4-FFF2-40B4-BE49-F238E27FC236}">
                      <a16:creationId xmlns="" xmlns:a16="http://schemas.microsoft.com/office/drawing/2014/main" id="{142708A8-BCCB-00E8-1692-37A7C5C7DFE0}"/>
                    </a:ext>
                  </a:extLst>
                </p:cNvPr>
                <p:cNvSpPr>
                  <a:spLocks/>
                </p:cNvSpPr>
                <p:nvPr/>
              </p:nvSpPr>
              <p:spPr bwMode="auto">
                <a:xfrm>
                  <a:off x="5680835" y="2873577"/>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46" name="Freeform 13">
                  <a:extLst>
                    <a:ext uri="{FF2B5EF4-FFF2-40B4-BE49-F238E27FC236}">
                      <a16:creationId xmlns="" xmlns:a16="http://schemas.microsoft.com/office/drawing/2014/main" id="{C56FCC05-4A98-E381-CA83-CF917D8CDB8C}"/>
                    </a:ext>
                  </a:extLst>
                </p:cNvPr>
                <p:cNvSpPr>
                  <a:spLocks/>
                </p:cNvSpPr>
                <p:nvPr/>
              </p:nvSpPr>
              <p:spPr bwMode="auto">
                <a:xfrm>
                  <a:off x="5680835" y="4256463"/>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33" name="Group 30">
                <a:extLst>
                  <a:ext uri="{FF2B5EF4-FFF2-40B4-BE49-F238E27FC236}">
                    <a16:creationId xmlns="" xmlns:a16="http://schemas.microsoft.com/office/drawing/2014/main" id="{4DD83A72-ADC1-7E0E-8476-74ABC48F8BC0}"/>
                  </a:ext>
                </a:extLst>
              </p:cNvPr>
              <p:cNvGrpSpPr/>
              <p:nvPr/>
            </p:nvGrpSpPr>
            <p:grpSpPr>
              <a:xfrm>
                <a:off x="5038405" y="4697151"/>
                <a:ext cx="359558" cy="2161875"/>
                <a:chOff x="5283622" y="4903226"/>
                <a:chExt cx="325400" cy="1956500"/>
              </a:xfrm>
            </p:grpSpPr>
            <p:sp>
              <p:nvSpPr>
                <p:cNvPr id="43" name="Freeform 29">
                  <a:extLst>
                    <a:ext uri="{FF2B5EF4-FFF2-40B4-BE49-F238E27FC236}">
                      <a16:creationId xmlns="" xmlns:a16="http://schemas.microsoft.com/office/drawing/2014/main" id="{12EB7F98-9ACE-62B9-5848-2D629B5318B8}"/>
                    </a:ext>
                  </a:extLst>
                </p:cNvPr>
                <p:cNvSpPr>
                  <a:spLocks/>
                </p:cNvSpPr>
                <p:nvPr/>
              </p:nvSpPr>
              <p:spPr bwMode="auto">
                <a:xfrm>
                  <a:off x="5283622" y="4903226"/>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44" name="Freeform 29">
                  <a:extLst>
                    <a:ext uri="{FF2B5EF4-FFF2-40B4-BE49-F238E27FC236}">
                      <a16:creationId xmlns="" xmlns:a16="http://schemas.microsoft.com/office/drawing/2014/main" id="{62910920-6231-20BF-87D7-E48AB3F13AEF}"/>
                    </a:ext>
                  </a:extLst>
                </p:cNvPr>
                <p:cNvSpPr>
                  <a:spLocks/>
                </p:cNvSpPr>
                <p:nvPr/>
              </p:nvSpPr>
              <p:spPr bwMode="auto">
                <a:xfrm>
                  <a:off x="5283622" y="5254045"/>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34" name="Group 34">
                <a:extLst>
                  <a:ext uri="{FF2B5EF4-FFF2-40B4-BE49-F238E27FC236}">
                    <a16:creationId xmlns="" xmlns:a16="http://schemas.microsoft.com/office/drawing/2014/main" id="{CDEF651A-EB98-40F2-41BF-B86CC7E1FFA5}"/>
                  </a:ext>
                </a:extLst>
              </p:cNvPr>
              <p:cNvGrpSpPr/>
              <p:nvPr/>
            </p:nvGrpSpPr>
            <p:grpSpPr>
              <a:xfrm>
                <a:off x="4614376" y="2275308"/>
                <a:ext cx="1222496" cy="710437"/>
                <a:chOff x="4899875" y="2711455"/>
                <a:chExt cx="1106360" cy="642946"/>
              </a:xfrm>
            </p:grpSpPr>
            <p:sp>
              <p:nvSpPr>
                <p:cNvPr id="41" name="Freeform 15">
                  <a:extLst>
                    <a:ext uri="{FF2B5EF4-FFF2-40B4-BE49-F238E27FC236}">
                      <a16:creationId xmlns="" xmlns:a16="http://schemas.microsoft.com/office/drawing/2014/main" id="{891AA8A5-885B-82CF-7A8A-FF7852FC59F5}"/>
                    </a:ext>
                  </a:extLst>
                </p:cNvPr>
                <p:cNvSpPr>
                  <a:spLocks/>
                </p:cNvSpPr>
                <p:nvPr/>
              </p:nvSpPr>
              <p:spPr bwMode="auto">
                <a:xfrm>
                  <a:off x="5211810" y="2873577"/>
                  <a:ext cx="794425" cy="326522"/>
                </a:xfrm>
                <a:custGeom>
                  <a:avLst/>
                  <a:gdLst>
                    <a:gd name="T0" fmla="*/ 0 w 708"/>
                    <a:gd name="T1" fmla="*/ 291 h 291"/>
                    <a:gd name="T2" fmla="*/ 708 w 708"/>
                    <a:gd name="T3" fmla="*/ 291 h 291"/>
                    <a:gd name="T4" fmla="*/ 418 w 708"/>
                    <a:gd name="T5" fmla="*/ 0 h 291"/>
                    <a:gd name="T6" fmla="*/ 0 w 708"/>
                    <a:gd name="T7" fmla="*/ 0 h 291"/>
                    <a:gd name="T8" fmla="*/ 0 w 708"/>
                    <a:gd name="T9" fmla="*/ 291 h 291"/>
                  </a:gdLst>
                  <a:ahLst/>
                  <a:cxnLst>
                    <a:cxn ang="0">
                      <a:pos x="T0" y="T1"/>
                    </a:cxn>
                    <a:cxn ang="0">
                      <a:pos x="T2" y="T3"/>
                    </a:cxn>
                    <a:cxn ang="0">
                      <a:pos x="T4" y="T5"/>
                    </a:cxn>
                    <a:cxn ang="0">
                      <a:pos x="T6" y="T7"/>
                    </a:cxn>
                    <a:cxn ang="0">
                      <a:pos x="T8" y="T9"/>
                    </a:cxn>
                  </a:cxnLst>
                  <a:rect l="0" t="0" r="r" b="b"/>
                  <a:pathLst>
                    <a:path w="708" h="291">
                      <a:moveTo>
                        <a:pt x="0" y="291"/>
                      </a:moveTo>
                      <a:lnTo>
                        <a:pt x="708" y="291"/>
                      </a:lnTo>
                      <a:lnTo>
                        <a:pt x="418" y="0"/>
                      </a:lnTo>
                      <a:lnTo>
                        <a:pt x="0" y="0"/>
                      </a:lnTo>
                      <a:lnTo>
                        <a:pt x="0" y="29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42" name="Freeform 17">
                  <a:extLst>
                    <a:ext uri="{FF2B5EF4-FFF2-40B4-BE49-F238E27FC236}">
                      <a16:creationId xmlns="" xmlns:a16="http://schemas.microsoft.com/office/drawing/2014/main" id="{4F761749-D80F-EB11-EE15-E9B6A5E6CAA1}"/>
                    </a:ext>
                  </a:extLst>
                </p:cNvPr>
                <p:cNvSpPr>
                  <a:spLocks/>
                </p:cNvSpPr>
                <p:nvPr/>
              </p:nvSpPr>
              <p:spPr bwMode="auto">
                <a:xfrm>
                  <a:off x="4899875" y="2711455"/>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35" name="Group 37">
                <a:extLst>
                  <a:ext uri="{FF2B5EF4-FFF2-40B4-BE49-F238E27FC236}">
                    <a16:creationId xmlns="" xmlns:a16="http://schemas.microsoft.com/office/drawing/2014/main" id="{96A11F06-05C2-F967-4D99-386CEA0093D1}"/>
                  </a:ext>
                </a:extLst>
              </p:cNvPr>
              <p:cNvGrpSpPr/>
              <p:nvPr/>
            </p:nvGrpSpPr>
            <p:grpSpPr>
              <a:xfrm>
                <a:off x="4352766" y="4517006"/>
                <a:ext cx="1045196" cy="709196"/>
                <a:chOff x="4663118" y="4740194"/>
                <a:chExt cx="945904" cy="641823"/>
              </a:xfrm>
            </p:grpSpPr>
            <p:sp>
              <p:nvSpPr>
                <p:cNvPr id="39" name="Freeform 31">
                  <a:extLst>
                    <a:ext uri="{FF2B5EF4-FFF2-40B4-BE49-F238E27FC236}">
                      <a16:creationId xmlns="" xmlns:a16="http://schemas.microsoft.com/office/drawing/2014/main" id="{C983EC9F-5C86-DDE4-93E3-17DBA9A64535}"/>
                    </a:ext>
                  </a:extLst>
                </p:cNvPr>
                <p:cNvSpPr>
                  <a:spLocks/>
                </p:cNvSpPr>
                <p:nvPr/>
              </p:nvSpPr>
              <p:spPr bwMode="auto">
                <a:xfrm>
                  <a:off x="4975053" y="4903226"/>
                  <a:ext cx="633969" cy="325400"/>
                </a:xfrm>
                <a:custGeom>
                  <a:avLst/>
                  <a:gdLst>
                    <a:gd name="T0" fmla="*/ 0 w 565"/>
                    <a:gd name="T1" fmla="*/ 290 h 290"/>
                    <a:gd name="T2" fmla="*/ 565 w 565"/>
                    <a:gd name="T3" fmla="*/ 290 h 290"/>
                    <a:gd name="T4" fmla="*/ 275 w 565"/>
                    <a:gd name="T5" fmla="*/ 0 h 290"/>
                    <a:gd name="T6" fmla="*/ 0 w 565"/>
                    <a:gd name="T7" fmla="*/ 0 h 290"/>
                    <a:gd name="T8" fmla="*/ 0 w 565"/>
                    <a:gd name="T9" fmla="*/ 290 h 290"/>
                  </a:gdLst>
                  <a:ahLst/>
                  <a:cxnLst>
                    <a:cxn ang="0">
                      <a:pos x="T0" y="T1"/>
                    </a:cxn>
                    <a:cxn ang="0">
                      <a:pos x="T2" y="T3"/>
                    </a:cxn>
                    <a:cxn ang="0">
                      <a:pos x="T4" y="T5"/>
                    </a:cxn>
                    <a:cxn ang="0">
                      <a:pos x="T6" y="T7"/>
                    </a:cxn>
                    <a:cxn ang="0">
                      <a:pos x="T8" y="T9"/>
                    </a:cxn>
                  </a:cxnLst>
                  <a:rect l="0" t="0" r="r" b="b"/>
                  <a:pathLst>
                    <a:path w="565" h="290">
                      <a:moveTo>
                        <a:pt x="0" y="290"/>
                      </a:moveTo>
                      <a:lnTo>
                        <a:pt x="565" y="290"/>
                      </a:lnTo>
                      <a:lnTo>
                        <a:pt x="275" y="0"/>
                      </a:lnTo>
                      <a:lnTo>
                        <a:pt x="0" y="0"/>
                      </a:lnTo>
                      <a:lnTo>
                        <a:pt x="0" y="29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40" name="Freeform 33">
                  <a:extLst>
                    <a:ext uri="{FF2B5EF4-FFF2-40B4-BE49-F238E27FC236}">
                      <a16:creationId xmlns="" xmlns:a16="http://schemas.microsoft.com/office/drawing/2014/main" id="{961D6AF0-3D22-C55C-9848-8E38FE48FAD5}"/>
                    </a:ext>
                  </a:extLst>
                </p:cNvPr>
                <p:cNvSpPr>
                  <a:spLocks/>
                </p:cNvSpPr>
                <p:nvPr/>
              </p:nvSpPr>
              <p:spPr bwMode="auto">
                <a:xfrm>
                  <a:off x="4663118" y="4740194"/>
                  <a:ext cx="352330" cy="641823"/>
                </a:xfrm>
                <a:custGeom>
                  <a:avLst/>
                  <a:gdLst>
                    <a:gd name="T0" fmla="*/ 0 w 314"/>
                    <a:gd name="T1" fmla="*/ 286 h 572"/>
                    <a:gd name="T2" fmla="*/ 314 w 314"/>
                    <a:gd name="T3" fmla="*/ 0 h 572"/>
                    <a:gd name="T4" fmla="*/ 314 w 314"/>
                    <a:gd name="T5" fmla="*/ 286 h 572"/>
                    <a:gd name="T6" fmla="*/ 314 w 314"/>
                    <a:gd name="T7" fmla="*/ 572 h 572"/>
                    <a:gd name="T8" fmla="*/ 0 w 314"/>
                    <a:gd name="T9" fmla="*/ 286 h 572"/>
                  </a:gdLst>
                  <a:ahLst/>
                  <a:cxnLst>
                    <a:cxn ang="0">
                      <a:pos x="T0" y="T1"/>
                    </a:cxn>
                    <a:cxn ang="0">
                      <a:pos x="T2" y="T3"/>
                    </a:cxn>
                    <a:cxn ang="0">
                      <a:pos x="T4" y="T5"/>
                    </a:cxn>
                    <a:cxn ang="0">
                      <a:pos x="T6" y="T7"/>
                    </a:cxn>
                    <a:cxn ang="0">
                      <a:pos x="T8" y="T9"/>
                    </a:cxn>
                  </a:cxnLst>
                  <a:rect l="0" t="0" r="r" b="b"/>
                  <a:pathLst>
                    <a:path w="314" h="572">
                      <a:moveTo>
                        <a:pt x="0" y="286"/>
                      </a:moveTo>
                      <a:lnTo>
                        <a:pt x="314" y="0"/>
                      </a:lnTo>
                      <a:lnTo>
                        <a:pt x="314" y="286"/>
                      </a:lnTo>
                      <a:lnTo>
                        <a:pt x="314" y="572"/>
                      </a:lnTo>
                      <a:lnTo>
                        <a:pt x="0" y="28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36" name="Group 35">
                <a:extLst>
                  <a:ext uri="{FF2B5EF4-FFF2-40B4-BE49-F238E27FC236}">
                    <a16:creationId xmlns="" xmlns:a16="http://schemas.microsoft.com/office/drawing/2014/main" id="{296F843A-CF15-2418-7BED-7965F8103BF1}"/>
                  </a:ext>
                </a:extLst>
              </p:cNvPr>
              <p:cNvGrpSpPr/>
              <p:nvPr/>
            </p:nvGrpSpPr>
            <p:grpSpPr>
              <a:xfrm>
                <a:off x="6355130" y="3396156"/>
                <a:ext cx="1159264" cy="710437"/>
                <a:chOff x="6475260" y="3725824"/>
                <a:chExt cx="1049135" cy="642946"/>
              </a:xfrm>
            </p:grpSpPr>
            <p:sp>
              <p:nvSpPr>
                <p:cNvPr id="37" name="Freeform 23">
                  <a:extLst>
                    <a:ext uri="{FF2B5EF4-FFF2-40B4-BE49-F238E27FC236}">
                      <a16:creationId xmlns="" xmlns:a16="http://schemas.microsoft.com/office/drawing/2014/main" id="{2EEB1066-3ED4-7B8E-64AE-0BD7447FE661}"/>
                    </a:ext>
                  </a:extLst>
                </p:cNvPr>
                <p:cNvSpPr>
                  <a:spLocks/>
                </p:cNvSpPr>
                <p:nvPr/>
              </p:nvSpPr>
              <p:spPr bwMode="auto">
                <a:xfrm>
                  <a:off x="6475260" y="3892789"/>
                  <a:ext cx="732711" cy="326522"/>
                </a:xfrm>
                <a:custGeom>
                  <a:avLst/>
                  <a:gdLst>
                    <a:gd name="T0" fmla="*/ 653 w 653"/>
                    <a:gd name="T1" fmla="*/ 291 h 291"/>
                    <a:gd name="T2" fmla="*/ 0 w 653"/>
                    <a:gd name="T3" fmla="*/ 291 h 291"/>
                    <a:gd name="T4" fmla="*/ 291 w 653"/>
                    <a:gd name="T5" fmla="*/ 0 h 291"/>
                    <a:gd name="T6" fmla="*/ 653 w 653"/>
                    <a:gd name="T7" fmla="*/ 0 h 291"/>
                    <a:gd name="T8" fmla="*/ 653 w 653"/>
                    <a:gd name="T9" fmla="*/ 291 h 291"/>
                  </a:gdLst>
                  <a:ahLst/>
                  <a:cxnLst>
                    <a:cxn ang="0">
                      <a:pos x="T0" y="T1"/>
                    </a:cxn>
                    <a:cxn ang="0">
                      <a:pos x="T2" y="T3"/>
                    </a:cxn>
                    <a:cxn ang="0">
                      <a:pos x="T4" y="T5"/>
                    </a:cxn>
                    <a:cxn ang="0">
                      <a:pos x="T6" y="T7"/>
                    </a:cxn>
                    <a:cxn ang="0">
                      <a:pos x="T8" y="T9"/>
                    </a:cxn>
                  </a:cxnLst>
                  <a:rect l="0" t="0" r="r" b="b"/>
                  <a:pathLst>
                    <a:path w="653" h="291">
                      <a:moveTo>
                        <a:pt x="653" y="291"/>
                      </a:moveTo>
                      <a:lnTo>
                        <a:pt x="0" y="291"/>
                      </a:lnTo>
                      <a:lnTo>
                        <a:pt x="291" y="0"/>
                      </a:lnTo>
                      <a:lnTo>
                        <a:pt x="653" y="0"/>
                      </a:lnTo>
                      <a:lnTo>
                        <a:pt x="653" y="29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38" name="Freeform 25">
                  <a:extLst>
                    <a:ext uri="{FF2B5EF4-FFF2-40B4-BE49-F238E27FC236}">
                      <a16:creationId xmlns="" xmlns:a16="http://schemas.microsoft.com/office/drawing/2014/main" id="{699D2603-C71D-95FD-9EF7-93A9BCCCA370}"/>
                    </a:ext>
                  </a:extLst>
                </p:cNvPr>
                <p:cNvSpPr>
                  <a:spLocks/>
                </p:cNvSpPr>
                <p:nvPr/>
              </p:nvSpPr>
              <p:spPr bwMode="auto">
                <a:xfrm>
                  <a:off x="7172065" y="3725824"/>
                  <a:ext cx="352330" cy="642946"/>
                </a:xfrm>
                <a:custGeom>
                  <a:avLst/>
                  <a:gdLst>
                    <a:gd name="T0" fmla="*/ 314 w 314"/>
                    <a:gd name="T1" fmla="*/ 286 h 573"/>
                    <a:gd name="T2" fmla="*/ 0 w 314"/>
                    <a:gd name="T3" fmla="*/ 0 h 573"/>
                    <a:gd name="T4" fmla="*/ 0 w 314"/>
                    <a:gd name="T5" fmla="*/ 286 h 573"/>
                    <a:gd name="T6" fmla="*/ 0 w 314"/>
                    <a:gd name="T7" fmla="*/ 573 h 573"/>
                    <a:gd name="T8" fmla="*/ 314 w 314"/>
                    <a:gd name="T9" fmla="*/ 286 h 573"/>
                  </a:gdLst>
                  <a:ahLst/>
                  <a:cxnLst>
                    <a:cxn ang="0">
                      <a:pos x="T0" y="T1"/>
                    </a:cxn>
                    <a:cxn ang="0">
                      <a:pos x="T2" y="T3"/>
                    </a:cxn>
                    <a:cxn ang="0">
                      <a:pos x="T4" y="T5"/>
                    </a:cxn>
                    <a:cxn ang="0">
                      <a:pos x="T6" y="T7"/>
                    </a:cxn>
                    <a:cxn ang="0">
                      <a:pos x="T8" y="T9"/>
                    </a:cxn>
                  </a:cxnLst>
                  <a:rect l="0" t="0" r="r" b="b"/>
                  <a:pathLst>
                    <a:path w="314" h="573">
                      <a:moveTo>
                        <a:pt x="314" y="286"/>
                      </a:moveTo>
                      <a:lnTo>
                        <a:pt x="0" y="0"/>
                      </a:lnTo>
                      <a:lnTo>
                        <a:pt x="0" y="286"/>
                      </a:lnTo>
                      <a:lnTo>
                        <a:pt x="0" y="573"/>
                      </a:lnTo>
                      <a:lnTo>
                        <a:pt x="314" y="28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27" name="矩形 64">
              <a:extLst>
                <a:ext uri="{FF2B5EF4-FFF2-40B4-BE49-F238E27FC236}">
                  <a16:creationId xmlns="" xmlns:a16="http://schemas.microsoft.com/office/drawing/2014/main" id="{868B6BFD-83A5-E6D2-2F78-912F1C0C0C31}"/>
                </a:ext>
              </a:extLst>
            </p:cNvPr>
            <p:cNvSpPr/>
            <p:nvPr/>
          </p:nvSpPr>
          <p:spPr>
            <a:xfrm>
              <a:off x="9191290" y="6036746"/>
              <a:ext cx="1655422" cy="1989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12959823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64F3F867-3352-1A0D-72B3-780CAE7B8484}"/>
              </a:ext>
            </a:extLst>
          </p:cNvPr>
          <p:cNvSpPr txBox="1"/>
          <p:nvPr/>
        </p:nvSpPr>
        <p:spPr>
          <a:xfrm>
            <a:off x="1080012" y="1353486"/>
            <a:ext cx="7395394" cy="369332"/>
          </a:xfrm>
          <a:prstGeom prst="rect">
            <a:avLst/>
          </a:prstGeom>
          <a:noFill/>
        </p:spPr>
        <p:txBody>
          <a:bodyPr wrap="square">
            <a:spAutoFit/>
          </a:bodyPr>
          <a:lstStyle/>
          <a:p>
            <a:r>
              <a:rPr lang="en-US" dirty="0">
                <a:latin typeface="Arial(body)"/>
              </a:rPr>
              <a:t> The object-fit property can take one of the following values:</a:t>
            </a:r>
          </a:p>
        </p:txBody>
      </p:sp>
      <p:sp>
        <p:nvSpPr>
          <p:cNvPr id="5" name="箭头: 五边形 1">
            <a:extLst>
              <a:ext uri="{FF2B5EF4-FFF2-40B4-BE49-F238E27FC236}">
                <a16:creationId xmlns="" xmlns:a16="http://schemas.microsoft.com/office/drawing/2014/main" id="{D9389130-B577-AE7A-67DB-9625F3D38079}"/>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 xmlns:a16="http://schemas.microsoft.com/office/drawing/2014/main" id="{369FF789-FF59-B87C-B04F-E4FE3F855CFB}"/>
              </a:ext>
            </a:extLst>
          </p:cNvPr>
          <p:cNvSpPr txBox="1"/>
          <p:nvPr/>
        </p:nvSpPr>
        <p:spPr>
          <a:xfrm>
            <a:off x="1080012"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object-fit </a:t>
            </a:r>
          </a:p>
        </p:txBody>
      </p:sp>
      <p:sp>
        <p:nvSpPr>
          <p:cNvPr id="15" name="TextBox 14">
            <a:extLst>
              <a:ext uri="{FF2B5EF4-FFF2-40B4-BE49-F238E27FC236}">
                <a16:creationId xmlns="" xmlns:a16="http://schemas.microsoft.com/office/drawing/2014/main" id="{3ABA92B9-8106-C1E0-2112-14A7A09B540D}"/>
              </a:ext>
            </a:extLst>
          </p:cNvPr>
          <p:cNvSpPr txBox="1"/>
          <p:nvPr/>
        </p:nvSpPr>
        <p:spPr>
          <a:xfrm>
            <a:off x="1207831" y="2017421"/>
            <a:ext cx="9587987" cy="646331"/>
          </a:xfrm>
          <a:prstGeom prst="rect">
            <a:avLst/>
          </a:prstGeom>
          <a:noFill/>
        </p:spPr>
        <p:txBody>
          <a:bodyPr wrap="square">
            <a:spAutoFit/>
          </a:bodyPr>
          <a:lstStyle/>
          <a:p>
            <a:r>
              <a:rPr lang="en-US" b="1" dirty="0">
                <a:solidFill>
                  <a:schemeClr val="accent2">
                    <a:lumMod val="75000"/>
                  </a:schemeClr>
                </a:solidFill>
                <a:latin typeface="Arial(body)"/>
              </a:rPr>
              <a:t>Fill: </a:t>
            </a:r>
            <a:r>
              <a:rPr lang="en-US" dirty="0">
                <a:latin typeface="Arial(body)"/>
              </a:rPr>
              <a:t>This is default. The image is resized to fill the given dimension. If necessary, the image will be stretched or squished to fit</a:t>
            </a:r>
          </a:p>
        </p:txBody>
      </p:sp>
      <p:sp>
        <p:nvSpPr>
          <p:cNvPr id="17" name="TextBox 16">
            <a:extLst>
              <a:ext uri="{FF2B5EF4-FFF2-40B4-BE49-F238E27FC236}">
                <a16:creationId xmlns="" xmlns:a16="http://schemas.microsoft.com/office/drawing/2014/main" id="{4ABF2783-CECD-E014-49D4-0D8B8FEC502F}"/>
              </a:ext>
            </a:extLst>
          </p:cNvPr>
          <p:cNvSpPr txBox="1"/>
          <p:nvPr/>
        </p:nvSpPr>
        <p:spPr>
          <a:xfrm>
            <a:off x="1170036" y="2947015"/>
            <a:ext cx="9252923" cy="369332"/>
          </a:xfrm>
          <a:prstGeom prst="rect">
            <a:avLst/>
          </a:prstGeom>
          <a:noFill/>
        </p:spPr>
        <p:txBody>
          <a:bodyPr wrap="square">
            <a:spAutoFit/>
          </a:bodyPr>
          <a:lstStyle/>
          <a:p>
            <a:r>
              <a:rPr lang="en-US" b="1" dirty="0">
                <a:solidFill>
                  <a:schemeClr val="accent2">
                    <a:lumMod val="75000"/>
                  </a:schemeClr>
                </a:solidFill>
                <a:latin typeface="Arial(body)"/>
              </a:rPr>
              <a:t>Contain: </a:t>
            </a:r>
            <a:r>
              <a:rPr lang="en-US" dirty="0">
                <a:latin typeface="Arial(body)"/>
              </a:rPr>
              <a:t>The image keeps its aspect ratio, but is resized to fit within the given dimension.</a:t>
            </a:r>
          </a:p>
        </p:txBody>
      </p:sp>
      <p:sp>
        <p:nvSpPr>
          <p:cNvPr id="19" name="TextBox 18">
            <a:extLst>
              <a:ext uri="{FF2B5EF4-FFF2-40B4-BE49-F238E27FC236}">
                <a16:creationId xmlns="" xmlns:a16="http://schemas.microsoft.com/office/drawing/2014/main" id="{D072CA1F-3F79-A26F-8C8C-9EF9EBB9A976}"/>
              </a:ext>
            </a:extLst>
          </p:cNvPr>
          <p:cNvSpPr txBox="1"/>
          <p:nvPr/>
        </p:nvSpPr>
        <p:spPr>
          <a:xfrm>
            <a:off x="1207831" y="3671441"/>
            <a:ext cx="9282037" cy="646331"/>
          </a:xfrm>
          <a:prstGeom prst="rect">
            <a:avLst/>
          </a:prstGeom>
          <a:noFill/>
        </p:spPr>
        <p:txBody>
          <a:bodyPr wrap="square">
            <a:spAutoFit/>
          </a:bodyPr>
          <a:lstStyle/>
          <a:p>
            <a:r>
              <a:rPr lang="en-US" b="1" dirty="0">
                <a:solidFill>
                  <a:schemeClr val="accent2">
                    <a:lumMod val="75000"/>
                  </a:schemeClr>
                </a:solidFill>
                <a:latin typeface="Arial(body)"/>
              </a:rPr>
              <a:t>Cover: </a:t>
            </a:r>
            <a:r>
              <a:rPr lang="en-US" dirty="0">
                <a:latin typeface="Arial(body)"/>
              </a:rPr>
              <a:t>the image keeps its aspect ratio and fills the given dimension. The image will be clipped to fit</a:t>
            </a:r>
          </a:p>
        </p:txBody>
      </p:sp>
      <p:sp>
        <p:nvSpPr>
          <p:cNvPr id="21" name="TextBox 20">
            <a:extLst>
              <a:ext uri="{FF2B5EF4-FFF2-40B4-BE49-F238E27FC236}">
                <a16:creationId xmlns="" xmlns:a16="http://schemas.microsoft.com/office/drawing/2014/main" id="{09A433AD-9CDE-8A02-380E-B37DEF4E16F5}"/>
              </a:ext>
            </a:extLst>
          </p:cNvPr>
          <p:cNvSpPr txBox="1"/>
          <p:nvPr/>
        </p:nvSpPr>
        <p:spPr>
          <a:xfrm>
            <a:off x="1207831" y="4714130"/>
            <a:ext cx="6096000" cy="369332"/>
          </a:xfrm>
          <a:prstGeom prst="rect">
            <a:avLst/>
          </a:prstGeom>
          <a:noFill/>
        </p:spPr>
        <p:txBody>
          <a:bodyPr wrap="square">
            <a:spAutoFit/>
          </a:bodyPr>
          <a:lstStyle/>
          <a:p>
            <a:r>
              <a:rPr lang="en-US" b="1" dirty="0">
                <a:solidFill>
                  <a:schemeClr val="accent2">
                    <a:lumMod val="75000"/>
                  </a:schemeClr>
                </a:solidFill>
                <a:latin typeface="Arial(body)"/>
              </a:rPr>
              <a:t>None</a:t>
            </a:r>
            <a:r>
              <a:rPr lang="fa-IR" b="1" dirty="0">
                <a:solidFill>
                  <a:schemeClr val="accent2">
                    <a:lumMod val="75000"/>
                  </a:schemeClr>
                </a:solidFill>
                <a:latin typeface="Arial(body)"/>
              </a:rPr>
              <a:t>:</a:t>
            </a:r>
            <a:r>
              <a:rPr lang="en-US" b="1" dirty="0">
                <a:solidFill>
                  <a:schemeClr val="accent2">
                    <a:lumMod val="75000"/>
                  </a:schemeClr>
                </a:solidFill>
                <a:latin typeface="Arial(body)"/>
              </a:rPr>
              <a:t> </a:t>
            </a:r>
            <a:r>
              <a:rPr lang="en-US" dirty="0">
                <a:latin typeface="Arial(body)"/>
              </a:rPr>
              <a:t>The image is not resized</a:t>
            </a:r>
          </a:p>
        </p:txBody>
      </p:sp>
      <p:sp>
        <p:nvSpPr>
          <p:cNvPr id="24" name="TextBox 23">
            <a:extLst>
              <a:ext uri="{FF2B5EF4-FFF2-40B4-BE49-F238E27FC236}">
                <a16:creationId xmlns="" xmlns:a16="http://schemas.microsoft.com/office/drawing/2014/main" id="{386D447C-2207-E5A5-2E53-E8AACE0BA56C}"/>
              </a:ext>
            </a:extLst>
          </p:cNvPr>
          <p:cNvSpPr txBox="1"/>
          <p:nvPr/>
        </p:nvSpPr>
        <p:spPr>
          <a:xfrm>
            <a:off x="1207832" y="5488078"/>
            <a:ext cx="9282036" cy="369332"/>
          </a:xfrm>
          <a:prstGeom prst="rect">
            <a:avLst/>
          </a:prstGeom>
          <a:noFill/>
        </p:spPr>
        <p:txBody>
          <a:bodyPr wrap="square">
            <a:spAutoFit/>
          </a:bodyPr>
          <a:lstStyle/>
          <a:p>
            <a:r>
              <a:rPr lang="en-US" b="1" dirty="0">
                <a:solidFill>
                  <a:schemeClr val="accent2">
                    <a:lumMod val="75000"/>
                  </a:schemeClr>
                </a:solidFill>
                <a:latin typeface="Arial(body)"/>
              </a:rPr>
              <a:t>Scale-down: </a:t>
            </a:r>
            <a:r>
              <a:rPr lang="en-US" dirty="0">
                <a:latin typeface="Arial(body)"/>
              </a:rPr>
              <a:t>The image is scaled down to the smallest version of none or contain</a:t>
            </a:r>
          </a:p>
        </p:txBody>
      </p:sp>
      <p:cxnSp>
        <p:nvCxnSpPr>
          <p:cNvPr id="7" name="直接连接符 12">
            <a:extLst>
              <a:ext uri="{FF2B5EF4-FFF2-40B4-BE49-F238E27FC236}">
                <a16:creationId xmlns="" xmlns:a16="http://schemas.microsoft.com/office/drawing/2014/main" id="{0B0039F2-BEFF-D301-299B-628D62D757E9}"/>
              </a:ext>
            </a:extLst>
          </p:cNvPr>
          <p:cNvCxnSpPr>
            <a:cxnSpLocks/>
          </p:cNvCxnSpPr>
          <p:nvPr/>
        </p:nvCxnSpPr>
        <p:spPr>
          <a:xfrm>
            <a:off x="1971446" y="2785692"/>
            <a:ext cx="71679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直接连接符 12">
            <a:extLst>
              <a:ext uri="{FF2B5EF4-FFF2-40B4-BE49-F238E27FC236}">
                <a16:creationId xmlns="" xmlns:a16="http://schemas.microsoft.com/office/drawing/2014/main" id="{CFEF0E76-7F5F-AE59-DB48-45DA28121138}"/>
              </a:ext>
            </a:extLst>
          </p:cNvPr>
          <p:cNvCxnSpPr>
            <a:cxnSpLocks/>
          </p:cNvCxnSpPr>
          <p:nvPr/>
        </p:nvCxnSpPr>
        <p:spPr>
          <a:xfrm>
            <a:off x="1971446" y="3476408"/>
            <a:ext cx="71679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 name="直接连接符 12">
            <a:extLst>
              <a:ext uri="{FF2B5EF4-FFF2-40B4-BE49-F238E27FC236}">
                <a16:creationId xmlns="" xmlns:a16="http://schemas.microsoft.com/office/drawing/2014/main" id="{752E5238-6216-6048-571F-E3352D196249}"/>
              </a:ext>
            </a:extLst>
          </p:cNvPr>
          <p:cNvCxnSpPr>
            <a:cxnSpLocks/>
          </p:cNvCxnSpPr>
          <p:nvPr/>
        </p:nvCxnSpPr>
        <p:spPr>
          <a:xfrm>
            <a:off x="1971446" y="4555499"/>
            <a:ext cx="71679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直接连接符 12">
            <a:extLst>
              <a:ext uri="{FF2B5EF4-FFF2-40B4-BE49-F238E27FC236}">
                <a16:creationId xmlns="" xmlns:a16="http://schemas.microsoft.com/office/drawing/2014/main" id="{F5C55165-CA48-0825-D6B4-4D9D06A80D0E}"/>
              </a:ext>
            </a:extLst>
          </p:cNvPr>
          <p:cNvCxnSpPr>
            <a:cxnSpLocks/>
          </p:cNvCxnSpPr>
          <p:nvPr/>
        </p:nvCxnSpPr>
        <p:spPr>
          <a:xfrm>
            <a:off x="1971446" y="5302750"/>
            <a:ext cx="7167937"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 xmlns:a16="http://schemas.microsoft.com/office/drawing/2014/main" id="{663532ED-2AFE-7015-39E6-4228602FA089}"/>
              </a:ext>
            </a:extLst>
          </p:cNvPr>
          <p:cNvPicPr>
            <a:picLocks noChangeAspect="1"/>
          </p:cNvPicPr>
          <p:nvPr/>
        </p:nvPicPr>
        <p:blipFill>
          <a:blip r:embed="rId2"/>
          <a:stretch>
            <a:fillRect/>
          </a:stretch>
        </p:blipFill>
        <p:spPr>
          <a:xfrm>
            <a:off x="10569676" y="604804"/>
            <a:ext cx="983226" cy="1229634"/>
          </a:xfrm>
          <a:prstGeom prst="rect">
            <a:avLst/>
          </a:prstGeom>
        </p:spPr>
      </p:pic>
    </p:spTree>
    <p:extLst>
      <p:ext uri="{BB962C8B-B14F-4D97-AF65-F5344CB8AC3E}">
        <p14:creationId xmlns:p14="http://schemas.microsoft.com/office/powerpoint/2010/main" val="11225105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五边形 1">
            <a:extLst>
              <a:ext uri="{FF2B5EF4-FFF2-40B4-BE49-F238E27FC236}">
                <a16:creationId xmlns="" xmlns:a16="http://schemas.microsoft.com/office/drawing/2014/main" id="{A30C1453-22AA-2A11-97F8-E37B753E14AD}"/>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1322472B-FE8C-F0E8-8AA2-BF942BBBC4C3}"/>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7" name="TextBox 6">
            <a:extLst>
              <a:ext uri="{FF2B5EF4-FFF2-40B4-BE49-F238E27FC236}">
                <a16:creationId xmlns="" xmlns:a16="http://schemas.microsoft.com/office/drawing/2014/main" id="{8E6BEF82-A45E-284B-F286-4250F21B556C}"/>
              </a:ext>
            </a:extLst>
          </p:cNvPr>
          <p:cNvSpPr txBox="1"/>
          <p:nvPr/>
        </p:nvSpPr>
        <p:spPr>
          <a:xfrm>
            <a:off x="1080012"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object-fit </a:t>
            </a:r>
          </a:p>
        </p:txBody>
      </p:sp>
      <p:sp>
        <p:nvSpPr>
          <p:cNvPr id="8" name="TextBox 7">
            <a:extLst>
              <a:ext uri="{FF2B5EF4-FFF2-40B4-BE49-F238E27FC236}">
                <a16:creationId xmlns="" xmlns:a16="http://schemas.microsoft.com/office/drawing/2014/main" id="{4AD78854-D687-BE5F-94CF-2D5222DFD90A}"/>
              </a:ext>
            </a:extLst>
          </p:cNvPr>
          <p:cNvSpPr txBox="1"/>
          <p:nvPr/>
        </p:nvSpPr>
        <p:spPr>
          <a:xfrm>
            <a:off x="1078331" y="1390822"/>
            <a:ext cx="9329114" cy="646331"/>
          </a:xfrm>
          <a:prstGeom prst="rect">
            <a:avLst/>
          </a:prstGeom>
          <a:noFill/>
        </p:spPr>
        <p:txBody>
          <a:bodyPr wrap="square">
            <a:spAutoFit/>
          </a:bodyPr>
          <a:lstStyle/>
          <a:p>
            <a:r>
              <a:rPr lang="en-US" dirty="0">
                <a:latin typeface="Arial(body)"/>
              </a:rPr>
              <a:t>Look at the following image from </a:t>
            </a:r>
            <a:r>
              <a:rPr lang="en-US" dirty="0" err="1">
                <a:latin typeface="Arial(body)"/>
              </a:rPr>
              <a:t>paris</a:t>
            </a:r>
            <a:r>
              <a:rPr lang="en-US" dirty="0">
                <a:latin typeface="Arial(body)"/>
              </a:rPr>
              <a:t>. This image is 400 pixels wide and 300 pixels high:</a:t>
            </a:r>
          </a:p>
          <a:p>
            <a:endParaRPr lang="en-US" dirty="0">
              <a:latin typeface="Arial(body)"/>
            </a:endParaRPr>
          </a:p>
        </p:txBody>
      </p:sp>
      <p:sp>
        <p:nvSpPr>
          <p:cNvPr id="10" name="Rectangle 9">
            <a:extLst>
              <a:ext uri="{FF2B5EF4-FFF2-40B4-BE49-F238E27FC236}">
                <a16:creationId xmlns="" xmlns:a16="http://schemas.microsoft.com/office/drawing/2014/main" id="{39ED0A41-2EB6-3AAC-9FF8-8D104D5575BF}"/>
              </a:ext>
            </a:extLst>
          </p:cNvPr>
          <p:cNvSpPr/>
          <p:nvPr/>
        </p:nvSpPr>
        <p:spPr>
          <a:xfrm>
            <a:off x="6096000" y="2441441"/>
            <a:ext cx="2297480" cy="34629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Picture 10">
            <a:extLst>
              <a:ext uri="{FF2B5EF4-FFF2-40B4-BE49-F238E27FC236}">
                <a16:creationId xmlns="" xmlns:a16="http://schemas.microsoft.com/office/drawing/2014/main" id="{B5FCB45D-574F-7ACD-AA79-84B38DF03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278" y="2658377"/>
            <a:ext cx="4330309" cy="3246016"/>
          </a:xfrm>
          <a:prstGeom prst="rect">
            <a:avLst/>
          </a:prstGeom>
        </p:spPr>
      </p:pic>
    </p:spTree>
    <p:extLst>
      <p:ext uri="{BB962C8B-B14F-4D97-AF65-F5344CB8AC3E}">
        <p14:creationId xmlns:p14="http://schemas.microsoft.com/office/powerpoint/2010/main" val="17455396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2C088845-397A-3236-6617-EC6A67531957}"/>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05A22A9B-1EF1-C641-14ED-EC9C46106854}"/>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6" name="TextBox 5">
            <a:extLst>
              <a:ext uri="{FF2B5EF4-FFF2-40B4-BE49-F238E27FC236}">
                <a16:creationId xmlns="" xmlns:a16="http://schemas.microsoft.com/office/drawing/2014/main" id="{2E6E32B8-65EC-2811-57EB-CCF95B6B217F}"/>
              </a:ext>
            </a:extLst>
          </p:cNvPr>
          <p:cNvSpPr txBox="1"/>
          <p:nvPr/>
        </p:nvSpPr>
        <p:spPr>
          <a:xfrm>
            <a:off x="1080012" y="1280530"/>
            <a:ext cx="9013776" cy="923330"/>
          </a:xfrm>
          <a:prstGeom prst="rect">
            <a:avLst/>
          </a:prstGeom>
          <a:noFill/>
        </p:spPr>
        <p:txBody>
          <a:bodyPr wrap="square">
            <a:spAutoFit/>
          </a:bodyPr>
          <a:lstStyle/>
          <a:p>
            <a:r>
              <a:rPr lang="en-US" dirty="0">
                <a:latin typeface="Arial(body)"/>
              </a:rPr>
              <a:t>However, if we style the image above to be half its width (200 pixels) and same height (300 pixels), it will look like this:</a:t>
            </a:r>
          </a:p>
          <a:p>
            <a:endParaRPr lang="en-US" dirty="0">
              <a:latin typeface="Arial(body)"/>
            </a:endParaRPr>
          </a:p>
        </p:txBody>
      </p:sp>
      <p:sp>
        <p:nvSpPr>
          <p:cNvPr id="7" name="TextBox 6">
            <a:extLst>
              <a:ext uri="{FF2B5EF4-FFF2-40B4-BE49-F238E27FC236}">
                <a16:creationId xmlns="" xmlns:a16="http://schemas.microsoft.com/office/drawing/2014/main" id="{6A9B3C94-C219-F731-6866-12D51E721E95}"/>
              </a:ext>
            </a:extLst>
          </p:cNvPr>
          <p:cNvSpPr txBox="1"/>
          <p:nvPr/>
        </p:nvSpPr>
        <p:spPr>
          <a:xfrm>
            <a:off x="1080012"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object-fit </a:t>
            </a:r>
          </a:p>
        </p:txBody>
      </p:sp>
      <p:sp>
        <p:nvSpPr>
          <p:cNvPr id="9" name="Rectangle 8">
            <a:extLst>
              <a:ext uri="{FF2B5EF4-FFF2-40B4-BE49-F238E27FC236}">
                <a16:creationId xmlns="" xmlns:a16="http://schemas.microsoft.com/office/drawing/2014/main" id="{3A3B0546-D1FA-0C09-6B6C-14CF5ED62D26}"/>
              </a:ext>
            </a:extLst>
          </p:cNvPr>
          <p:cNvSpPr/>
          <p:nvPr/>
        </p:nvSpPr>
        <p:spPr>
          <a:xfrm>
            <a:off x="5437238" y="2100770"/>
            <a:ext cx="1828800" cy="4181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Picture 9">
            <a:extLst>
              <a:ext uri="{FF2B5EF4-FFF2-40B4-BE49-F238E27FC236}">
                <a16:creationId xmlns="" xmlns:a16="http://schemas.microsoft.com/office/drawing/2014/main" id="{29F3E010-1FEC-9BBE-0668-CCD1DE311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027" y="2417816"/>
            <a:ext cx="2576050" cy="3868164"/>
          </a:xfrm>
          <a:prstGeom prst="rect">
            <a:avLst/>
          </a:prstGeom>
        </p:spPr>
      </p:pic>
    </p:spTree>
    <p:extLst>
      <p:ext uri="{BB962C8B-B14F-4D97-AF65-F5344CB8AC3E}">
        <p14:creationId xmlns:p14="http://schemas.microsoft.com/office/powerpoint/2010/main" val="26503197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FDFDC9FB-7B7C-6714-4368-B51595458C99}"/>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 xmlns:a16="http://schemas.microsoft.com/office/drawing/2014/main" id="{DBC07D76-D04D-37F2-9E73-1A1DDA544C6C}"/>
              </a:ext>
            </a:extLst>
          </p:cNvPr>
          <p:cNvSpPr txBox="1"/>
          <p:nvPr/>
        </p:nvSpPr>
        <p:spPr>
          <a:xfrm>
            <a:off x="1071716" y="757309"/>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object-fit</a:t>
            </a:r>
            <a:endParaRPr lang="it-IT" sz="2400" b="1" dirty="0">
              <a:solidFill>
                <a:srgbClr val="C00000"/>
              </a:solidFill>
            </a:endParaRPr>
          </a:p>
        </p:txBody>
      </p:sp>
      <p:pic>
        <p:nvPicPr>
          <p:cNvPr id="7" name="Picture 6">
            <a:extLst>
              <a:ext uri="{FF2B5EF4-FFF2-40B4-BE49-F238E27FC236}">
                <a16:creationId xmlns="" xmlns:a16="http://schemas.microsoft.com/office/drawing/2014/main" id="{4E41D0F7-CBB5-1FE1-000D-A654C196C891}"/>
              </a:ext>
            </a:extLst>
          </p:cNvPr>
          <p:cNvPicPr>
            <a:picLocks noChangeAspect="1"/>
          </p:cNvPicPr>
          <p:nvPr/>
        </p:nvPicPr>
        <p:blipFill>
          <a:blip r:embed="rId2"/>
          <a:stretch>
            <a:fillRect/>
          </a:stretch>
        </p:blipFill>
        <p:spPr>
          <a:xfrm>
            <a:off x="10569676" y="604804"/>
            <a:ext cx="983226" cy="1229634"/>
          </a:xfrm>
          <a:prstGeom prst="rect">
            <a:avLst/>
          </a:prstGeom>
        </p:spPr>
      </p:pic>
      <p:pic>
        <p:nvPicPr>
          <p:cNvPr id="8" name="Picture 7">
            <a:extLst>
              <a:ext uri="{FF2B5EF4-FFF2-40B4-BE49-F238E27FC236}">
                <a16:creationId xmlns="" xmlns:a16="http://schemas.microsoft.com/office/drawing/2014/main" id="{B2E2C6DB-CCEE-9E94-D138-0724E2AF835A}"/>
              </a:ext>
            </a:extLst>
          </p:cNvPr>
          <p:cNvPicPr>
            <a:picLocks noChangeAspect="1"/>
          </p:cNvPicPr>
          <p:nvPr/>
        </p:nvPicPr>
        <p:blipFill>
          <a:blip r:embed="rId3"/>
          <a:stretch>
            <a:fillRect/>
          </a:stretch>
        </p:blipFill>
        <p:spPr>
          <a:xfrm>
            <a:off x="842776" y="2632255"/>
            <a:ext cx="4278958" cy="2169135"/>
          </a:xfrm>
          <a:prstGeom prst="rect">
            <a:avLst/>
          </a:prstGeom>
        </p:spPr>
      </p:pic>
      <p:pic>
        <p:nvPicPr>
          <p:cNvPr id="10" name="Picture 9">
            <a:extLst>
              <a:ext uri="{FF2B5EF4-FFF2-40B4-BE49-F238E27FC236}">
                <a16:creationId xmlns="" xmlns:a16="http://schemas.microsoft.com/office/drawing/2014/main" id="{13D4C98E-35FD-6AF7-3C74-7CB73C269F08}"/>
              </a:ext>
            </a:extLst>
          </p:cNvPr>
          <p:cNvPicPr>
            <a:picLocks noChangeAspect="1"/>
          </p:cNvPicPr>
          <p:nvPr/>
        </p:nvPicPr>
        <p:blipFill>
          <a:blip r:embed="rId4"/>
          <a:stretch>
            <a:fillRect/>
          </a:stretch>
        </p:blipFill>
        <p:spPr>
          <a:xfrm>
            <a:off x="5693752" y="2800262"/>
            <a:ext cx="2238687" cy="1257475"/>
          </a:xfrm>
          <a:prstGeom prst="rect">
            <a:avLst/>
          </a:prstGeom>
        </p:spPr>
      </p:pic>
      <p:pic>
        <p:nvPicPr>
          <p:cNvPr id="11" name="Picture 10">
            <a:extLst>
              <a:ext uri="{FF2B5EF4-FFF2-40B4-BE49-F238E27FC236}">
                <a16:creationId xmlns="" xmlns:a16="http://schemas.microsoft.com/office/drawing/2014/main" id="{7DDBCF94-8901-0DB8-67D7-E4525BEF031F}"/>
              </a:ext>
            </a:extLst>
          </p:cNvPr>
          <p:cNvPicPr>
            <a:picLocks noChangeAspect="1"/>
          </p:cNvPicPr>
          <p:nvPr/>
        </p:nvPicPr>
        <p:blipFill rotWithShape="1">
          <a:blip r:embed="rId5">
            <a:extLst>
              <a:ext uri="{28A0092B-C50C-407E-A947-70E740481C1C}">
                <a14:useLocalDpi xmlns:a14="http://schemas.microsoft.com/office/drawing/2010/main" val="0"/>
              </a:ext>
            </a:extLst>
          </a:blip>
          <a:srcRect l="-808" t="861" r="47327" b="1038"/>
          <a:stretch/>
        </p:blipFill>
        <p:spPr>
          <a:xfrm>
            <a:off x="8726444" y="2632255"/>
            <a:ext cx="1843232" cy="3524325"/>
          </a:xfrm>
          <a:prstGeom prst="rect">
            <a:avLst/>
          </a:prstGeom>
        </p:spPr>
      </p:pic>
      <p:sp>
        <p:nvSpPr>
          <p:cNvPr id="12" name="Wave 11">
            <a:extLst>
              <a:ext uri="{FF2B5EF4-FFF2-40B4-BE49-F238E27FC236}">
                <a16:creationId xmlns="" xmlns:a16="http://schemas.microsoft.com/office/drawing/2014/main" id="{59C62B51-4836-B378-7428-6A3673827A44}"/>
              </a:ext>
            </a:extLst>
          </p:cNvPr>
          <p:cNvSpPr/>
          <p:nvPr/>
        </p:nvSpPr>
        <p:spPr>
          <a:xfrm rot="1570374">
            <a:off x="4433119" y="2376617"/>
            <a:ext cx="933256" cy="511277"/>
          </a:xfrm>
          <a:prstGeom prst="wav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Wave 12">
            <a:extLst>
              <a:ext uri="{FF2B5EF4-FFF2-40B4-BE49-F238E27FC236}">
                <a16:creationId xmlns="" xmlns:a16="http://schemas.microsoft.com/office/drawing/2014/main" id="{E7482623-F760-026E-19A3-95C99FB9FE4E}"/>
              </a:ext>
            </a:extLst>
          </p:cNvPr>
          <p:cNvSpPr/>
          <p:nvPr/>
        </p:nvSpPr>
        <p:spPr>
          <a:xfrm rot="1570374">
            <a:off x="7378520" y="2544624"/>
            <a:ext cx="933256" cy="511277"/>
          </a:xfrm>
          <a:prstGeom prst="wav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Wave 13">
            <a:extLst>
              <a:ext uri="{FF2B5EF4-FFF2-40B4-BE49-F238E27FC236}">
                <a16:creationId xmlns="" xmlns:a16="http://schemas.microsoft.com/office/drawing/2014/main" id="{26DAE68B-3CCA-563E-5703-0DC79134954C}"/>
              </a:ext>
            </a:extLst>
          </p:cNvPr>
          <p:cNvSpPr/>
          <p:nvPr/>
        </p:nvSpPr>
        <p:spPr>
          <a:xfrm rot="1570374">
            <a:off x="10061456" y="2433678"/>
            <a:ext cx="933256" cy="511277"/>
          </a:xfrm>
          <a:prstGeom prst="wav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TextBox 14">
            <a:extLst>
              <a:ext uri="{FF2B5EF4-FFF2-40B4-BE49-F238E27FC236}">
                <a16:creationId xmlns="" xmlns:a16="http://schemas.microsoft.com/office/drawing/2014/main" id="{0D291CC6-69BA-8F78-64FF-80BB95CE5330}"/>
              </a:ext>
            </a:extLst>
          </p:cNvPr>
          <p:cNvSpPr txBox="1"/>
          <p:nvPr/>
        </p:nvSpPr>
        <p:spPr>
          <a:xfrm rot="2101416">
            <a:off x="4573662" y="2526281"/>
            <a:ext cx="914400" cy="369332"/>
          </a:xfrm>
          <a:prstGeom prst="rect">
            <a:avLst/>
          </a:prstGeom>
          <a:noFill/>
        </p:spPr>
        <p:txBody>
          <a:bodyPr wrap="square" rtlCol="0">
            <a:spAutoFit/>
          </a:bodyPr>
          <a:lstStyle/>
          <a:p>
            <a:r>
              <a:rPr lang="en-US" dirty="0">
                <a:solidFill>
                  <a:schemeClr val="bg1"/>
                </a:solidFill>
                <a:latin typeface="Arial(body)"/>
              </a:rPr>
              <a:t>html</a:t>
            </a:r>
            <a:endParaRPr lang="it-IT" dirty="0">
              <a:solidFill>
                <a:schemeClr val="bg1"/>
              </a:solidFill>
              <a:latin typeface="Arial(body)"/>
            </a:endParaRPr>
          </a:p>
        </p:txBody>
      </p:sp>
      <p:sp>
        <p:nvSpPr>
          <p:cNvPr id="16" name="TextBox 15">
            <a:extLst>
              <a:ext uri="{FF2B5EF4-FFF2-40B4-BE49-F238E27FC236}">
                <a16:creationId xmlns="" xmlns:a16="http://schemas.microsoft.com/office/drawing/2014/main" id="{301BFCA0-6619-8439-A236-573730DEA6CA}"/>
              </a:ext>
            </a:extLst>
          </p:cNvPr>
          <p:cNvSpPr txBox="1"/>
          <p:nvPr/>
        </p:nvSpPr>
        <p:spPr>
          <a:xfrm rot="1733265">
            <a:off x="7557736" y="2668285"/>
            <a:ext cx="914400" cy="369332"/>
          </a:xfrm>
          <a:prstGeom prst="rect">
            <a:avLst/>
          </a:prstGeom>
          <a:noFill/>
        </p:spPr>
        <p:txBody>
          <a:bodyPr wrap="square" rtlCol="0">
            <a:spAutoFit/>
          </a:bodyPr>
          <a:lstStyle/>
          <a:p>
            <a:r>
              <a:rPr lang="en-US" dirty="0" err="1">
                <a:solidFill>
                  <a:schemeClr val="bg1"/>
                </a:solidFill>
                <a:latin typeface="Arial(body)"/>
                <a:cs typeface="Arial" panose="020B0604020202020204" pitchFamily="34" charset="0"/>
              </a:rPr>
              <a:t>css</a:t>
            </a:r>
            <a:endParaRPr lang="it-IT" dirty="0">
              <a:solidFill>
                <a:schemeClr val="bg1"/>
              </a:solidFill>
              <a:latin typeface="Arial(body)"/>
              <a:cs typeface="Arial" panose="020B0604020202020204" pitchFamily="34" charset="0"/>
            </a:endParaRPr>
          </a:p>
        </p:txBody>
      </p:sp>
      <p:sp>
        <p:nvSpPr>
          <p:cNvPr id="17" name="TextBox 16">
            <a:extLst>
              <a:ext uri="{FF2B5EF4-FFF2-40B4-BE49-F238E27FC236}">
                <a16:creationId xmlns="" xmlns:a16="http://schemas.microsoft.com/office/drawing/2014/main" id="{3E8FD197-3D50-DF2C-0E64-832E98C90EBF}"/>
              </a:ext>
            </a:extLst>
          </p:cNvPr>
          <p:cNvSpPr txBox="1"/>
          <p:nvPr/>
        </p:nvSpPr>
        <p:spPr>
          <a:xfrm rot="2122510">
            <a:off x="10109417" y="2534125"/>
            <a:ext cx="914400" cy="369332"/>
          </a:xfrm>
          <a:prstGeom prst="rect">
            <a:avLst/>
          </a:prstGeom>
          <a:noFill/>
        </p:spPr>
        <p:txBody>
          <a:bodyPr wrap="square" rtlCol="0">
            <a:spAutoFit/>
          </a:bodyPr>
          <a:lstStyle/>
          <a:p>
            <a:r>
              <a:rPr lang="en-US" dirty="0">
                <a:solidFill>
                  <a:schemeClr val="bg1"/>
                </a:solidFill>
                <a:latin typeface="Arial(body)"/>
              </a:rPr>
              <a:t>output</a:t>
            </a:r>
            <a:endParaRPr lang="it-IT" dirty="0">
              <a:solidFill>
                <a:schemeClr val="bg1"/>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 xmlns:a16="http://schemas.microsoft.com/office/drawing/2014/main" id="{F864C302-9374-0BE5-1A46-8260E647A1CC}"/>
                  </a:ext>
                </a:extLst>
              </p14:cNvPr>
              <p14:cNvContentPartPr/>
              <p14:nvPr/>
            </p14:nvContentPartPr>
            <p14:xfrm>
              <a:off x="6204600" y="3761589"/>
              <a:ext cx="1668960" cy="360"/>
            </p14:xfrm>
          </p:contentPart>
        </mc:Choice>
        <mc:Fallback xmlns="">
          <p:pic>
            <p:nvPicPr>
              <p:cNvPr id="2" name="Ink 1">
                <a:extLst>
                  <a:ext uri="{FF2B5EF4-FFF2-40B4-BE49-F238E27FC236}">
                    <a16:creationId xmlns:a16="http://schemas.microsoft.com/office/drawing/2014/main" id="{F864C302-9374-0BE5-1A46-8260E647A1CC}"/>
                  </a:ext>
                </a:extLst>
              </p:cNvPr>
              <p:cNvPicPr/>
              <p:nvPr/>
            </p:nvPicPr>
            <p:blipFill>
              <a:blip r:embed="rId7"/>
              <a:stretch>
                <a:fillRect/>
              </a:stretch>
            </p:blipFill>
            <p:spPr>
              <a:xfrm>
                <a:off x="6195960" y="3752589"/>
                <a:ext cx="1686600" cy="18000"/>
              </a:xfrm>
              <a:prstGeom prst="rect">
                <a:avLst/>
              </a:prstGeom>
            </p:spPr>
          </p:pic>
        </mc:Fallback>
      </mc:AlternateContent>
    </p:spTree>
    <p:extLst>
      <p:ext uri="{BB962C8B-B14F-4D97-AF65-F5344CB8AC3E}">
        <p14:creationId xmlns:p14="http://schemas.microsoft.com/office/powerpoint/2010/main" val="3933254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7DE412E8-0522-F44D-3002-7AF4029CC6C5}"/>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05D23C3E-39C2-63DB-68CD-B8885567E3AC}"/>
              </a:ext>
            </a:extLst>
          </p:cNvPr>
          <p:cNvPicPr>
            <a:picLocks noChangeAspect="1"/>
          </p:cNvPicPr>
          <p:nvPr/>
        </p:nvPicPr>
        <p:blipFill>
          <a:blip r:embed="rId2"/>
          <a:stretch>
            <a:fillRect/>
          </a:stretch>
        </p:blipFill>
        <p:spPr>
          <a:xfrm>
            <a:off x="10569676" y="604804"/>
            <a:ext cx="983226" cy="1229634"/>
          </a:xfrm>
          <a:prstGeom prst="rect">
            <a:avLst/>
          </a:prstGeom>
        </p:spPr>
      </p:pic>
      <p:pic>
        <p:nvPicPr>
          <p:cNvPr id="13" name="Picture 12">
            <a:extLst>
              <a:ext uri="{FF2B5EF4-FFF2-40B4-BE49-F238E27FC236}">
                <a16:creationId xmlns="" xmlns:a16="http://schemas.microsoft.com/office/drawing/2014/main" id="{51866F31-5010-2697-296F-CE746326E13B}"/>
              </a:ext>
            </a:extLst>
          </p:cNvPr>
          <p:cNvPicPr>
            <a:picLocks noChangeAspect="1"/>
          </p:cNvPicPr>
          <p:nvPr/>
        </p:nvPicPr>
        <p:blipFill rotWithShape="1">
          <a:blip r:embed="rId3"/>
          <a:srcRect l="1173" t="5459" r="2529" b="7594"/>
          <a:stretch/>
        </p:blipFill>
        <p:spPr>
          <a:xfrm>
            <a:off x="1007707" y="1904152"/>
            <a:ext cx="6606074" cy="1442906"/>
          </a:xfrm>
          <a:prstGeom prst="rect">
            <a:avLst/>
          </a:prstGeom>
        </p:spPr>
      </p:pic>
      <p:sp>
        <p:nvSpPr>
          <p:cNvPr id="16" name="TextBox 15">
            <a:extLst>
              <a:ext uri="{FF2B5EF4-FFF2-40B4-BE49-F238E27FC236}">
                <a16:creationId xmlns="" xmlns:a16="http://schemas.microsoft.com/office/drawing/2014/main" id="{643A003D-3E66-FFF6-EB4B-143449D24A0D}"/>
              </a:ext>
            </a:extLst>
          </p:cNvPr>
          <p:cNvSpPr txBox="1"/>
          <p:nvPr/>
        </p:nvSpPr>
        <p:spPr>
          <a:xfrm>
            <a:off x="1133670" y="1534820"/>
            <a:ext cx="91440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Arial(body)"/>
              </a:rPr>
              <a:t>html</a:t>
            </a:r>
            <a:endParaRPr lang="it-IT" dirty="0">
              <a:latin typeface="Arial(body)"/>
            </a:endParaRPr>
          </a:p>
        </p:txBody>
      </p:sp>
      <p:sp>
        <p:nvSpPr>
          <p:cNvPr id="17" name="TextBox 16">
            <a:extLst>
              <a:ext uri="{FF2B5EF4-FFF2-40B4-BE49-F238E27FC236}">
                <a16:creationId xmlns="" xmlns:a16="http://schemas.microsoft.com/office/drawing/2014/main" id="{7764E6F0-4613-F108-CA52-E6915839D1A7}"/>
              </a:ext>
            </a:extLst>
          </p:cNvPr>
          <p:cNvSpPr txBox="1"/>
          <p:nvPr/>
        </p:nvSpPr>
        <p:spPr>
          <a:xfrm>
            <a:off x="1133670" y="3765420"/>
            <a:ext cx="91440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err="1">
                <a:latin typeface="Arial(body)"/>
              </a:rPr>
              <a:t>css</a:t>
            </a:r>
            <a:endParaRPr lang="it-IT" dirty="0">
              <a:latin typeface="Arial(body)"/>
            </a:endParaRPr>
          </a:p>
        </p:txBody>
      </p:sp>
      <p:sp>
        <p:nvSpPr>
          <p:cNvPr id="18" name="TextBox 17">
            <a:extLst>
              <a:ext uri="{FF2B5EF4-FFF2-40B4-BE49-F238E27FC236}">
                <a16:creationId xmlns="" xmlns:a16="http://schemas.microsoft.com/office/drawing/2014/main" id="{DD0E5329-B003-B06C-2E66-23CF98D0E9AF}"/>
              </a:ext>
            </a:extLst>
          </p:cNvPr>
          <p:cNvSpPr txBox="1"/>
          <p:nvPr/>
        </p:nvSpPr>
        <p:spPr>
          <a:xfrm>
            <a:off x="7058607" y="3716390"/>
            <a:ext cx="1553547"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err="1">
                <a:latin typeface="Arial(body)"/>
              </a:rPr>
              <a:t>ouyput</a:t>
            </a:r>
            <a:endParaRPr lang="it-IT" dirty="0">
              <a:latin typeface="Arial(body)"/>
            </a:endParaRPr>
          </a:p>
        </p:txBody>
      </p:sp>
      <p:pic>
        <p:nvPicPr>
          <p:cNvPr id="20" name="Picture 19">
            <a:extLst>
              <a:ext uri="{FF2B5EF4-FFF2-40B4-BE49-F238E27FC236}">
                <a16:creationId xmlns="" xmlns:a16="http://schemas.microsoft.com/office/drawing/2014/main" id="{459E8C94-506C-016C-06EA-E9FB1FBE0093}"/>
              </a:ext>
            </a:extLst>
          </p:cNvPr>
          <p:cNvPicPr>
            <a:picLocks noChangeAspect="1"/>
          </p:cNvPicPr>
          <p:nvPr/>
        </p:nvPicPr>
        <p:blipFill>
          <a:blip r:embed="rId4"/>
          <a:stretch>
            <a:fillRect/>
          </a:stretch>
        </p:blipFill>
        <p:spPr>
          <a:xfrm>
            <a:off x="1007707" y="4189547"/>
            <a:ext cx="2276793" cy="1133633"/>
          </a:xfrm>
          <a:prstGeom prst="rect">
            <a:avLst/>
          </a:prstGeom>
        </p:spPr>
      </p:pic>
      <p:pic>
        <p:nvPicPr>
          <p:cNvPr id="21" name="Picture 20">
            <a:extLst>
              <a:ext uri="{FF2B5EF4-FFF2-40B4-BE49-F238E27FC236}">
                <a16:creationId xmlns="" xmlns:a16="http://schemas.microsoft.com/office/drawing/2014/main" id="{5F0FCDB6-22BC-BA7E-F59F-980F7184E0BE}"/>
              </a:ext>
            </a:extLst>
          </p:cNvPr>
          <p:cNvPicPr>
            <a:picLocks noChangeAspect="1"/>
          </p:cNvPicPr>
          <p:nvPr/>
        </p:nvPicPr>
        <p:blipFill rotWithShape="1">
          <a:blip r:embed="rId5">
            <a:extLst>
              <a:ext uri="{28A0092B-C50C-407E-A947-70E740481C1C}">
                <a14:useLocalDpi xmlns:a14="http://schemas.microsoft.com/office/drawing/2010/main" val="0"/>
              </a:ext>
            </a:extLst>
          </a:blip>
          <a:srcRect t="8370" r="17787" b="26697"/>
          <a:stretch/>
        </p:blipFill>
        <p:spPr>
          <a:xfrm>
            <a:off x="6909977" y="4139456"/>
            <a:ext cx="4148353" cy="1839217"/>
          </a:xfrm>
          <a:prstGeom prst="rect">
            <a:avLst/>
          </a:prstGeom>
        </p:spPr>
      </p:pic>
      <p:sp>
        <p:nvSpPr>
          <p:cNvPr id="23" name="TextBox 22">
            <a:extLst>
              <a:ext uri="{FF2B5EF4-FFF2-40B4-BE49-F238E27FC236}">
                <a16:creationId xmlns="" xmlns:a16="http://schemas.microsoft.com/office/drawing/2014/main" id="{709F0D5C-9A86-2044-151A-5BBBCB1AC344}"/>
              </a:ext>
            </a:extLst>
          </p:cNvPr>
          <p:cNvSpPr txBox="1"/>
          <p:nvPr/>
        </p:nvSpPr>
        <p:spPr>
          <a:xfrm>
            <a:off x="1007707" y="757956"/>
            <a:ext cx="6097554"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Combinator selectors </a:t>
            </a:r>
            <a:endParaRPr lang="it-IT" sz="2400" b="1" dirty="0">
              <a:solidFill>
                <a:srgbClr val="C0000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 xmlns:a16="http://schemas.microsoft.com/office/drawing/2014/main" id="{B133C147-678A-3436-BB0B-CFCA97B250AC}"/>
                  </a:ext>
                </a:extLst>
              </p14:cNvPr>
              <p14:cNvContentPartPr/>
              <p14:nvPr/>
            </p14:nvContentPartPr>
            <p14:xfrm>
              <a:off x="1098720" y="4622709"/>
              <a:ext cx="826920" cy="360"/>
            </p14:xfrm>
          </p:contentPart>
        </mc:Choice>
        <mc:Fallback xmlns="">
          <p:pic>
            <p:nvPicPr>
              <p:cNvPr id="2" name="Ink 1">
                <a:extLst>
                  <a:ext uri="{FF2B5EF4-FFF2-40B4-BE49-F238E27FC236}">
                    <a16:creationId xmlns:a16="http://schemas.microsoft.com/office/drawing/2014/main" id="{B133C147-678A-3436-BB0B-CFCA97B250AC}"/>
                  </a:ext>
                </a:extLst>
              </p:cNvPr>
              <p:cNvPicPr/>
              <p:nvPr/>
            </p:nvPicPr>
            <p:blipFill>
              <a:blip r:embed="rId7"/>
              <a:stretch>
                <a:fillRect/>
              </a:stretch>
            </p:blipFill>
            <p:spPr>
              <a:xfrm>
                <a:off x="1090080" y="4613709"/>
                <a:ext cx="844560" cy="18000"/>
              </a:xfrm>
              <a:prstGeom prst="rect">
                <a:avLst/>
              </a:prstGeom>
            </p:spPr>
          </p:pic>
        </mc:Fallback>
      </mc:AlternateContent>
    </p:spTree>
    <p:extLst>
      <p:ext uri="{BB962C8B-B14F-4D97-AF65-F5344CB8AC3E}">
        <p14:creationId xmlns:p14="http://schemas.microsoft.com/office/powerpoint/2010/main" val="280193521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79B063AA-E261-BB42-DA36-F94802D499C1}"/>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57AEC10A-14B7-B205-7A54-27B2CCC18E3E}"/>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6" name="TextBox 5">
            <a:extLst>
              <a:ext uri="{FF2B5EF4-FFF2-40B4-BE49-F238E27FC236}">
                <a16:creationId xmlns="" xmlns:a16="http://schemas.microsoft.com/office/drawing/2014/main" id="{432368D3-9958-F29E-DD5F-FAC69DFCFD34}"/>
              </a:ext>
            </a:extLst>
          </p:cNvPr>
          <p:cNvSpPr txBox="1"/>
          <p:nvPr/>
        </p:nvSpPr>
        <p:spPr>
          <a:xfrm>
            <a:off x="1071716" y="757309"/>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object-fit</a:t>
            </a:r>
            <a:endParaRPr lang="it-IT" sz="2400" b="1" dirty="0">
              <a:solidFill>
                <a:srgbClr val="C00000"/>
              </a:solidFill>
            </a:endParaRPr>
          </a:p>
        </p:txBody>
      </p:sp>
      <p:sp>
        <p:nvSpPr>
          <p:cNvPr id="10" name="Rectangle 9">
            <a:extLst>
              <a:ext uri="{FF2B5EF4-FFF2-40B4-BE49-F238E27FC236}">
                <a16:creationId xmlns="" xmlns:a16="http://schemas.microsoft.com/office/drawing/2014/main" id="{AB2E22E4-2645-DC26-7A37-61ABE01778E6}"/>
              </a:ext>
            </a:extLst>
          </p:cNvPr>
          <p:cNvSpPr/>
          <p:nvPr/>
        </p:nvSpPr>
        <p:spPr>
          <a:xfrm>
            <a:off x="1113502" y="1559135"/>
            <a:ext cx="4454013" cy="2677657"/>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0">
            <a:extLst>
              <a:ext uri="{FF2B5EF4-FFF2-40B4-BE49-F238E27FC236}">
                <a16:creationId xmlns="" xmlns:a16="http://schemas.microsoft.com/office/drawing/2014/main" id="{45ABAD57-2943-F203-5251-A3E6E87CC056}"/>
              </a:ext>
            </a:extLst>
          </p:cNvPr>
          <p:cNvSpPr txBox="1"/>
          <p:nvPr/>
        </p:nvSpPr>
        <p:spPr>
          <a:xfrm>
            <a:off x="685912" y="1620691"/>
            <a:ext cx="5093110" cy="2616101"/>
          </a:xfrm>
          <a:prstGeom prst="rect">
            <a:avLst/>
          </a:prstGeom>
          <a:noFill/>
        </p:spPr>
        <p:txBody>
          <a:bodyPr wrap="square">
            <a:spAutoFit/>
          </a:bodyPr>
          <a:lstStyle/>
          <a:p>
            <a:r>
              <a:rPr lang="fa-IR" sz="1600" dirty="0"/>
              <a:t>         </a:t>
            </a:r>
            <a:r>
              <a:rPr lang="it-IT" sz="1600" dirty="0"/>
              <a:t>&lt;</a:t>
            </a:r>
            <a:r>
              <a:rPr lang="it-IT" sz="1600" dirty="0">
                <a:solidFill>
                  <a:schemeClr val="accent2">
                    <a:lumMod val="75000"/>
                  </a:schemeClr>
                </a:solidFill>
              </a:rPr>
              <a:t>h1</a:t>
            </a:r>
            <a:r>
              <a:rPr lang="it-IT" sz="1600" dirty="0"/>
              <a:t>&gt;Hello World&lt;/</a:t>
            </a:r>
            <a:r>
              <a:rPr lang="it-IT" sz="1600" dirty="0">
                <a:solidFill>
                  <a:schemeClr val="accent2">
                    <a:lumMod val="75000"/>
                  </a:schemeClr>
                </a:solidFill>
              </a:rPr>
              <a:t>h1</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"p1-class"</a:t>
            </a:r>
            <a:r>
              <a:rPr lang="it-IT" sz="1600" dirty="0"/>
              <a:t>&gt;</a:t>
            </a:r>
          </a:p>
          <a:p>
            <a:r>
              <a:rPr lang="it-IT" sz="1600" dirty="0"/>
              <a:t>                &lt;</a:t>
            </a:r>
            <a:r>
              <a:rPr lang="it-IT" sz="1600" dirty="0">
                <a:solidFill>
                  <a:schemeClr val="accent2">
                    <a:lumMod val="75000"/>
                  </a:schemeClr>
                </a:solidFill>
              </a:rPr>
              <a:t>p</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a:t>
            </a:r>
            <a:r>
              <a:rPr lang="it-IT" sz="1600" dirty="0"/>
              <a:t>"&gt;this is the first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"p2-class"</a:t>
            </a:r>
            <a:r>
              <a:rPr lang="it-IT" sz="1600" dirty="0"/>
              <a:t>&gt;</a:t>
            </a:r>
          </a:p>
          <a:p>
            <a:r>
              <a:rPr lang="it-IT" sz="1600" dirty="0"/>
              <a:t>                &lt;</a:t>
            </a:r>
            <a:r>
              <a:rPr lang="it-IT" sz="1600" dirty="0">
                <a:solidFill>
                  <a:schemeClr val="accent2">
                    <a:lumMod val="75000"/>
                  </a:schemeClr>
                </a:solidFill>
              </a:rPr>
              <a:t>p </a:t>
            </a:r>
            <a:r>
              <a:rPr lang="it-IT" sz="1600" dirty="0">
                <a:solidFill>
                  <a:schemeClr val="accent1">
                    <a:lumMod val="60000"/>
                    <a:lumOff val="40000"/>
                  </a:schemeClr>
                </a:solidFill>
              </a:rPr>
              <a:t>class</a:t>
            </a:r>
            <a:r>
              <a:rPr lang="it-IT" sz="1600" dirty="0"/>
              <a:t>="p2"&gt;this is the second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"div-img"</a:t>
            </a:r>
            <a:r>
              <a:rPr lang="it-IT" sz="1600" dirty="0"/>
              <a:t>&gt;</a:t>
            </a:r>
          </a:p>
          <a:p>
            <a:r>
              <a:rPr lang="it-IT" sz="1600" dirty="0"/>
              <a:t>                &lt;</a:t>
            </a:r>
            <a:r>
              <a:rPr lang="it-IT" sz="1600" dirty="0">
                <a:solidFill>
                  <a:schemeClr val="accent2">
                    <a:lumMod val="75000"/>
                  </a:schemeClr>
                </a:solidFill>
              </a:rPr>
              <a:t>img</a:t>
            </a:r>
            <a:r>
              <a:rPr lang="it-IT" sz="1600" dirty="0"/>
              <a:t> </a:t>
            </a:r>
            <a:r>
              <a:rPr lang="it-IT" sz="1600" dirty="0">
                <a:solidFill>
                  <a:schemeClr val="accent1">
                    <a:lumMod val="60000"/>
                    <a:lumOff val="40000"/>
                  </a:schemeClr>
                </a:solidFill>
              </a:rPr>
              <a:t>src</a:t>
            </a:r>
            <a:r>
              <a:rPr lang="it-IT" sz="1600" dirty="0"/>
              <a:t>=</a:t>
            </a:r>
            <a:r>
              <a:rPr lang="it-IT" sz="1600" dirty="0">
                <a:solidFill>
                  <a:srgbClr val="DEA900"/>
                </a:solidFill>
              </a:rPr>
              <a:t>"img1.jpg</a:t>
            </a:r>
            <a:r>
              <a:rPr lang="it-IT" sz="1600" dirty="0">
                <a:solidFill>
                  <a:schemeClr val="accent1">
                    <a:lumMod val="60000"/>
                    <a:lumOff val="40000"/>
                  </a:schemeClr>
                </a:solidFill>
              </a:rPr>
              <a:t>" class</a:t>
            </a:r>
            <a:r>
              <a:rPr lang="it-IT" sz="1600" dirty="0"/>
              <a:t>=</a:t>
            </a:r>
            <a:r>
              <a:rPr lang="it-IT" sz="1600" dirty="0">
                <a:solidFill>
                  <a:srgbClr val="DEA900"/>
                </a:solidFill>
              </a:rPr>
              <a:t>"img" </a:t>
            </a:r>
            <a:r>
              <a:rPr lang="it-IT" sz="1600" dirty="0"/>
              <a:t>alt=""&gt;</a:t>
            </a:r>
          </a:p>
          <a:p>
            <a:r>
              <a:rPr lang="it-IT" sz="1600" dirty="0"/>
              <a:t>            &lt;/</a:t>
            </a:r>
            <a:r>
              <a:rPr lang="it-IT" sz="1600" dirty="0">
                <a:solidFill>
                  <a:schemeClr val="accent2">
                    <a:lumMod val="75000"/>
                  </a:schemeClr>
                </a:solidFill>
              </a:rPr>
              <a:t>div</a:t>
            </a:r>
            <a:r>
              <a:rPr lang="it-IT" sz="1600" dirty="0"/>
              <a:t>&gt;</a:t>
            </a:r>
          </a:p>
        </p:txBody>
      </p:sp>
      <p:sp>
        <p:nvSpPr>
          <p:cNvPr id="15" name="Rectangle 14">
            <a:extLst>
              <a:ext uri="{FF2B5EF4-FFF2-40B4-BE49-F238E27FC236}">
                <a16:creationId xmlns="" xmlns:a16="http://schemas.microsoft.com/office/drawing/2014/main" id="{D9243905-B7DD-78C9-A6DD-9BB79F693501}"/>
              </a:ext>
            </a:extLst>
          </p:cNvPr>
          <p:cNvSpPr/>
          <p:nvPr/>
        </p:nvSpPr>
        <p:spPr>
          <a:xfrm>
            <a:off x="1128250" y="4638509"/>
            <a:ext cx="2626262" cy="1449157"/>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extBox 15">
            <a:extLst>
              <a:ext uri="{FF2B5EF4-FFF2-40B4-BE49-F238E27FC236}">
                <a16:creationId xmlns="" xmlns:a16="http://schemas.microsoft.com/office/drawing/2014/main" id="{48F96EC0-E47F-0177-DC29-FF4EBAFE085C}"/>
              </a:ext>
            </a:extLst>
          </p:cNvPr>
          <p:cNvSpPr txBox="1"/>
          <p:nvPr/>
        </p:nvSpPr>
        <p:spPr>
          <a:xfrm>
            <a:off x="1254659" y="4623363"/>
            <a:ext cx="2499852" cy="1477328"/>
          </a:xfrm>
          <a:prstGeom prst="rect">
            <a:avLst/>
          </a:prstGeom>
          <a:noFill/>
        </p:spPr>
        <p:txBody>
          <a:bodyPr wrap="square">
            <a:spAutoFit/>
          </a:bodyPr>
          <a:lstStyle/>
          <a:p>
            <a:r>
              <a:rPr lang="it-IT" dirty="0">
                <a:solidFill>
                  <a:srgbClr val="DEA900"/>
                </a:solidFill>
              </a:rPr>
              <a:t>.img</a:t>
            </a:r>
            <a:r>
              <a:rPr lang="it-IT" dirty="0">
                <a:solidFill>
                  <a:srgbClr val="FFFF00"/>
                </a:solidFill>
              </a:rPr>
              <a:t>{</a:t>
            </a:r>
          </a:p>
          <a:p>
            <a:r>
              <a:rPr lang="it-IT" dirty="0">
                <a:solidFill>
                  <a:schemeClr val="accent1">
                    <a:lumMod val="60000"/>
                    <a:lumOff val="40000"/>
                  </a:schemeClr>
                </a:solidFill>
              </a:rPr>
              <a:t>      width</a:t>
            </a:r>
            <a:r>
              <a:rPr lang="it-IT" dirty="0"/>
              <a:t>: </a:t>
            </a:r>
            <a:r>
              <a:rPr lang="it-IT" dirty="0">
                <a:solidFill>
                  <a:srgbClr val="92D050"/>
                </a:solidFill>
              </a:rPr>
              <a:t>200px</a:t>
            </a:r>
            <a:r>
              <a:rPr lang="it-IT" dirty="0"/>
              <a:t>;</a:t>
            </a:r>
          </a:p>
          <a:p>
            <a:r>
              <a:rPr lang="it-IT" dirty="0"/>
              <a:t>     </a:t>
            </a:r>
            <a:r>
              <a:rPr lang="it-IT" dirty="0">
                <a:solidFill>
                  <a:schemeClr val="accent1">
                    <a:lumMod val="60000"/>
                    <a:lumOff val="40000"/>
                  </a:schemeClr>
                </a:solidFill>
              </a:rPr>
              <a:t> height</a:t>
            </a:r>
            <a:r>
              <a:rPr lang="it-IT" dirty="0"/>
              <a:t>: </a:t>
            </a:r>
            <a:r>
              <a:rPr lang="it-IT" dirty="0">
                <a:solidFill>
                  <a:srgbClr val="92D050"/>
                </a:solidFill>
              </a:rPr>
              <a:t>300px</a:t>
            </a:r>
            <a:r>
              <a:rPr lang="it-IT" dirty="0"/>
              <a:t>;</a:t>
            </a:r>
          </a:p>
          <a:p>
            <a:r>
              <a:rPr lang="it-IT" dirty="0"/>
              <a:t>      </a:t>
            </a:r>
            <a:r>
              <a:rPr lang="it-IT" dirty="0">
                <a:solidFill>
                  <a:schemeClr val="accent1">
                    <a:lumMod val="60000"/>
                    <a:lumOff val="40000"/>
                  </a:schemeClr>
                </a:solidFill>
              </a:rPr>
              <a:t>object-fit</a:t>
            </a:r>
            <a:r>
              <a:rPr lang="it-IT" dirty="0"/>
              <a:t>:</a:t>
            </a:r>
            <a:r>
              <a:rPr lang="en-US" b="0" dirty="0">
                <a:solidFill>
                  <a:srgbClr val="CE9178"/>
                </a:solidFill>
                <a:effectLst/>
                <a:latin typeface="Consolas" panose="020B0609020204030204" pitchFamily="49" charset="0"/>
              </a:rPr>
              <a:t> contain</a:t>
            </a:r>
            <a:r>
              <a:rPr lang="it-IT" dirty="0"/>
              <a:t>;</a:t>
            </a:r>
          </a:p>
          <a:p>
            <a:r>
              <a:rPr lang="it-IT" dirty="0">
                <a:solidFill>
                  <a:srgbClr val="FFFF00"/>
                </a:solidFill>
              </a:rPr>
              <a:t>    }</a:t>
            </a:r>
          </a:p>
        </p:txBody>
      </p:sp>
      <p:pic>
        <p:nvPicPr>
          <p:cNvPr id="17" name="Picture 16">
            <a:extLst>
              <a:ext uri="{FF2B5EF4-FFF2-40B4-BE49-F238E27FC236}">
                <a16:creationId xmlns="" xmlns:a16="http://schemas.microsoft.com/office/drawing/2014/main" id="{44FA338D-27CE-AAD6-5E3B-274CBA28E1FD}"/>
              </a:ext>
            </a:extLst>
          </p:cNvPr>
          <p:cNvPicPr>
            <a:picLocks noChangeAspect="1"/>
          </p:cNvPicPr>
          <p:nvPr/>
        </p:nvPicPr>
        <p:blipFill rotWithShape="1">
          <a:blip r:embed="rId3">
            <a:extLst>
              <a:ext uri="{28A0092B-C50C-407E-A947-70E740481C1C}">
                <a14:useLocalDpi xmlns:a14="http://schemas.microsoft.com/office/drawing/2010/main" val="0"/>
              </a:ext>
            </a:extLst>
          </a:blip>
          <a:srcRect t="3046" r="50179" b="6714"/>
          <a:stretch/>
        </p:blipFill>
        <p:spPr>
          <a:xfrm>
            <a:off x="8563901" y="2789509"/>
            <a:ext cx="2104104" cy="3463687"/>
          </a:xfrm>
          <a:prstGeom prst="rect">
            <a:avLst/>
          </a:prstGeom>
        </p:spPr>
      </p:pic>
      <p:cxnSp>
        <p:nvCxnSpPr>
          <p:cNvPr id="18" name="直接连接符 33">
            <a:extLst>
              <a:ext uri="{FF2B5EF4-FFF2-40B4-BE49-F238E27FC236}">
                <a16:creationId xmlns="" xmlns:a16="http://schemas.microsoft.com/office/drawing/2014/main" id="{2647DBD2-A2D5-2267-AF5C-32D42AA91ED2}"/>
              </a:ext>
            </a:extLst>
          </p:cNvPr>
          <p:cNvCxnSpPr>
            <a:cxnSpLocks/>
          </p:cNvCxnSpPr>
          <p:nvPr/>
        </p:nvCxnSpPr>
        <p:spPr>
          <a:xfrm flipH="1">
            <a:off x="5567515" y="1834438"/>
            <a:ext cx="63433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椭圆 32">
            <a:extLst>
              <a:ext uri="{FF2B5EF4-FFF2-40B4-BE49-F238E27FC236}">
                <a16:creationId xmlns="" xmlns:a16="http://schemas.microsoft.com/office/drawing/2014/main" id="{892F3E8A-DE47-9D34-21C1-9200B3240547}"/>
              </a:ext>
            </a:extLst>
          </p:cNvPr>
          <p:cNvSpPr/>
          <p:nvPr/>
        </p:nvSpPr>
        <p:spPr>
          <a:xfrm>
            <a:off x="6222480" y="1739188"/>
            <a:ext cx="190500" cy="1905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1" name="TextBox 20">
            <a:extLst>
              <a:ext uri="{FF2B5EF4-FFF2-40B4-BE49-F238E27FC236}">
                <a16:creationId xmlns="" xmlns:a16="http://schemas.microsoft.com/office/drawing/2014/main" id="{F9E89654-83D9-9450-E561-C535AFEEF3DE}"/>
              </a:ext>
            </a:extLst>
          </p:cNvPr>
          <p:cNvSpPr txBox="1"/>
          <p:nvPr/>
        </p:nvSpPr>
        <p:spPr>
          <a:xfrm>
            <a:off x="6485770" y="1634383"/>
            <a:ext cx="914400" cy="400110"/>
          </a:xfrm>
          <a:prstGeom prst="rect">
            <a:avLst/>
          </a:prstGeom>
          <a:noFill/>
        </p:spPr>
        <p:txBody>
          <a:bodyPr wrap="square" rtlCol="0">
            <a:spAutoFit/>
          </a:bodyPr>
          <a:lstStyle/>
          <a:p>
            <a:r>
              <a:rPr lang="en-US" sz="2000" dirty="0">
                <a:solidFill>
                  <a:schemeClr val="accent1">
                    <a:lumMod val="75000"/>
                  </a:schemeClr>
                </a:solidFill>
                <a:latin typeface="Arial(body)"/>
              </a:rPr>
              <a:t>html</a:t>
            </a:r>
            <a:endParaRPr lang="it-IT" sz="2000" dirty="0">
              <a:solidFill>
                <a:schemeClr val="accent1">
                  <a:lumMod val="75000"/>
                </a:schemeClr>
              </a:solidFill>
              <a:latin typeface="Arial(body)"/>
            </a:endParaRPr>
          </a:p>
        </p:txBody>
      </p:sp>
      <p:cxnSp>
        <p:nvCxnSpPr>
          <p:cNvPr id="22" name="直接连接符 33">
            <a:extLst>
              <a:ext uri="{FF2B5EF4-FFF2-40B4-BE49-F238E27FC236}">
                <a16:creationId xmlns="" xmlns:a16="http://schemas.microsoft.com/office/drawing/2014/main" id="{CAFA7BAE-B41A-E51F-43FC-FE3D7E1B10C5}"/>
              </a:ext>
            </a:extLst>
          </p:cNvPr>
          <p:cNvCxnSpPr>
            <a:cxnSpLocks/>
          </p:cNvCxnSpPr>
          <p:nvPr/>
        </p:nvCxnSpPr>
        <p:spPr>
          <a:xfrm flipH="1">
            <a:off x="3754511" y="4898755"/>
            <a:ext cx="63433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椭圆 32">
            <a:extLst>
              <a:ext uri="{FF2B5EF4-FFF2-40B4-BE49-F238E27FC236}">
                <a16:creationId xmlns="" xmlns:a16="http://schemas.microsoft.com/office/drawing/2014/main" id="{A3D95EF0-75BF-A701-946D-4782967ECB34}"/>
              </a:ext>
            </a:extLst>
          </p:cNvPr>
          <p:cNvSpPr/>
          <p:nvPr/>
        </p:nvSpPr>
        <p:spPr>
          <a:xfrm>
            <a:off x="4388846" y="4803505"/>
            <a:ext cx="190500" cy="1905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4" name="TextBox 23">
            <a:extLst>
              <a:ext uri="{FF2B5EF4-FFF2-40B4-BE49-F238E27FC236}">
                <a16:creationId xmlns="" xmlns:a16="http://schemas.microsoft.com/office/drawing/2014/main" id="{F03CB3C3-8916-0313-5C80-23FD0C3F2028}"/>
              </a:ext>
            </a:extLst>
          </p:cNvPr>
          <p:cNvSpPr txBox="1"/>
          <p:nvPr/>
        </p:nvSpPr>
        <p:spPr>
          <a:xfrm>
            <a:off x="4682585" y="4698700"/>
            <a:ext cx="914400" cy="400110"/>
          </a:xfrm>
          <a:prstGeom prst="rect">
            <a:avLst/>
          </a:prstGeom>
          <a:noFill/>
        </p:spPr>
        <p:txBody>
          <a:bodyPr wrap="square" rtlCol="0">
            <a:spAutoFit/>
          </a:bodyPr>
          <a:lstStyle/>
          <a:p>
            <a:r>
              <a:rPr lang="en-US" sz="2000" dirty="0" err="1">
                <a:solidFill>
                  <a:schemeClr val="accent1">
                    <a:lumMod val="75000"/>
                  </a:schemeClr>
                </a:solidFill>
                <a:latin typeface="Arial(body)"/>
              </a:rPr>
              <a:t>css</a:t>
            </a:r>
            <a:endParaRPr lang="it-IT" sz="2000" dirty="0">
              <a:solidFill>
                <a:schemeClr val="accent1">
                  <a:lumMod val="75000"/>
                </a:schemeClr>
              </a:solidFill>
              <a:latin typeface="Arial(body)"/>
            </a:endParaRPr>
          </a:p>
        </p:txBody>
      </p:sp>
      <p:cxnSp>
        <p:nvCxnSpPr>
          <p:cNvPr id="26" name="直接连接符 33">
            <a:extLst>
              <a:ext uri="{FF2B5EF4-FFF2-40B4-BE49-F238E27FC236}">
                <a16:creationId xmlns="" xmlns:a16="http://schemas.microsoft.com/office/drawing/2014/main" id="{028019CB-FDFD-0F14-4A4C-F14CA017290E}"/>
              </a:ext>
            </a:extLst>
          </p:cNvPr>
          <p:cNvCxnSpPr>
            <a:cxnSpLocks/>
          </p:cNvCxnSpPr>
          <p:nvPr/>
        </p:nvCxnSpPr>
        <p:spPr>
          <a:xfrm flipH="1">
            <a:off x="7826327" y="3429000"/>
            <a:ext cx="63433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椭圆 32">
            <a:extLst>
              <a:ext uri="{FF2B5EF4-FFF2-40B4-BE49-F238E27FC236}">
                <a16:creationId xmlns="" xmlns:a16="http://schemas.microsoft.com/office/drawing/2014/main" id="{0C833968-552B-7635-719A-B633511570CD}"/>
              </a:ext>
            </a:extLst>
          </p:cNvPr>
          <p:cNvSpPr/>
          <p:nvPr/>
        </p:nvSpPr>
        <p:spPr>
          <a:xfrm>
            <a:off x="7635827" y="3333750"/>
            <a:ext cx="190500" cy="19050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28" name="TextBox 27">
            <a:extLst>
              <a:ext uri="{FF2B5EF4-FFF2-40B4-BE49-F238E27FC236}">
                <a16:creationId xmlns="" xmlns:a16="http://schemas.microsoft.com/office/drawing/2014/main" id="{7A37DF57-D752-6400-0192-2579B71C3429}"/>
              </a:ext>
            </a:extLst>
          </p:cNvPr>
          <p:cNvSpPr txBox="1"/>
          <p:nvPr/>
        </p:nvSpPr>
        <p:spPr>
          <a:xfrm>
            <a:off x="6626177" y="3228945"/>
            <a:ext cx="914400" cy="400110"/>
          </a:xfrm>
          <a:prstGeom prst="rect">
            <a:avLst/>
          </a:prstGeom>
          <a:noFill/>
        </p:spPr>
        <p:txBody>
          <a:bodyPr wrap="square" rtlCol="0">
            <a:spAutoFit/>
          </a:bodyPr>
          <a:lstStyle/>
          <a:p>
            <a:r>
              <a:rPr lang="en-US" sz="2000" dirty="0">
                <a:solidFill>
                  <a:schemeClr val="accent1">
                    <a:lumMod val="75000"/>
                  </a:schemeClr>
                </a:solidFill>
                <a:latin typeface="Arial(body)"/>
              </a:rPr>
              <a:t>output</a:t>
            </a:r>
            <a:endParaRPr lang="it-IT" sz="2000"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 xmlns:a16="http://schemas.microsoft.com/office/drawing/2014/main" id="{A1454B66-C0DB-3463-2E8A-AC2DF04A3A4E}"/>
                  </a:ext>
                </a:extLst>
              </p14:cNvPr>
              <p14:cNvContentPartPr/>
              <p14:nvPr/>
            </p14:nvContentPartPr>
            <p14:xfrm>
              <a:off x="1675800" y="5753469"/>
              <a:ext cx="1865880" cy="360"/>
            </p14:xfrm>
          </p:contentPart>
        </mc:Choice>
        <mc:Fallback xmlns="">
          <p:pic>
            <p:nvPicPr>
              <p:cNvPr id="2" name="Ink 1">
                <a:extLst>
                  <a:ext uri="{FF2B5EF4-FFF2-40B4-BE49-F238E27FC236}">
                    <a16:creationId xmlns:a16="http://schemas.microsoft.com/office/drawing/2014/main" id="{A1454B66-C0DB-3463-2E8A-AC2DF04A3A4E}"/>
                  </a:ext>
                </a:extLst>
              </p:cNvPr>
              <p:cNvPicPr/>
              <p:nvPr/>
            </p:nvPicPr>
            <p:blipFill>
              <a:blip r:embed="rId5"/>
              <a:stretch>
                <a:fillRect/>
              </a:stretch>
            </p:blipFill>
            <p:spPr>
              <a:xfrm>
                <a:off x="1667160" y="5744469"/>
                <a:ext cx="1883520" cy="18000"/>
              </a:xfrm>
              <a:prstGeom prst="rect">
                <a:avLst/>
              </a:prstGeom>
            </p:spPr>
          </p:pic>
        </mc:Fallback>
      </mc:AlternateContent>
    </p:spTree>
    <p:extLst>
      <p:ext uri="{BB962C8B-B14F-4D97-AF65-F5344CB8AC3E}">
        <p14:creationId xmlns:p14="http://schemas.microsoft.com/office/powerpoint/2010/main" val="38684001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0BB8CD15-13E7-2E14-BBCE-8E72175A92A3}"/>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TextBox 2">
            <a:extLst>
              <a:ext uri="{FF2B5EF4-FFF2-40B4-BE49-F238E27FC236}">
                <a16:creationId xmlns="" xmlns:a16="http://schemas.microsoft.com/office/drawing/2014/main" id="{026D17B7-0379-9E3E-1EB2-0B65C1BBEEFC}"/>
              </a:ext>
            </a:extLst>
          </p:cNvPr>
          <p:cNvSpPr txBox="1"/>
          <p:nvPr/>
        </p:nvSpPr>
        <p:spPr>
          <a:xfrm>
            <a:off x="845574" y="469613"/>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object-fit</a:t>
            </a:r>
            <a:endParaRPr lang="it-IT" sz="2400" b="1" dirty="0">
              <a:solidFill>
                <a:srgbClr val="C00000"/>
              </a:solidFill>
            </a:endParaRPr>
          </a:p>
        </p:txBody>
      </p:sp>
      <p:pic>
        <p:nvPicPr>
          <p:cNvPr id="4" name="Picture 3">
            <a:extLst>
              <a:ext uri="{FF2B5EF4-FFF2-40B4-BE49-F238E27FC236}">
                <a16:creationId xmlns="" xmlns:a16="http://schemas.microsoft.com/office/drawing/2014/main" id="{02FC3C6E-594C-5C71-E104-FC8A0BB93F37}"/>
              </a:ext>
            </a:extLst>
          </p:cNvPr>
          <p:cNvPicPr>
            <a:picLocks noChangeAspect="1"/>
          </p:cNvPicPr>
          <p:nvPr/>
        </p:nvPicPr>
        <p:blipFill>
          <a:blip r:embed="rId2"/>
          <a:stretch>
            <a:fillRect/>
          </a:stretch>
        </p:blipFill>
        <p:spPr>
          <a:xfrm>
            <a:off x="10707328" y="439571"/>
            <a:ext cx="983226" cy="1229634"/>
          </a:xfrm>
          <a:prstGeom prst="rect">
            <a:avLst/>
          </a:prstGeom>
        </p:spPr>
      </p:pic>
      <p:sp>
        <p:nvSpPr>
          <p:cNvPr id="5" name="TextBox 4">
            <a:extLst>
              <a:ext uri="{FF2B5EF4-FFF2-40B4-BE49-F238E27FC236}">
                <a16:creationId xmlns="" xmlns:a16="http://schemas.microsoft.com/office/drawing/2014/main" id="{5FF8A8B6-A8F4-241D-4F73-84D9A89DD36A}"/>
              </a:ext>
            </a:extLst>
          </p:cNvPr>
          <p:cNvSpPr txBox="1"/>
          <p:nvPr/>
        </p:nvSpPr>
        <p:spPr>
          <a:xfrm>
            <a:off x="403123" y="1152765"/>
            <a:ext cx="5614219" cy="2554545"/>
          </a:xfrm>
          <a:prstGeom prst="rect">
            <a:avLst/>
          </a:prstGeom>
          <a:noFill/>
        </p:spPr>
        <p:txBody>
          <a:bodyPr wrap="square">
            <a:spAutoFit/>
          </a:bodyPr>
          <a:lstStyle/>
          <a:p>
            <a:r>
              <a:rPr lang="fa-IR" sz="1600" dirty="0"/>
              <a:t> </a:t>
            </a:r>
            <a:r>
              <a:rPr lang="en-US" sz="1600" dirty="0"/>
              <a:t>          </a:t>
            </a:r>
            <a:r>
              <a:rPr lang="it-IT" sz="1600" dirty="0"/>
              <a:t>&lt;</a:t>
            </a:r>
            <a:r>
              <a:rPr lang="it-IT" sz="1600" dirty="0">
                <a:solidFill>
                  <a:schemeClr val="accent2">
                    <a:lumMod val="75000"/>
                  </a:schemeClr>
                </a:solidFill>
              </a:rPr>
              <a:t>h1</a:t>
            </a:r>
            <a:r>
              <a:rPr lang="it-IT" sz="1600" dirty="0"/>
              <a:t>&gt;Hello World&lt;/</a:t>
            </a:r>
            <a:r>
              <a:rPr lang="it-IT" sz="1600" dirty="0">
                <a:solidFill>
                  <a:schemeClr val="accent2">
                    <a:lumMod val="75000"/>
                  </a:schemeClr>
                </a:solidFill>
              </a:rPr>
              <a:t>h1</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"p1-class"</a:t>
            </a:r>
            <a:r>
              <a:rPr lang="it-IT" sz="1600" dirty="0"/>
              <a:t>&gt;</a:t>
            </a:r>
          </a:p>
          <a:p>
            <a:r>
              <a:rPr lang="it-IT" sz="1600" dirty="0"/>
              <a:t>                &lt;</a:t>
            </a:r>
            <a:r>
              <a:rPr lang="it-IT" sz="1600" dirty="0">
                <a:solidFill>
                  <a:schemeClr val="accent2">
                    <a:lumMod val="75000"/>
                  </a:schemeClr>
                </a:solidFill>
              </a:rPr>
              <a:t>p</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a:t>
            </a:r>
            <a:r>
              <a:rPr lang="it-IT" sz="1600" dirty="0"/>
              <a:t>"&gt;this is the first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"p2-class"</a:t>
            </a:r>
            <a:r>
              <a:rPr lang="it-IT" sz="1600" dirty="0"/>
              <a:t>&gt;</a:t>
            </a:r>
          </a:p>
          <a:p>
            <a:r>
              <a:rPr lang="it-IT" sz="1600" dirty="0"/>
              <a:t>                &lt;</a:t>
            </a:r>
            <a:r>
              <a:rPr lang="it-IT" sz="1600" dirty="0">
                <a:solidFill>
                  <a:schemeClr val="accent2">
                    <a:lumMod val="75000"/>
                  </a:schemeClr>
                </a:solidFill>
              </a:rPr>
              <a:t>p </a:t>
            </a:r>
            <a:r>
              <a:rPr lang="it-IT" sz="1600" dirty="0">
                <a:solidFill>
                  <a:schemeClr val="accent1">
                    <a:lumMod val="60000"/>
                    <a:lumOff val="40000"/>
                  </a:schemeClr>
                </a:solidFill>
              </a:rPr>
              <a:t>class</a:t>
            </a:r>
            <a:r>
              <a:rPr lang="it-IT" sz="1600" dirty="0"/>
              <a:t>="p2"&gt;this is the second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"div-img"</a:t>
            </a:r>
            <a:r>
              <a:rPr lang="it-IT" sz="1600" dirty="0"/>
              <a:t>&gt;</a:t>
            </a:r>
          </a:p>
          <a:p>
            <a:r>
              <a:rPr lang="it-IT" sz="1600" dirty="0"/>
              <a:t>                &lt;</a:t>
            </a:r>
            <a:r>
              <a:rPr lang="it-IT" sz="1600" dirty="0">
                <a:solidFill>
                  <a:schemeClr val="accent2">
                    <a:lumMod val="75000"/>
                  </a:schemeClr>
                </a:solidFill>
              </a:rPr>
              <a:t>img</a:t>
            </a:r>
            <a:r>
              <a:rPr lang="it-IT" sz="1600" dirty="0"/>
              <a:t> </a:t>
            </a:r>
            <a:r>
              <a:rPr lang="it-IT" sz="1600" dirty="0">
                <a:solidFill>
                  <a:schemeClr val="accent1">
                    <a:lumMod val="60000"/>
                    <a:lumOff val="40000"/>
                  </a:schemeClr>
                </a:solidFill>
              </a:rPr>
              <a:t>src</a:t>
            </a:r>
            <a:r>
              <a:rPr lang="it-IT" sz="1600" dirty="0"/>
              <a:t>=</a:t>
            </a:r>
            <a:r>
              <a:rPr lang="it-IT" sz="1600" dirty="0">
                <a:solidFill>
                  <a:srgbClr val="DEA900"/>
                </a:solidFill>
              </a:rPr>
              <a:t>"img1.jpg</a:t>
            </a:r>
            <a:r>
              <a:rPr lang="it-IT" sz="1600" dirty="0">
                <a:solidFill>
                  <a:schemeClr val="accent1">
                    <a:lumMod val="60000"/>
                    <a:lumOff val="40000"/>
                  </a:schemeClr>
                </a:solidFill>
              </a:rPr>
              <a:t>" class</a:t>
            </a:r>
            <a:r>
              <a:rPr lang="it-IT" sz="1600" dirty="0"/>
              <a:t>=</a:t>
            </a:r>
            <a:r>
              <a:rPr lang="it-IT" sz="1600" dirty="0">
                <a:solidFill>
                  <a:srgbClr val="DEA900"/>
                </a:solidFill>
              </a:rPr>
              <a:t>"img" </a:t>
            </a:r>
            <a:r>
              <a:rPr lang="it-IT" sz="1600" dirty="0"/>
              <a:t>alt=""&gt;</a:t>
            </a:r>
          </a:p>
          <a:p>
            <a:r>
              <a:rPr lang="it-IT" sz="1600" dirty="0"/>
              <a:t>            &lt;/</a:t>
            </a:r>
            <a:r>
              <a:rPr lang="it-IT" sz="1600" dirty="0">
                <a:solidFill>
                  <a:schemeClr val="accent2">
                    <a:lumMod val="75000"/>
                  </a:schemeClr>
                </a:solidFill>
              </a:rPr>
              <a:t>div</a:t>
            </a:r>
            <a:r>
              <a:rPr lang="it-IT" sz="1600" dirty="0"/>
              <a:t>&gt;</a:t>
            </a:r>
          </a:p>
        </p:txBody>
      </p:sp>
      <p:sp>
        <p:nvSpPr>
          <p:cNvPr id="6" name="Rectangle 5">
            <a:extLst>
              <a:ext uri="{FF2B5EF4-FFF2-40B4-BE49-F238E27FC236}">
                <a16:creationId xmlns="" xmlns:a16="http://schemas.microsoft.com/office/drawing/2014/main" id="{DA0F8E34-3617-8318-D437-61BC36D58AA4}"/>
              </a:ext>
            </a:extLst>
          </p:cNvPr>
          <p:cNvSpPr/>
          <p:nvPr/>
        </p:nvSpPr>
        <p:spPr>
          <a:xfrm>
            <a:off x="709622" y="1000849"/>
            <a:ext cx="4757181" cy="13255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p>
        </p:txBody>
      </p:sp>
      <p:sp>
        <p:nvSpPr>
          <p:cNvPr id="7" name="Rectangle 6">
            <a:extLst>
              <a:ext uri="{FF2B5EF4-FFF2-40B4-BE49-F238E27FC236}">
                <a16:creationId xmlns="" xmlns:a16="http://schemas.microsoft.com/office/drawing/2014/main" id="{560A5009-23EB-1CF6-5742-9D2294D28FE4}"/>
              </a:ext>
            </a:extLst>
          </p:cNvPr>
          <p:cNvSpPr/>
          <p:nvPr/>
        </p:nvSpPr>
        <p:spPr>
          <a:xfrm rot="5400000">
            <a:off x="4039087" y="2295418"/>
            <a:ext cx="2668340" cy="18709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p>
        </p:txBody>
      </p:sp>
      <p:sp>
        <p:nvSpPr>
          <p:cNvPr id="8" name="Rectangle 7">
            <a:extLst>
              <a:ext uri="{FF2B5EF4-FFF2-40B4-BE49-F238E27FC236}">
                <a16:creationId xmlns="" xmlns:a16="http://schemas.microsoft.com/office/drawing/2014/main" id="{330770A4-BD3D-0039-82F2-9A3763DDE1CE}"/>
              </a:ext>
            </a:extLst>
          </p:cNvPr>
          <p:cNvSpPr/>
          <p:nvPr/>
        </p:nvSpPr>
        <p:spPr>
          <a:xfrm rot="5400000">
            <a:off x="-520178" y="2285592"/>
            <a:ext cx="2650126" cy="19052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p>
        </p:txBody>
      </p:sp>
      <p:sp>
        <p:nvSpPr>
          <p:cNvPr id="9" name="Rectangle 8">
            <a:extLst>
              <a:ext uri="{FF2B5EF4-FFF2-40B4-BE49-F238E27FC236}">
                <a16:creationId xmlns="" xmlns:a16="http://schemas.microsoft.com/office/drawing/2014/main" id="{D7A976FE-AE5D-DDA5-1504-0934B1FDC7E4}"/>
              </a:ext>
            </a:extLst>
          </p:cNvPr>
          <p:cNvSpPr/>
          <p:nvPr/>
        </p:nvSpPr>
        <p:spPr>
          <a:xfrm>
            <a:off x="709622" y="3698976"/>
            <a:ext cx="4757181" cy="4374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a:p>
        </p:txBody>
      </p:sp>
      <p:sp>
        <p:nvSpPr>
          <p:cNvPr id="10" name="Rectangle 9">
            <a:extLst>
              <a:ext uri="{FF2B5EF4-FFF2-40B4-BE49-F238E27FC236}">
                <a16:creationId xmlns="" xmlns:a16="http://schemas.microsoft.com/office/drawing/2014/main" id="{23A57640-4A6D-96B1-E5F5-73D2D03DD907}"/>
              </a:ext>
            </a:extLst>
          </p:cNvPr>
          <p:cNvSpPr/>
          <p:nvPr/>
        </p:nvSpPr>
        <p:spPr>
          <a:xfrm>
            <a:off x="4522834" y="3981590"/>
            <a:ext cx="403123" cy="786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ctangle 10">
            <a:extLst>
              <a:ext uri="{FF2B5EF4-FFF2-40B4-BE49-F238E27FC236}">
                <a16:creationId xmlns="" xmlns:a16="http://schemas.microsoft.com/office/drawing/2014/main" id="{61CE1D23-B4E8-C819-8918-65CE50767162}"/>
              </a:ext>
            </a:extLst>
          </p:cNvPr>
          <p:cNvSpPr/>
          <p:nvPr/>
        </p:nvSpPr>
        <p:spPr>
          <a:xfrm rot="20472149">
            <a:off x="4383188" y="3895819"/>
            <a:ext cx="403123" cy="7865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ctangle 11">
            <a:extLst>
              <a:ext uri="{FF2B5EF4-FFF2-40B4-BE49-F238E27FC236}">
                <a16:creationId xmlns="" xmlns:a16="http://schemas.microsoft.com/office/drawing/2014/main" id="{125D7EDA-6797-579D-A26F-26538BCFE42A}"/>
              </a:ext>
            </a:extLst>
          </p:cNvPr>
          <p:cNvSpPr/>
          <p:nvPr/>
        </p:nvSpPr>
        <p:spPr>
          <a:xfrm>
            <a:off x="3970664" y="3935149"/>
            <a:ext cx="403123" cy="78658"/>
          </a:xfrm>
          <a:prstGeom prst="rect">
            <a:avLst/>
          </a:prstGeom>
          <a:solidFill>
            <a:srgbClr val="FF33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 xmlns:a16="http://schemas.microsoft.com/office/drawing/2014/main" id="{B1014B26-0D6A-E9A6-DECD-300CDDC24105}"/>
              </a:ext>
            </a:extLst>
          </p:cNvPr>
          <p:cNvSpPr txBox="1"/>
          <p:nvPr/>
        </p:nvSpPr>
        <p:spPr>
          <a:xfrm>
            <a:off x="2555603" y="3743635"/>
            <a:ext cx="914400" cy="369332"/>
          </a:xfrm>
          <a:prstGeom prst="rect">
            <a:avLst/>
          </a:prstGeom>
          <a:noFill/>
        </p:spPr>
        <p:txBody>
          <a:bodyPr wrap="square" rtlCol="0">
            <a:spAutoFit/>
          </a:bodyPr>
          <a:lstStyle/>
          <a:p>
            <a:r>
              <a:rPr lang="en-US" dirty="0">
                <a:solidFill>
                  <a:schemeClr val="bg2"/>
                </a:solidFill>
                <a:latin typeface="Arial(body)"/>
              </a:rPr>
              <a:t>html</a:t>
            </a:r>
            <a:endParaRPr lang="it-IT" dirty="0">
              <a:solidFill>
                <a:schemeClr val="bg2"/>
              </a:solidFill>
              <a:latin typeface="Arial(body)"/>
            </a:endParaRPr>
          </a:p>
        </p:txBody>
      </p:sp>
      <p:sp>
        <p:nvSpPr>
          <p:cNvPr id="17" name="TextBox 16">
            <a:extLst>
              <a:ext uri="{FF2B5EF4-FFF2-40B4-BE49-F238E27FC236}">
                <a16:creationId xmlns="" xmlns:a16="http://schemas.microsoft.com/office/drawing/2014/main" id="{CCF276CE-A0AD-9661-78F4-738B35282F2B}"/>
              </a:ext>
            </a:extLst>
          </p:cNvPr>
          <p:cNvSpPr txBox="1"/>
          <p:nvPr/>
        </p:nvSpPr>
        <p:spPr>
          <a:xfrm>
            <a:off x="791967" y="4340719"/>
            <a:ext cx="2499852" cy="1477328"/>
          </a:xfrm>
          <a:prstGeom prst="rect">
            <a:avLst/>
          </a:prstGeom>
          <a:noFill/>
        </p:spPr>
        <p:txBody>
          <a:bodyPr wrap="square">
            <a:spAutoFit/>
          </a:bodyPr>
          <a:lstStyle/>
          <a:p>
            <a:r>
              <a:rPr lang="it-IT" dirty="0">
                <a:solidFill>
                  <a:srgbClr val="DEA900"/>
                </a:solidFill>
              </a:rPr>
              <a:t>.img</a:t>
            </a:r>
            <a:r>
              <a:rPr lang="it-IT" dirty="0">
                <a:solidFill>
                  <a:srgbClr val="FFFF00"/>
                </a:solidFill>
              </a:rPr>
              <a:t>{</a:t>
            </a:r>
          </a:p>
          <a:p>
            <a:r>
              <a:rPr lang="it-IT" dirty="0">
                <a:solidFill>
                  <a:schemeClr val="accent1">
                    <a:lumMod val="60000"/>
                    <a:lumOff val="40000"/>
                  </a:schemeClr>
                </a:solidFill>
              </a:rPr>
              <a:t>      width</a:t>
            </a:r>
            <a:r>
              <a:rPr lang="it-IT" dirty="0"/>
              <a:t>: </a:t>
            </a:r>
            <a:r>
              <a:rPr lang="it-IT" dirty="0">
                <a:solidFill>
                  <a:srgbClr val="92D050"/>
                </a:solidFill>
              </a:rPr>
              <a:t>200px</a:t>
            </a:r>
            <a:r>
              <a:rPr lang="it-IT" dirty="0"/>
              <a:t>;</a:t>
            </a:r>
          </a:p>
          <a:p>
            <a:r>
              <a:rPr lang="it-IT" dirty="0"/>
              <a:t>     </a:t>
            </a:r>
            <a:r>
              <a:rPr lang="it-IT" dirty="0">
                <a:solidFill>
                  <a:schemeClr val="accent1">
                    <a:lumMod val="60000"/>
                    <a:lumOff val="40000"/>
                  </a:schemeClr>
                </a:solidFill>
              </a:rPr>
              <a:t> height</a:t>
            </a:r>
            <a:r>
              <a:rPr lang="it-IT" dirty="0"/>
              <a:t>: </a:t>
            </a:r>
            <a:r>
              <a:rPr lang="it-IT" dirty="0">
                <a:solidFill>
                  <a:srgbClr val="92D050"/>
                </a:solidFill>
              </a:rPr>
              <a:t>300px</a:t>
            </a:r>
            <a:r>
              <a:rPr lang="it-IT" dirty="0"/>
              <a:t>;</a:t>
            </a:r>
          </a:p>
          <a:p>
            <a:r>
              <a:rPr lang="it-IT" dirty="0"/>
              <a:t>      </a:t>
            </a:r>
            <a:r>
              <a:rPr lang="it-IT" dirty="0">
                <a:solidFill>
                  <a:schemeClr val="accent1">
                    <a:lumMod val="60000"/>
                    <a:lumOff val="40000"/>
                  </a:schemeClr>
                </a:solidFill>
              </a:rPr>
              <a:t>object-fit</a:t>
            </a:r>
            <a:r>
              <a:rPr lang="it-IT" dirty="0"/>
              <a:t>:</a:t>
            </a:r>
            <a:r>
              <a:rPr lang="en-US" dirty="0">
                <a:solidFill>
                  <a:srgbClr val="CE9178"/>
                </a:solidFill>
                <a:latin typeface="Consolas" panose="020B0609020204030204" pitchFamily="49" charset="0"/>
              </a:rPr>
              <a:t> </a:t>
            </a:r>
            <a:r>
              <a:rPr lang="en-US" b="0" dirty="0">
                <a:solidFill>
                  <a:srgbClr val="CE9178"/>
                </a:solidFill>
                <a:effectLst/>
                <a:latin typeface="Consolas" panose="020B0609020204030204" pitchFamily="49" charset="0"/>
              </a:rPr>
              <a:t>fill</a:t>
            </a:r>
            <a:r>
              <a:rPr lang="it-IT" dirty="0"/>
              <a:t>;</a:t>
            </a:r>
          </a:p>
          <a:p>
            <a:r>
              <a:rPr lang="it-IT" dirty="0">
                <a:solidFill>
                  <a:srgbClr val="FFFF00"/>
                </a:solidFill>
              </a:rPr>
              <a:t>    }</a:t>
            </a:r>
          </a:p>
        </p:txBody>
      </p:sp>
      <p:sp>
        <p:nvSpPr>
          <p:cNvPr id="18" name="Rectangle 17">
            <a:extLst>
              <a:ext uri="{FF2B5EF4-FFF2-40B4-BE49-F238E27FC236}">
                <a16:creationId xmlns="" xmlns:a16="http://schemas.microsoft.com/office/drawing/2014/main" id="{996DFA2E-7435-988F-7438-5930B27E655F}"/>
              </a:ext>
            </a:extLst>
          </p:cNvPr>
          <p:cNvSpPr/>
          <p:nvPr/>
        </p:nvSpPr>
        <p:spPr>
          <a:xfrm>
            <a:off x="709622" y="4265657"/>
            <a:ext cx="2664542" cy="969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Rectangle 18">
            <a:extLst>
              <a:ext uri="{FF2B5EF4-FFF2-40B4-BE49-F238E27FC236}">
                <a16:creationId xmlns="" xmlns:a16="http://schemas.microsoft.com/office/drawing/2014/main" id="{61C472B9-9EB7-C973-3B40-803EADDC795D}"/>
              </a:ext>
            </a:extLst>
          </p:cNvPr>
          <p:cNvSpPr/>
          <p:nvPr/>
        </p:nvSpPr>
        <p:spPr>
          <a:xfrm rot="5400000">
            <a:off x="-15470" y="5067511"/>
            <a:ext cx="1552391" cy="988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Rectangle 19">
            <a:extLst>
              <a:ext uri="{FF2B5EF4-FFF2-40B4-BE49-F238E27FC236}">
                <a16:creationId xmlns="" xmlns:a16="http://schemas.microsoft.com/office/drawing/2014/main" id="{CBE4EA94-12B6-4BB3-00AA-E3F244D38247}"/>
              </a:ext>
            </a:extLst>
          </p:cNvPr>
          <p:cNvSpPr/>
          <p:nvPr/>
        </p:nvSpPr>
        <p:spPr>
          <a:xfrm rot="5400000">
            <a:off x="2599273" y="5037577"/>
            <a:ext cx="1627457" cy="836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Rectangle 20">
            <a:extLst>
              <a:ext uri="{FF2B5EF4-FFF2-40B4-BE49-F238E27FC236}">
                <a16:creationId xmlns="" xmlns:a16="http://schemas.microsoft.com/office/drawing/2014/main" id="{57A8C6FD-17DA-F5C4-562B-7A290A46C02A}"/>
              </a:ext>
            </a:extLst>
          </p:cNvPr>
          <p:cNvSpPr/>
          <p:nvPr/>
        </p:nvSpPr>
        <p:spPr>
          <a:xfrm>
            <a:off x="709621" y="5859125"/>
            <a:ext cx="2745189" cy="2958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TextBox 21">
            <a:extLst>
              <a:ext uri="{FF2B5EF4-FFF2-40B4-BE49-F238E27FC236}">
                <a16:creationId xmlns="" xmlns:a16="http://schemas.microsoft.com/office/drawing/2014/main" id="{3D7F2694-D808-8455-B1E0-88F438517D74}"/>
              </a:ext>
            </a:extLst>
          </p:cNvPr>
          <p:cNvSpPr txBox="1"/>
          <p:nvPr/>
        </p:nvSpPr>
        <p:spPr>
          <a:xfrm>
            <a:off x="1221613" y="5816437"/>
            <a:ext cx="914400" cy="369332"/>
          </a:xfrm>
          <a:prstGeom prst="rect">
            <a:avLst/>
          </a:prstGeom>
          <a:noFill/>
        </p:spPr>
        <p:txBody>
          <a:bodyPr wrap="square" rtlCol="0">
            <a:spAutoFit/>
          </a:bodyPr>
          <a:lstStyle/>
          <a:p>
            <a:r>
              <a:rPr lang="en-US" dirty="0" err="1">
                <a:solidFill>
                  <a:schemeClr val="bg2"/>
                </a:solidFill>
                <a:latin typeface="Arial(body)"/>
              </a:rPr>
              <a:t>css</a:t>
            </a:r>
            <a:endParaRPr lang="it-IT" dirty="0">
              <a:solidFill>
                <a:schemeClr val="bg2"/>
              </a:solidFill>
              <a:latin typeface="Arial(body)"/>
            </a:endParaRPr>
          </a:p>
        </p:txBody>
      </p:sp>
      <p:sp>
        <p:nvSpPr>
          <p:cNvPr id="23" name="Rectangle 22">
            <a:extLst>
              <a:ext uri="{FF2B5EF4-FFF2-40B4-BE49-F238E27FC236}">
                <a16:creationId xmlns="" xmlns:a16="http://schemas.microsoft.com/office/drawing/2014/main" id="{50A507CA-B133-530C-48D1-3B6ADF0AF2B6}"/>
              </a:ext>
            </a:extLst>
          </p:cNvPr>
          <p:cNvSpPr/>
          <p:nvPr/>
        </p:nvSpPr>
        <p:spPr>
          <a:xfrm>
            <a:off x="2275383" y="5977434"/>
            <a:ext cx="560439" cy="688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4" name="Rectangle 23">
            <a:extLst>
              <a:ext uri="{FF2B5EF4-FFF2-40B4-BE49-F238E27FC236}">
                <a16:creationId xmlns="" xmlns:a16="http://schemas.microsoft.com/office/drawing/2014/main" id="{BA95AD61-B3A6-B86D-3804-C466AA944711}"/>
              </a:ext>
            </a:extLst>
          </p:cNvPr>
          <p:cNvSpPr/>
          <p:nvPr/>
        </p:nvSpPr>
        <p:spPr>
          <a:xfrm>
            <a:off x="2835822" y="5977435"/>
            <a:ext cx="222010" cy="6882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ctangle 24">
            <a:extLst>
              <a:ext uri="{FF2B5EF4-FFF2-40B4-BE49-F238E27FC236}">
                <a16:creationId xmlns="" xmlns:a16="http://schemas.microsoft.com/office/drawing/2014/main" id="{90DE4C16-8E9B-E167-A67E-6669943AC0F3}"/>
              </a:ext>
            </a:extLst>
          </p:cNvPr>
          <p:cNvSpPr/>
          <p:nvPr/>
        </p:nvSpPr>
        <p:spPr>
          <a:xfrm>
            <a:off x="7139917" y="1054388"/>
            <a:ext cx="2790663" cy="4762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6" name="Picture 25">
            <a:extLst>
              <a:ext uri="{FF2B5EF4-FFF2-40B4-BE49-F238E27FC236}">
                <a16:creationId xmlns="" xmlns:a16="http://schemas.microsoft.com/office/drawing/2014/main" id="{A3DC1FA4-2D93-88B9-5EF5-9CB4EE26EC66}"/>
              </a:ext>
            </a:extLst>
          </p:cNvPr>
          <p:cNvPicPr>
            <a:picLocks noChangeAspect="1"/>
          </p:cNvPicPr>
          <p:nvPr/>
        </p:nvPicPr>
        <p:blipFill rotWithShape="1">
          <a:blip r:embed="rId3">
            <a:extLst>
              <a:ext uri="{28A0092B-C50C-407E-A947-70E740481C1C}">
                <a14:useLocalDpi xmlns:a14="http://schemas.microsoft.com/office/drawing/2010/main" val="0"/>
              </a:ext>
            </a:extLst>
          </a:blip>
          <a:srcRect t="3032" r="47159" b="4311"/>
          <a:stretch/>
        </p:blipFill>
        <p:spPr>
          <a:xfrm>
            <a:off x="7415320" y="1367584"/>
            <a:ext cx="2198992" cy="4122831"/>
          </a:xfrm>
          <a:prstGeom prst="rect">
            <a:avLst/>
          </a:prstGeom>
        </p:spPr>
      </p:pic>
      <p:sp>
        <p:nvSpPr>
          <p:cNvPr id="27" name="Flowchart: Connector 26">
            <a:extLst>
              <a:ext uri="{FF2B5EF4-FFF2-40B4-BE49-F238E27FC236}">
                <a16:creationId xmlns="" xmlns:a16="http://schemas.microsoft.com/office/drawing/2014/main" id="{73CFFE11-15D3-C44A-078A-8D577BB43DF1}"/>
              </a:ext>
            </a:extLst>
          </p:cNvPr>
          <p:cNvSpPr/>
          <p:nvPr/>
        </p:nvSpPr>
        <p:spPr>
          <a:xfrm>
            <a:off x="7236543" y="1155101"/>
            <a:ext cx="108155" cy="100658"/>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Flowchart: Connector 27">
            <a:extLst>
              <a:ext uri="{FF2B5EF4-FFF2-40B4-BE49-F238E27FC236}">
                <a16:creationId xmlns="" xmlns:a16="http://schemas.microsoft.com/office/drawing/2014/main" id="{CDB15F1E-4F08-F670-37ED-726A15B3BA3E}"/>
              </a:ext>
            </a:extLst>
          </p:cNvPr>
          <p:cNvSpPr/>
          <p:nvPr/>
        </p:nvSpPr>
        <p:spPr>
          <a:xfrm>
            <a:off x="9702448" y="1155101"/>
            <a:ext cx="108155" cy="100658"/>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Flowchart: Connector 28">
            <a:extLst>
              <a:ext uri="{FF2B5EF4-FFF2-40B4-BE49-F238E27FC236}">
                <a16:creationId xmlns="" xmlns:a16="http://schemas.microsoft.com/office/drawing/2014/main" id="{7E351842-4AF1-E6F0-D275-F40E3EE47F85}"/>
              </a:ext>
            </a:extLst>
          </p:cNvPr>
          <p:cNvSpPr/>
          <p:nvPr/>
        </p:nvSpPr>
        <p:spPr>
          <a:xfrm>
            <a:off x="7236544" y="5602241"/>
            <a:ext cx="108155" cy="100658"/>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Flowchart: Connector 29">
            <a:extLst>
              <a:ext uri="{FF2B5EF4-FFF2-40B4-BE49-F238E27FC236}">
                <a16:creationId xmlns="" xmlns:a16="http://schemas.microsoft.com/office/drawing/2014/main" id="{1350302F-6E14-592E-13EB-EDF0161A7528}"/>
              </a:ext>
            </a:extLst>
          </p:cNvPr>
          <p:cNvSpPr/>
          <p:nvPr/>
        </p:nvSpPr>
        <p:spPr>
          <a:xfrm>
            <a:off x="9699329" y="5602241"/>
            <a:ext cx="108155" cy="100658"/>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1" name="TextBox 30">
            <a:extLst>
              <a:ext uri="{FF2B5EF4-FFF2-40B4-BE49-F238E27FC236}">
                <a16:creationId xmlns="" xmlns:a16="http://schemas.microsoft.com/office/drawing/2014/main" id="{C17EF4B4-16A5-1D0F-0580-BBCC1B575258}"/>
              </a:ext>
            </a:extLst>
          </p:cNvPr>
          <p:cNvSpPr txBox="1"/>
          <p:nvPr/>
        </p:nvSpPr>
        <p:spPr>
          <a:xfrm>
            <a:off x="8010074" y="5447105"/>
            <a:ext cx="914400" cy="369332"/>
          </a:xfrm>
          <a:prstGeom prst="rect">
            <a:avLst/>
          </a:prstGeom>
          <a:noFill/>
        </p:spPr>
        <p:txBody>
          <a:bodyPr wrap="square" rtlCol="0">
            <a:spAutoFit/>
          </a:bodyPr>
          <a:lstStyle/>
          <a:p>
            <a:r>
              <a:rPr lang="en-US" dirty="0">
                <a:solidFill>
                  <a:schemeClr val="bg2"/>
                </a:solidFill>
                <a:latin typeface="Arial(body)"/>
              </a:rPr>
              <a:t>output</a:t>
            </a:r>
            <a:endParaRPr lang="it-IT" dirty="0">
              <a:solidFill>
                <a:schemeClr val="bg2"/>
              </a:solidFill>
              <a:latin typeface="Arial(body)"/>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 xmlns:a16="http://schemas.microsoft.com/office/drawing/2014/main" id="{B7D0F846-257F-6AC2-B311-61DBEEF3907A}"/>
                  </a:ext>
                </a:extLst>
              </p14:cNvPr>
              <p14:cNvContentPartPr/>
              <p14:nvPr/>
            </p14:nvContentPartPr>
            <p14:xfrm>
              <a:off x="1175400" y="5502909"/>
              <a:ext cx="1598040" cy="360"/>
            </p14:xfrm>
          </p:contentPart>
        </mc:Choice>
        <mc:Fallback xmlns="">
          <p:pic>
            <p:nvPicPr>
              <p:cNvPr id="14" name="Ink 13">
                <a:extLst>
                  <a:ext uri="{FF2B5EF4-FFF2-40B4-BE49-F238E27FC236}">
                    <a16:creationId xmlns:a16="http://schemas.microsoft.com/office/drawing/2014/main" id="{B7D0F846-257F-6AC2-B311-61DBEEF3907A}"/>
                  </a:ext>
                </a:extLst>
              </p:cNvPr>
              <p:cNvPicPr/>
              <p:nvPr/>
            </p:nvPicPr>
            <p:blipFill>
              <a:blip r:embed="rId5"/>
              <a:stretch>
                <a:fillRect/>
              </a:stretch>
            </p:blipFill>
            <p:spPr>
              <a:xfrm>
                <a:off x="1166760" y="5493909"/>
                <a:ext cx="1615680" cy="18000"/>
              </a:xfrm>
              <a:prstGeom prst="rect">
                <a:avLst/>
              </a:prstGeom>
            </p:spPr>
          </p:pic>
        </mc:Fallback>
      </mc:AlternateContent>
    </p:spTree>
    <p:extLst>
      <p:ext uri="{BB962C8B-B14F-4D97-AF65-F5344CB8AC3E}">
        <p14:creationId xmlns:p14="http://schemas.microsoft.com/office/powerpoint/2010/main" val="4898608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6A62F9F7-EF66-DDAD-B6E1-B37856ABF529}"/>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CFE30CD2-D06C-C836-32F7-C5D57A902B3F}"/>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6" name="TextBox 5">
            <a:extLst>
              <a:ext uri="{FF2B5EF4-FFF2-40B4-BE49-F238E27FC236}">
                <a16:creationId xmlns="" xmlns:a16="http://schemas.microsoft.com/office/drawing/2014/main" id="{C5BEC36E-A8C6-4E0A-008A-439373789A5F}"/>
              </a:ext>
            </a:extLst>
          </p:cNvPr>
          <p:cNvSpPr txBox="1"/>
          <p:nvPr/>
        </p:nvSpPr>
        <p:spPr>
          <a:xfrm>
            <a:off x="1005712"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Borders</a:t>
            </a:r>
          </a:p>
        </p:txBody>
      </p:sp>
      <p:sp>
        <p:nvSpPr>
          <p:cNvPr id="7" name="TextBox 6">
            <a:extLst>
              <a:ext uri="{FF2B5EF4-FFF2-40B4-BE49-F238E27FC236}">
                <a16:creationId xmlns="" xmlns:a16="http://schemas.microsoft.com/office/drawing/2014/main" id="{CA91B454-D60C-289A-3D51-28754DAB182D}"/>
              </a:ext>
            </a:extLst>
          </p:cNvPr>
          <p:cNvSpPr txBox="1"/>
          <p:nvPr/>
        </p:nvSpPr>
        <p:spPr>
          <a:xfrm>
            <a:off x="1064454" y="1372773"/>
            <a:ext cx="9356869" cy="923330"/>
          </a:xfrm>
          <a:prstGeom prst="rect">
            <a:avLst/>
          </a:prstGeom>
          <a:noFill/>
        </p:spPr>
        <p:txBody>
          <a:bodyPr wrap="square">
            <a:spAutoFit/>
          </a:bodyPr>
          <a:lstStyle/>
          <a:p>
            <a:r>
              <a:rPr lang="en-US" dirty="0">
                <a:latin typeface="Arial(body)"/>
              </a:rPr>
              <a:t>Borders in CSS are used to create a visible outline around an element. They can be customized in terms of :</a:t>
            </a:r>
          </a:p>
          <a:p>
            <a:endParaRPr lang="en-US" dirty="0">
              <a:latin typeface="Arial(body)"/>
            </a:endParaRPr>
          </a:p>
        </p:txBody>
      </p:sp>
      <p:grpSp>
        <p:nvGrpSpPr>
          <p:cNvPr id="8" name="组合 3">
            <a:extLst>
              <a:ext uri="{FF2B5EF4-FFF2-40B4-BE49-F238E27FC236}">
                <a16:creationId xmlns="" xmlns:a16="http://schemas.microsoft.com/office/drawing/2014/main" id="{F72839F0-41E8-061F-4219-73F62A0CF5A7}"/>
              </a:ext>
            </a:extLst>
          </p:cNvPr>
          <p:cNvGrpSpPr/>
          <p:nvPr/>
        </p:nvGrpSpPr>
        <p:grpSpPr>
          <a:xfrm>
            <a:off x="1366684" y="2296103"/>
            <a:ext cx="2616491" cy="3519125"/>
            <a:chOff x="1064276" y="1731301"/>
            <a:chExt cx="2928731" cy="4022035"/>
          </a:xfrm>
        </p:grpSpPr>
        <p:sp>
          <p:nvSpPr>
            <p:cNvPr id="9" name="矩形: 圆角 4">
              <a:extLst>
                <a:ext uri="{FF2B5EF4-FFF2-40B4-BE49-F238E27FC236}">
                  <a16:creationId xmlns="" xmlns:a16="http://schemas.microsoft.com/office/drawing/2014/main" id="{F69735BE-FBAE-69DE-F6A1-5BB04C067017}"/>
                </a:ext>
              </a:extLst>
            </p:cNvPr>
            <p:cNvSpPr/>
            <p:nvPr/>
          </p:nvSpPr>
          <p:spPr>
            <a:xfrm>
              <a:off x="1064276" y="1731301"/>
              <a:ext cx="2928731" cy="4022035"/>
            </a:xfrm>
            <a:prstGeom prst="round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5">
              <a:extLst>
                <a:ext uri="{FF2B5EF4-FFF2-40B4-BE49-F238E27FC236}">
                  <a16:creationId xmlns="" xmlns:a16="http://schemas.microsoft.com/office/drawing/2014/main" id="{D0E8CDB6-EB40-499E-F169-46DD41164D5C}"/>
                </a:ext>
              </a:extLst>
            </p:cNvPr>
            <p:cNvSpPr/>
            <p:nvPr/>
          </p:nvSpPr>
          <p:spPr>
            <a:xfrm>
              <a:off x="1985302" y="2042728"/>
              <a:ext cx="1086678" cy="10866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1</a:t>
              </a:r>
              <a:endParaRPr lang="zh-CN" altLang="en-US" sz="3600" dirty="0">
                <a:cs typeface="+mn-ea"/>
                <a:sym typeface="+mn-lt"/>
              </a:endParaRPr>
            </a:p>
          </p:txBody>
        </p:sp>
        <p:sp>
          <p:nvSpPr>
            <p:cNvPr id="12" name="矩形: 圆角 7">
              <a:extLst>
                <a:ext uri="{FF2B5EF4-FFF2-40B4-BE49-F238E27FC236}">
                  <a16:creationId xmlns="" xmlns:a16="http://schemas.microsoft.com/office/drawing/2014/main" id="{4ABBD0E7-63F8-0EA8-B1B8-AE1BEFA662B4}"/>
                </a:ext>
              </a:extLst>
            </p:cNvPr>
            <p:cNvSpPr/>
            <p:nvPr/>
          </p:nvSpPr>
          <p:spPr>
            <a:xfrm>
              <a:off x="1521476" y="4911823"/>
              <a:ext cx="2014330" cy="47707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Width</a:t>
              </a:r>
              <a:endParaRPr lang="zh-CN" altLang="en-US" dirty="0">
                <a:cs typeface="+mn-ea"/>
                <a:sym typeface="+mn-lt"/>
              </a:endParaRPr>
            </a:p>
          </p:txBody>
        </p:sp>
      </p:grpSp>
      <p:grpSp>
        <p:nvGrpSpPr>
          <p:cNvPr id="13" name="组合 3">
            <a:extLst>
              <a:ext uri="{FF2B5EF4-FFF2-40B4-BE49-F238E27FC236}">
                <a16:creationId xmlns="" xmlns:a16="http://schemas.microsoft.com/office/drawing/2014/main" id="{34E24494-2B8A-D8EC-F7B2-8CB5DC3B50E2}"/>
              </a:ext>
            </a:extLst>
          </p:cNvPr>
          <p:cNvGrpSpPr/>
          <p:nvPr/>
        </p:nvGrpSpPr>
        <p:grpSpPr>
          <a:xfrm>
            <a:off x="4751179" y="2296102"/>
            <a:ext cx="2616491" cy="3519125"/>
            <a:chOff x="1064276" y="1731301"/>
            <a:chExt cx="2928731" cy="4022035"/>
          </a:xfrm>
        </p:grpSpPr>
        <p:sp>
          <p:nvSpPr>
            <p:cNvPr id="14" name="矩形: 圆角 4">
              <a:extLst>
                <a:ext uri="{FF2B5EF4-FFF2-40B4-BE49-F238E27FC236}">
                  <a16:creationId xmlns="" xmlns:a16="http://schemas.microsoft.com/office/drawing/2014/main" id="{4B5C213A-A933-B2F1-2223-8D6A7B0D2319}"/>
                </a:ext>
              </a:extLst>
            </p:cNvPr>
            <p:cNvSpPr/>
            <p:nvPr/>
          </p:nvSpPr>
          <p:spPr>
            <a:xfrm>
              <a:off x="1064276" y="1731301"/>
              <a:ext cx="2928731" cy="4022035"/>
            </a:xfrm>
            <a:prstGeom prst="round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5">
              <a:extLst>
                <a:ext uri="{FF2B5EF4-FFF2-40B4-BE49-F238E27FC236}">
                  <a16:creationId xmlns="" xmlns:a16="http://schemas.microsoft.com/office/drawing/2014/main" id="{989E11AC-E28F-C303-80B5-18476863923B}"/>
                </a:ext>
              </a:extLst>
            </p:cNvPr>
            <p:cNvSpPr/>
            <p:nvPr/>
          </p:nvSpPr>
          <p:spPr>
            <a:xfrm>
              <a:off x="1985302" y="2042728"/>
              <a:ext cx="1086678" cy="10866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2</a:t>
              </a:r>
              <a:endParaRPr lang="zh-CN" altLang="en-US" sz="3600" dirty="0">
                <a:cs typeface="+mn-ea"/>
                <a:sym typeface="+mn-lt"/>
              </a:endParaRPr>
            </a:p>
          </p:txBody>
        </p:sp>
        <p:sp>
          <p:nvSpPr>
            <p:cNvPr id="17" name="矩形: 圆角 7">
              <a:extLst>
                <a:ext uri="{FF2B5EF4-FFF2-40B4-BE49-F238E27FC236}">
                  <a16:creationId xmlns="" xmlns:a16="http://schemas.microsoft.com/office/drawing/2014/main" id="{4C0A871D-ED32-3DC4-09E4-00708B65DE3E}"/>
                </a:ext>
              </a:extLst>
            </p:cNvPr>
            <p:cNvSpPr/>
            <p:nvPr/>
          </p:nvSpPr>
          <p:spPr>
            <a:xfrm>
              <a:off x="1521476" y="4911823"/>
              <a:ext cx="2014330" cy="47707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body)"/>
                </a:rPr>
                <a:t>Style</a:t>
              </a:r>
              <a:endParaRPr lang="zh-CN" altLang="en-US" dirty="0">
                <a:latin typeface="Arial(body)"/>
                <a:cs typeface="+mn-ea"/>
                <a:sym typeface="+mn-lt"/>
              </a:endParaRPr>
            </a:p>
          </p:txBody>
        </p:sp>
      </p:grpSp>
      <p:grpSp>
        <p:nvGrpSpPr>
          <p:cNvPr id="18" name="组合 3">
            <a:extLst>
              <a:ext uri="{FF2B5EF4-FFF2-40B4-BE49-F238E27FC236}">
                <a16:creationId xmlns="" xmlns:a16="http://schemas.microsoft.com/office/drawing/2014/main" id="{50C839FE-0F9A-0B7B-D2BB-352E51FECDA2}"/>
              </a:ext>
            </a:extLst>
          </p:cNvPr>
          <p:cNvGrpSpPr/>
          <p:nvPr/>
        </p:nvGrpSpPr>
        <p:grpSpPr>
          <a:xfrm>
            <a:off x="8107062" y="2296102"/>
            <a:ext cx="2616491" cy="3519125"/>
            <a:chOff x="1064276" y="1731301"/>
            <a:chExt cx="2928731" cy="4022035"/>
          </a:xfrm>
        </p:grpSpPr>
        <p:sp>
          <p:nvSpPr>
            <p:cNvPr id="19" name="矩形: 圆角 4">
              <a:extLst>
                <a:ext uri="{FF2B5EF4-FFF2-40B4-BE49-F238E27FC236}">
                  <a16:creationId xmlns="" xmlns:a16="http://schemas.microsoft.com/office/drawing/2014/main" id="{625298AE-76BB-1C45-420F-570A9E932A1C}"/>
                </a:ext>
              </a:extLst>
            </p:cNvPr>
            <p:cNvSpPr/>
            <p:nvPr/>
          </p:nvSpPr>
          <p:spPr>
            <a:xfrm>
              <a:off x="1064276" y="1731301"/>
              <a:ext cx="2928731" cy="4022035"/>
            </a:xfrm>
            <a:prstGeom prst="roundRect">
              <a:avLst/>
            </a:prstGeom>
            <a:solidFill>
              <a:schemeClr val="bg1">
                <a:lumMod val="95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5">
              <a:extLst>
                <a:ext uri="{FF2B5EF4-FFF2-40B4-BE49-F238E27FC236}">
                  <a16:creationId xmlns="" xmlns:a16="http://schemas.microsoft.com/office/drawing/2014/main" id="{DFF8D4DC-951C-6D6C-AD38-B23550DDFC77}"/>
                </a:ext>
              </a:extLst>
            </p:cNvPr>
            <p:cNvSpPr/>
            <p:nvPr/>
          </p:nvSpPr>
          <p:spPr>
            <a:xfrm>
              <a:off x="1985302" y="2042728"/>
              <a:ext cx="1086678" cy="108667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cs typeface="+mn-ea"/>
                  <a:sym typeface="+mn-lt"/>
                </a:rPr>
                <a:t>3</a:t>
              </a:r>
              <a:endParaRPr lang="zh-CN" altLang="en-US" sz="3600" dirty="0">
                <a:cs typeface="+mn-ea"/>
                <a:sym typeface="+mn-lt"/>
              </a:endParaRPr>
            </a:p>
          </p:txBody>
        </p:sp>
        <p:sp>
          <p:nvSpPr>
            <p:cNvPr id="22" name="矩形: 圆角 7">
              <a:extLst>
                <a:ext uri="{FF2B5EF4-FFF2-40B4-BE49-F238E27FC236}">
                  <a16:creationId xmlns="" xmlns:a16="http://schemas.microsoft.com/office/drawing/2014/main" id="{4375E6D8-F4B4-6CD0-B567-603D27C93A75}"/>
                </a:ext>
              </a:extLst>
            </p:cNvPr>
            <p:cNvSpPr/>
            <p:nvPr/>
          </p:nvSpPr>
          <p:spPr>
            <a:xfrm>
              <a:off x="1521476" y="4911823"/>
              <a:ext cx="2014330" cy="47707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Color</a:t>
              </a:r>
              <a:endParaRPr lang="zh-CN" altLang="en-US" dirty="0">
                <a:cs typeface="+mn-ea"/>
                <a:sym typeface="+mn-lt"/>
              </a:endParaRPr>
            </a:p>
          </p:txBody>
        </p:sp>
      </p:grpSp>
      <p:sp>
        <p:nvSpPr>
          <p:cNvPr id="24" name="TextBox 23">
            <a:extLst>
              <a:ext uri="{FF2B5EF4-FFF2-40B4-BE49-F238E27FC236}">
                <a16:creationId xmlns="" xmlns:a16="http://schemas.microsoft.com/office/drawing/2014/main" id="{D503B42E-78BD-08EE-660E-C7467D50F484}"/>
              </a:ext>
            </a:extLst>
          </p:cNvPr>
          <p:cNvSpPr txBox="1"/>
          <p:nvPr/>
        </p:nvSpPr>
        <p:spPr>
          <a:xfrm>
            <a:off x="1789929" y="3862108"/>
            <a:ext cx="2111636" cy="646331"/>
          </a:xfrm>
          <a:prstGeom prst="rect">
            <a:avLst/>
          </a:prstGeom>
          <a:noFill/>
        </p:spPr>
        <p:txBody>
          <a:bodyPr wrap="square">
            <a:spAutoFit/>
          </a:bodyPr>
          <a:lstStyle/>
          <a:p>
            <a:r>
              <a:rPr lang="en-US" dirty="0">
                <a:latin typeface="Arial(body)"/>
              </a:rPr>
              <a:t>The thickness of the border.</a:t>
            </a:r>
          </a:p>
        </p:txBody>
      </p:sp>
      <p:sp>
        <p:nvSpPr>
          <p:cNvPr id="26" name="TextBox 25">
            <a:extLst>
              <a:ext uri="{FF2B5EF4-FFF2-40B4-BE49-F238E27FC236}">
                <a16:creationId xmlns="" xmlns:a16="http://schemas.microsoft.com/office/drawing/2014/main" id="{977D00D4-8D20-22A8-FBF3-F12F31A23D22}"/>
              </a:ext>
            </a:extLst>
          </p:cNvPr>
          <p:cNvSpPr txBox="1"/>
          <p:nvPr/>
        </p:nvSpPr>
        <p:spPr>
          <a:xfrm>
            <a:off x="4837471" y="3723608"/>
            <a:ext cx="2750819" cy="923330"/>
          </a:xfrm>
          <a:prstGeom prst="rect">
            <a:avLst/>
          </a:prstGeom>
          <a:noFill/>
        </p:spPr>
        <p:txBody>
          <a:bodyPr wrap="square">
            <a:spAutoFit/>
          </a:bodyPr>
          <a:lstStyle/>
          <a:p>
            <a:r>
              <a:rPr lang="en-US" dirty="0">
                <a:latin typeface="Arial(body)"/>
              </a:rPr>
              <a:t>The appearance of the border (solid, dashed, dotted, </a:t>
            </a:r>
            <a:r>
              <a:rPr lang="en-US" dirty="0" err="1">
                <a:latin typeface="Arial(body)"/>
              </a:rPr>
              <a:t>etc</a:t>
            </a:r>
            <a:r>
              <a:rPr lang="en-US" dirty="0">
                <a:latin typeface="Arial(body)"/>
              </a:rPr>
              <a:t>…).</a:t>
            </a:r>
          </a:p>
        </p:txBody>
      </p:sp>
      <p:sp>
        <p:nvSpPr>
          <p:cNvPr id="28" name="TextBox 27">
            <a:extLst>
              <a:ext uri="{FF2B5EF4-FFF2-40B4-BE49-F238E27FC236}">
                <a16:creationId xmlns="" xmlns:a16="http://schemas.microsoft.com/office/drawing/2014/main" id="{CD163F40-4318-9DF8-C611-D1A4D93AA82A}"/>
              </a:ext>
            </a:extLst>
          </p:cNvPr>
          <p:cNvSpPr txBox="1"/>
          <p:nvPr/>
        </p:nvSpPr>
        <p:spPr>
          <a:xfrm>
            <a:off x="8546864" y="3855649"/>
            <a:ext cx="2182761" cy="646331"/>
          </a:xfrm>
          <a:prstGeom prst="rect">
            <a:avLst/>
          </a:prstGeom>
          <a:noFill/>
        </p:spPr>
        <p:txBody>
          <a:bodyPr wrap="square">
            <a:spAutoFit/>
          </a:bodyPr>
          <a:lstStyle/>
          <a:p>
            <a:r>
              <a:rPr lang="en-US" dirty="0">
                <a:latin typeface="Arial(body)"/>
              </a:rPr>
              <a:t>The color of the border.</a:t>
            </a:r>
            <a:endParaRPr lang="it-IT" dirty="0">
              <a:latin typeface="Arial(body)"/>
            </a:endParaRPr>
          </a:p>
        </p:txBody>
      </p:sp>
    </p:spTree>
    <p:extLst>
      <p:ext uri="{BB962C8B-B14F-4D97-AF65-F5344CB8AC3E}">
        <p14:creationId xmlns:p14="http://schemas.microsoft.com/office/powerpoint/2010/main" val="42484311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65CA7F6C-B00D-1B2A-B907-13964CCAA674}"/>
              </a:ext>
            </a:extLst>
          </p:cNvPr>
          <p:cNvSpPr txBox="1"/>
          <p:nvPr/>
        </p:nvSpPr>
        <p:spPr>
          <a:xfrm>
            <a:off x="1887795" y="2033099"/>
            <a:ext cx="1622322" cy="400110"/>
          </a:xfrm>
          <a:prstGeom prst="rect">
            <a:avLst/>
          </a:prstGeom>
          <a:noFill/>
        </p:spPr>
        <p:txBody>
          <a:bodyPr wrap="square">
            <a:spAutoFit/>
          </a:bodyPr>
          <a:lstStyle/>
          <a:p>
            <a:r>
              <a:rPr lang="en-US" sz="2000" dirty="0">
                <a:solidFill>
                  <a:schemeClr val="bg1"/>
                </a:solidFill>
                <a:latin typeface="Arial(body)"/>
              </a:rPr>
              <a:t>border-width</a:t>
            </a:r>
            <a:endParaRPr lang="it-IT" sz="2000" dirty="0">
              <a:solidFill>
                <a:schemeClr val="bg1"/>
              </a:solidFill>
            </a:endParaRPr>
          </a:p>
        </p:txBody>
      </p:sp>
      <p:sp>
        <p:nvSpPr>
          <p:cNvPr id="10" name="箭头: 五边形 1">
            <a:extLst>
              <a:ext uri="{FF2B5EF4-FFF2-40B4-BE49-F238E27FC236}">
                <a16:creationId xmlns="" xmlns:a16="http://schemas.microsoft.com/office/drawing/2014/main" id="{56F690C5-EB78-8CF6-5B95-C10CB1D4A24C}"/>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TextBox 10">
            <a:extLst>
              <a:ext uri="{FF2B5EF4-FFF2-40B4-BE49-F238E27FC236}">
                <a16:creationId xmlns="" xmlns:a16="http://schemas.microsoft.com/office/drawing/2014/main" id="{DDFA37AD-42B8-5B41-A30E-6FD912CDD6C9}"/>
              </a:ext>
            </a:extLst>
          </p:cNvPr>
          <p:cNvSpPr txBox="1"/>
          <p:nvPr/>
        </p:nvSpPr>
        <p:spPr>
          <a:xfrm>
            <a:off x="1005712"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Borders</a:t>
            </a:r>
          </a:p>
        </p:txBody>
      </p:sp>
      <p:sp>
        <p:nvSpPr>
          <p:cNvPr id="25" name="TextBox 24">
            <a:extLst>
              <a:ext uri="{FF2B5EF4-FFF2-40B4-BE49-F238E27FC236}">
                <a16:creationId xmlns="" xmlns:a16="http://schemas.microsoft.com/office/drawing/2014/main" id="{B28EFC80-664C-7028-1F0A-96697959CD90}"/>
              </a:ext>
            </a:extLst>
          </p:cNvPr>
          <p:cNvSpPr txBox="1"/>
          <p:nvPr/>
        </p:nvSpPr>
        <p:spPr>
          <a:xfrm>
            <a:off x="1887795" y="1845570"/>
            <a:ext cx="2335161" cy="400110"/>
          </a:xfrm>
          <a:prstGeom prst="rect">
            <a:avLst/>
          </a:prstGeom>
          <a:noFill/>
        </p:spPr>
        <p:txBody>
          <a:bodyPr wrap="square" rtlCol="0">
            <a:spAutoFit/>
          </a:bodyPr>
          <a:lstStyle/>
          <a:p>
            <a:r>
              <a:rPr lang="en-US" sz="2000" dirty="0">
                <a:solidFill>
                  <a:schemeClr val="bg1"/>
                </a:solidFill>
                <a:latin typeface="Arial(body)"/>
              </a:rPr>
              <a:t> border-width </a:t>
            </a:r>
            <a:endParaRPr lang="it-IT" sz="2000" dirty="0">
              <a:solidFill>
                <a:schemeClr val="bg1"/>
              </a:solidFill>
              <a:latin typeface="Arial(body)"/>
            </a:endParaRPr>
          </a:p>
        </p:txBody>
      </p:sp>
      <p:sp>
        <p:nvSpPr>
          <p:cNvPr id="27" name="TextBox 26">
            <a:extLst>
              <a:ext uri="{FF2B5EF4-FFF2-40B4-BE49-F238E27FC236}">
                <a16:creationId xmlns="" xmlns:a16="http://schemas.microsoft.com/office/drawing/2014/main" id="{E7B88389-B903-A52A-2451-CC36EB42B37D}"/>
              </a:ext>
            </a:extLst>
          </p:cNvPr>
          <p:cNvSpPr txBox="1"/>
          <p:nvPr/>
        </p:nvSpPr>
        <p:spPr>
          <a:xfrm>
            <a:off x="793312" y="2477386"/>
            <a:ext cx="10332062" cy="369332"/>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dirty="0">
                <a:solidFill>
                  <a:schemeClr val="accent1">
                    <a:lumMod val="60000"/>
                    <a:lumOff val="40000"/>
                  </a:schemeClr>
                </a:solidFill>
              </a:rPr>
              <a:t>border-style</a:t>
            </a:r>
            <a:r>
              <a:rPr lang="en-US" dirty="0"/>
              <a:t> property specifies what kind of border to display.</a:t>
            </a:r>
          </a:p>
        </p:txBody>
      </p:sp>
      <p:sp>
        <p:nvSpPr>
          <p:cNvPr id="28" name="TextBox 27">
            <a:extLst>
              <a:ext uri="{FF2B5EF4-FFF2-40B4-BE49-F238E27FC236}">
                <a16:creationId xmlns="" xmlns:a16="http://schemas.microsoft.com/office/drawing/2014/main" id="{6E20264C-2E21-A8BD-A4FB-5D0268BD9A63}"/>
              </a:ext>
            </a:extLst>
          </p:cNvPr>
          <p:cNvSpPr txBox="1"/>
          <p:nvPr/>
        </p:nvSpPr>
        <p:spPr>
          <a:xfrm>
            <a:off x="1304591" y="2934636"/>
            <a:ext cx="9461732" cy="369332"/>
          </a:xfrm>
          <a:prstGeom prst="rect">
            <a:avLst/>
          </a:prstGeom>
          <a:noFill/>
        </p:spPr>
        <p:txBody>
          <a:bodyPr wrap="square">
            <a:spAutoFit/>
          </a:bodyPr>
          <a:lstStyle/>
          <a:p>
            <a:r>
              <a:rPr lang="en-US" dirty="0"/>
              <a:t>border-style: none|hidden|dotted|dashed|solid|double|groove|ridge|inset|outset|initial|inherit;</a:t>
            </a:r>
          </a:p>
        </p:txBody>
      </p:sp>
      <p:sp>
        <p:nvSpPr>
          <p:cNvPr id="29" name="TextBox 28">
            <a:extLst>
              <a:ext uri="{FF2B5EF4-FFF2-40B4-BE49-F238E27FC236}">
                <a16:creationId xmlns="" xmlns:a16="http://schemas.microsoft.com/office/drawing/2014/main" id="{47011D03-2301-8000-22BC-BB8D563EE26A}"/>
              </a:ext>
            </a:extLst>
          </p:cNvPr>
          <p:cNvSpPr txBox="1"/>
          <p:nvPr/>
        </p:nvSpPr>
        <p:spPr>
          <a:xfrm>
            <a:off x="793312" y="3533607"/>
            <a:ext cx="10493366" cy="646331"/>
          </a:xfrm>
          <a:prstGeom prst="rect">
            <a:avLst/>
          </a:prstGeom>
          <a:noFill/>
        </p:spPr>
        <p:txBody>
          <a:bodyPr wrap="square">
            <a:spAutoFit/>
          </a:bodyPr>
          <a:lstStyle/>
          <a:p>
            <a:pPr marL="285750" indent="-285750">
              <a:buFont typeface="Arial" panose="020B0604020202020204" pitchFamily="34" charset="0"/>
              <a:buChar char="•"/>
            </a:pPr>
            <a:r>
              <a:rPr lang="en-US" dirty="0"/>
              <a:t>The </a:t>
            </a:r>
            <a:r>
              <a:rPr lang="en-US" dirty="0">
                <a:solidFill>
                  <a:schemeClr val="accent1">
                    <a:lumMod val="60000"/>
                    <a:lumOff val="40000"/>
                  </a:schemeClr>
                </a:solidFill>
              </a:rPr>
              <a:t>border-color</a:t>
            </a:r>
            <a:r>
              <a:rPr lang="en-US" dirty="0"/>
              <a:t> property sets the color of an element's four borders. This property can have from one to four values.</a:t>
            </a:r>
          </a:p>
        </p:txBody>
      </p:sp>
      <p:sp>
        <p:nvSpPr>
          <p:cNvPr id="30" name="TextBox 29">
            <a:extLst>
              <a:ext uri="{FF2B5EF4-FFF2-40B4-BE49-F238E27FC236}">
                <a16:creationId xmlns="" xmlns:a16="http://schemas.microsoft.com/office/drawing/2014/main" id="{C07BAF0B-9055-0FC4-D980-6B307A1FAE23}"/>
              </a:ext>
            </a:extLst>
          </p:cNvPr>
          <p:cNvSpPr txBox="1"/>
          <p:nvPr/>
        </p:nvSpPr>
        <p:spPr>
          <a:xfrm>
            <a:off x="1304591" y="1860959"/>
            <a:ext cx="6094268" cy="369332"/>
          </a:xfrm>
          <a:prstGeom prst="rect">
            <a:avLst/>
          </a:prstGeom>
          <a:noFill/>
        </p:spPr>
        <p:txBody>
          <a:bodyPr wrap="square">
            <a:spAutoFit/>
          </a:bodyPr>
          <a:lstStyle/>
          <a:p>
            <a:r>
              <a:rPr lang="en-US" dirty="0"/>
              <a:t>border-width: </a:t>
            </a:r>
            <a:r>
              <a:rPr lang="en-US" dirty="0" err="1"/>
              <a:t>medium|thin|thick|length|initial|inherit</a:t>
            </a:r>
            <a:r>
              <a:rPr lang="en-US" dirty="0"/>
              <a:t>;</a:t>
            </a:r>
          </a:p>
        </p:txBody>
      </p:sp>
      <p:sp>
        <p:nvSpPr>
          <p:cNvPr id="31" name="TextBox 30">
            <a:extLst>
              <a:ext uri="{FF2B5EF4-FFF2-40B4-BE49-F238E27FC236}">
                <a16:creationId xmlns="" xmlns:a16="http://schemas.microsoft.com/office/drawing/2014/main" id="{13978C50-C2E0-DAC0-38E4-3B2408A62E64}"/>
              </a:ext>
            </a:extLst>
          </p:cNvPr>
          <p:cNvSpPr txBox="1"/>
          <p:nvPr/>
        </p:nvSpPr>
        <p:spPr>
          <a:xfrm>
            <a:off x="793312" y="1473375"/>
            <a:ext cx="8854717" cy="369332"/>
          </a:xfrm>
          <a:prstGeom prst="rect">
            <a:avLst/>
          </a:prstGeom>
          <a:noFill/>
        </p:spPr>
        <p:txBody>
          <a:bodyPr wrap="square">
            <a:spAutoFit/>
          </a:bodyPr>
          <a:lstStyle/>
          <a:p>
            <a:pPr marL="285750" indent="-285750">
              <a:buFont typeface="Arial" panose="020B0604020202020204" pitchFamily="34" charset="0"/>
              <a:buChar char="•"/>
            </a:pPr>
            <a:r>
              <a:rPr lang="en-US" dirty="0"/>
              <a:t>The</a:t>
            </a:r>
            <a:r>
              <a:rPr lang="en-US" dirty="0">
                <a:solidFill>
                  <a:schemeClr val="accent1">
                    <a:lumMod val="75000"/>
                  </a:schemeClr>
                </a:solidFill>
              </a:rPr>
              <a:t> </a:t>
            </a:r>
            <a:r>
              <a:rPr lang="en-US" dirty="0">
                <a:solidFill>
                  <a:schemeClr val="accent1">
                    <a:lumMod val="60000"/>
                    <a:lumOff val="40000"/>
                  </a:schemeClr>
                </a:solidFill>
              </a:rPr>
              <a:t>border-width</a:t>
            </a:r>
            <a:r>
              <a:rPr lang="en-US" dirty="0">
                <a:solidFill>
                  <a:schemeClr val="accent1">
                    <a:lumMod val="75000"/>
                  </a:schemeClr>
                </a:solidFill>
              </a:rPr>
              <a:t> </a:t>
            </a:r>
            <a:r>
              <a:rPr lang="en-US" dirty="0"/>
              <a:t>shorthand CSS property sets the width of an element's border.</a:t>
            </a:r>
          </a:p>
        </p:txBody>
      </p:sp>
      <p:sp>
        <p:nvSpPr>
          <p:cNvPr id="32" name="TextBox 31">
            <a:extLst>
              <a:ext uri="{FF2B5EF4-FFF2-40B4-BE49-F238E27FC236}">
                <a16:creationId xmlns="" xmlns:a16="http://schemas.microsoft.com/office/drawing/2014/main" id="{00D52F99-CAF1-8705-AF72-1276D45DE0D1}"/>
              </a:ext>
            </a:extLst>
          </p:cNvPr>
          <p:cNvSpPr txBox="1"/>
          <p:nvPr/>
        </p:nvSpPr>
        <p:spPr>
          <a:xfrm>
            <a:off x="1304591" y="4356872"/>
            <a:ext cx="6094268" cy="369332"/>
          </a:xfrm>
          <a:prstGeom prst="rect">
            <a:avLst/>
          </a:prstGeom>
          <a:noFill/>
        </p:spPr>
        <p:txBody>
          <a:bodyPr wrap="square">
            <a:spAutoFit/>
          </a:bodyPr>
          <a:lstStyle/>
          <a:p>
            <a:r>
              <a:rPr lang="en-US" dirty="0"/>
              <a:t>border-color: </a:t>
            </a:r>
            <a:r>
              <a:rPr lang="en-US" dirty="0" err="1"/>
              <a:t>color|transparent|initial|inherit</a:t>
            </a:r>
            <a:r>
              <a:rPr lang="en-US" dirty="0"/>
              <a:t>;</a:t>
            </a:r>
          </a:p>
        </p:txBody>
      </p:sp>
      <p:sp>
        <p:nvSpPr>
          <p:cNvPr id="33" name="TextBox 32">
            <a:extLst>
              <a:ext uri="{FF2B5EF4-FFF2-40B4-BE49-F238E27FC236}">
                <a16:creationId xmlns="" xmlns:a16="http://schemas.microsoft.com/office/drawing/2014/main" id="{3C80BBE8-68EF-F837-C654-D360389DB20E}"/>
              </a:ext>
            </a:extLst>
          </p:cNvPr>
          <p:cNvSpPr txBox="1"/>
          <p:nvPr/>
        </p:nvSpPr>
        <p:spPr>
          <a:xfrm>
            <a:off x="1726492" y="5313104"/>
            <a:ext cx="9398882" cy="646331"/>
          </a:xfrm>
          <a:prstGeom prst="rect">
            <a:avLst/>
          </a:prstGeom>
          <a:noFill/>
        </p:spPr>
        <p:txBody>
          <a:bodyPr wrap="square">
            <a:spAutoFit/>
          </a:bodyPr>
          <a:lstStyle/>
          <a:p>
            <a:r>
              <a:rPr lang="en-US" dirty="0"/>
              <a:t>Note: Always declare the border-style property before the border-width property and border-color property. An element must have borders before you can set the width and change the color.</a:t>
            </a:r>
          </a:p>
        </p:txBody>
      </p:sp>
      <p:pic>
        <p:nvPicPr>
          <p:cNvPr id="35" name="Graphic 34" descr="Classroom with solid fill">
            <a:extLst>
              <a:ext uri="{FF2B5EF4-FFF2-40B4-BE49-F238E27FC236}">
                <a16:creationId xmlns="" xmlns:a16="http://schemas.microsoft.com/office/drawing/2014/main" id="{95B0D6AC-8822-A317-B37C-3FBD16381D0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905323" y="5234306"/>
            <a:ext cx="725129" cy="725129"/>
          </a:xfrm>
          <a:prstGeom prst="rect">
            <a:avLst/>
          </a:prstGeom>
        </p:spPr>
      </p:pic>
      <p:pic>
        <p:nvPicPr>
          <p:cNvPr id="36" name="Picture 35">
            <a:extLst>
              <a:ext uri="{FF2B5EF4-FFF2-40B4-BE49-F238E27FC236}">
                <a16:creationId xmlns="" xmlns:a16="http://schemas.microsoft.com/office/drawing/2014/main" id="{F7DD5F02-D5CC-61CF-D3CD-4F5AD3E10196}"/>
              </a:ext>
            </a:extLst>
          </p:cNvPr>
          <p:cNvPicPr>
            <a:picLocks noChangeAspect="1"/>
          </p:cNvPicPr>
          <p:nvPr/>
        </p:nvPicPr>
        <p:blipFill>
          <a:blip r:embed="rId4"/>
          <a:stretch>
            <a:fillRect/>
          </a:stretch>
        </p:blipFill>
        <p:spPr>
          <a:xfrm>
            <a:off x="10569676" y="604804"/>
            <a:ext cx="983226" cy="1229634"/>
          </a:xfrm>
          <a:prstGeom prst="rect">
            <a:avLst/>
          </a:prstGeom>
        </p:spPr>
      </p:pic>
    </p:spTree>
    <p:extLst>
      <p:ext uri="{BB962C8B-B14F-4D97-AF65-F5344CB8AC3E}">
        <p14:creationId xmlns:p14="http://schemas.microsoft.com/office/powerpoint/2010/main" val="24271833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FF96E6C4-B826-C623-C87E-49873CEA93A6}"/>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69936725-3D8B-8FE9-57AA-7B21C8A52748}"/>
              </a:ext>
            </a:extLst>
          </p:cNvPr>
          <p:cNvPicPr>
            <a:picLocks noChangeAspect="1"/>
          </p:cNvPicPr>
          <p:nvPr/>
        </p:nvPicPr>
        <p:blipFill>
          <a:blip r:embed="rId2"/>
          <a:stretch>
            <a:fillRect/>
          </a:stretch>
        </p:blipFill>
        <p:spPr>
          <a:xfrm>
            <a:off x="10707328" y="439571"/>
            <a:ext cx="983226" cy="1229634"/>
          </a:xfrm>
          <a:prstGeom prst="rect">
            <a:avLst/>
          </a:prstGeom>
        </p:spPr>
      </p:pic>
      <p:sp>
        <p:nvSpPr>
          <p:cNvPr id="5" name="TextBox 4">
            <a:extLst>
              <a:ext uri="{FF2B5EF4-FFF2-40B4-BE49-F238E27FC236}">
                <a16:creationId xmlns="" xmlns:a16="http://schemas.microsoft.com/office/drawing/2014/main" id="{1FB45706-93AC-66C1-0D18-72DC0F918834}"/>
              </a:ext>
            </a:extLst>
          </p:cNvPr>
          <p:cNvSpPr txBox="1"/>
          <p:nvPr/>
        </p:nvSpPr>
        <p:spPr>
          <a:xfrm>
            <a:off x="855406" y="531167"/>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a:t>
            </a:r>
            <a:r>
              <a:rPr lang="fa-IR" sz="2400" b="1" dirty="0">
                <a:solidFill>
                  <a:srgbClr val="C00000"/>
                </a:solidFill>
                <a:latin typeface="Arial" panose="020B0604020202020204" pitchFamily="34" charset="0"/>
                <a:cs typeface="Arial" panose="020B0604020202020204" pitchFamily="34" charset="0"/>
              </a:rPr>
              <a:t> </a:t>
            </a:r>
            <a:r>
              <a:rPr lang="en-US" sz="2400" b="1" dirty="0">
                <a:solidFill>
                  <a:srgbClr val="C00000"/>
                </a:solidFill>
                <a:latin typeface="Arial" panose="020B0604020202020204" pitchFamily="34" charset="0"/>
                <a:cs typeface="Arial" panose="020B0604020202020204" pitchFamily="34" charset="0"/>
              </a:rPr>
              <a:t>Borders </a:t>
            </a:r>
            <a:endParaRPr lang="it-IT" sz="2400" b="1" dirty="0">
              <a:solidFill>
                <a:srgbClr val="C00000"/>
              </a:solidFill>
            </a:endParaRPr>
          </a:p>
        </p:txBody>
      </p:sp>
      <p:pic>
        <p:nvPicPr>
          <p:cNvPr id="7" name="Picture 6">
            <a:extLst>
              <a:ext uri="{FF2B5EF4-FFF2-40B4-BE49-F238E27FC236}">
                <a16:creationId xmlns="" xmlns:a16="http://schemas.microsoft.com/office/drawing/2014/main" id="{6C514208-1304-EDBD-8FCB-AD2F493A7271}"/>
              </a:ext>
            </a:extLst>
          </p:cNvPr>
          <p:cNvPicPr>
            <a:picLocks noChangeAspect="1"/>
          </p:cNvPicPr>
          <p:nvPr/>
        </p:nvPicPr>
        <p:blipFill>
          <a:blip r:embed="rId3"/>
          <a:stretch>
            <a:fillRect/>
          </a:stretch>
        </p:blipFill>
        <p:spPr>
          <a:xfrm>
            <a:off x="1850367" y="1529179"/>
            <a:ext cx="4245633" cy="2160351"/>
          </a:xfrm>
          <a:prstGeom prst="rect">
            <a:avLst/>
          </a:prstGeom>
        </p:spPr>
      </p:pic>
      <p:pic>
        <p:nvPicPr>
          <p:cNvPr id="9" name="Picture 8">
            <a:extLst>
              <a:ext uri="{FF2B5EF4-FFF2-40B4-BE49-F238E27FC236}">
                <a16:creationId xmlns="" xmlns:a16="http://schemas.microsoft.com/office/drawing/2014/main" id="{D7F5023E-BB2F-4C9F-9CEF-18A591947745}"/>
              </a:ext>
            </a:extLst>
          </p:cNvPr>
          <p:cNvPicPr>
            <a:picLocks noChangeAspect="1"/>
          </p:cNvPicPr>
          <p:nvPr/>
        </p:nvPicPr>
        <p:blipFill>
          <a:blip r:embed="rId4"/>
          <a:stretch>
            <a:fillRect/>
          </a:stretch>
        </p:blipFill>
        <p:spPr>
          <a:xfrm>
            <a:off x="1850367" y="4814900"/>
            <a:ext cx="3877216" cy="1600423"/>
          </a:xfrm>
          <a:prstGeom prst="rect">
            <a:avLst/>
          </a:prstGeom>
        </p:spPr>
      </p:pic>
      <p:pic>
        <p:nvPicPr>
          <p:cNvPr id="10" name="Picture 9">
            <a:extLst>
              <a:ext uri="{FF2B5EF4-FFF2-40B4-BE49-F238E27FC236}">
                <a16:creationId xmlns="" xmlns:a16="http://schemas.microsoft.com/office/drawing/2014/main" id="{E109DE81-BD88-278D-0013-377A7024551C}"/>
              </a:ext>
            </a:extLst>
          </p:cNvPr>
          <p:cNvPicPr>
            <a:picLocks noChangeAspect="1"/>
          </p:cNvPicPr>
          <p:nvPr/>
        </p:nvPicPr>
        <p:blipFill rotWithShape="1">
          <a:blip r:embed="rId5">
            <a:extLst>
              <a:ext uri="{28A0092B-C50C-407E-A947-70E740481C1C}">
                <a14:useLocalDpi xmlns:a14="http://schemas.microsoft.com/office/drawing/2010/main" val="0"/>
              </a:ext>
            </a:extLst>
          </a:blip>
          <a:srcRect t="3920" r="50810" b="1693"/>
          <a:stretch/>
        </p:blipFill>
        <p:spPr>
          <a:xfrm>
            <a:off x="7960574" y="1529179"/>
            <a:ext cx="2546314" cy="4840353"/>
          </a:xfrm>
          <a:prstGeom prst="rect">
            <a:avLst/>
          </a:prstGeom>
        </p:spPr>
      </p:pic>
      <p:sp>
        <p:nvSpPr>
          <p:cNvPr id="11" name="Arrow: Down 10">
            <a:extLst>
              <a:ext uri="{FF2B5EF4-FFF2-40B4-BE49-F238E27FC236}">
                <a16:creationId xmlns="" xmlns:a16="http://schemas.microsoft.com/office/drawing/2014/main" id="{77D97345-33FC-1520-D686-B3079AD76A75}"/>
              </a:ext>
            </a:extLst>
          </p:cNvPr>
          <p:cNvSpPr/>
          <p:nvPr/>
        </p:nvSpPr>
        <p:spPr>
          <a:xfrm rot="16200000">
            <a:off x="893239" y="1717786"/>
            <a:ext cx="460375" cy="8276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Arrow: Down 11">
            <a:extLst>
              <a:ext uri="{FF2B5EF4-FFF2-40B4-BE49-F238E27FC236}">
                <a16:creationId xmlns="" xmlns:a16="http://schemas.microsoft.com/office/drawing/2014/main" id="{7930F74D-6D19-75EE-1FD7-26F2551220A5}"/>
              </a:ext>
            </a:extLst>
          </p:cNvPr>
          <p:cNvSpPr/>
          <p:nvPr/>
        </p:nvSpPr>
        <p:spPr>
          <a:xfrm>
            <a:off x="3512808" y="3912700"/>
            <a:ext cx="460375" cy="6980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Arrow: Down 12">
            <a:extLst>
              <a:ext uri="{FF2B5EF4-FFF2-40B4-BE49-F238E27FC236}">
                <a16:creationId xmlns="" xmlns:a16="http://schemas.microsoft.com/office/drawing/2014/main" id="{8261FB6C-6BF8-406E-DB9C-19D6E65A4F03}"/>
              </a:ext>
            </a:extLst>
          </p:cNvPr>
          <p:cNvSpPr/>
          <p:nvPr/>
        </p:nvSpPr>
        <p:spPr>
          <a:xfrm rot="16200000">
            <a:off x="6614798" y="5216101"/>
            <a:ext cx="460375" cy="798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extBox 13">
            <a:extLst>
              <a:ext uri="{FF2B5EF4-FFF2-40B4-BE49-F238E27FC236}">
                <a16:creationId xmlns="" xmlns:a16="http://schemas.microsoft.com/office/drawing/2014/main" id="{773604BA-284A-59E5-6B5A-D0C819897254}"/>
              </a:ext>
            </a:extLst>
          </p:cNvPr>
          <p:cNvSpPr txBox="1"/>
          <p:nvPr/>
        </p:nvSpPr>
        <p:spPr>
          <a:xfrm>
            <a:off x="666226" y="1562848"/>
            <a:ext cx="914400" cy="400110"/>
          </a:xfrm>
          <a:prstGeom prst="rect">
            <a:avLst/>
          </a:prstGeom>
          <a:noFill/>
        </p:spPr>
        <p:txBody>
          <a:bodyPr wrap="square" rtlCol="0">
            <a:spAutoFit/>
          </a:bodyPr>
          <a:lstStyle/>
          <a:p>
            <a:r>
              <a:rPr lang="en-US" sz="2000" dirty="0">
                <a:solidFill>
                  <a:schemeClr val="accent1">
                    <a:lumMod val="75000"/>
                  </a:schemeClr>
                </a:solidFill>
                <a:latin typeface="Arial(body)"/>
              </a:rPr>
              <a:t>html</a:t>
            </a:r>
            <a:endParaRPr lang="it-IT" sz="2000" dirty="0">
              <a:solidFill>
                <a:schemeClr val="accent1">
                  <a:lumMod val="75000"/>
                </a:schemeClr>
              </a:solidFill>
              <a:latin typeface="Arial(body)"/>
            </a:endParaRPr>
          </a:p>
        </p:txBody>
      </p:sp>
      <p:sp>
        <p:nvSpPr>
          <p:cNvPr id="15" name="TextBox 14">
            <a:extLst>
              <a:ext uri="{FF2B5EF4-FFF2-40B4-BE49-F238E27FC236}">
                <a16:creationId xmlns="" xmlns:a16="http://schemas.microsoft.com/office/drawing/2014/main" id="{C31A3D4E-0DBE-DB22-3BB7-EC4C0D92D207}"/>
              </a:ext>
            </a:extLst>
          </p:cNvPr>
          <p:cNvSpPr txBox="1"/>
          <p:nvPr/>
        </p:nvSpPr>
        <p:spPr>
          <a:xfrm>
            <a:off x="2989006" y="3949355"/>
            <a:ext cx="914400" cy="400110"/>
          </a:xfrm>
          <a:prstGeom prst="rect">
            <a:avLst/>
          </a:prstGeom>
          <a:noFill/>
        </p:spPr>
        <p:txBody>
          <a:bodyPr wrap="square" rtlCol="0">
            <a:spAutoFit/>
          </a:bodyPr>
          <a:lstStyle/>
          <a:p>
            <a:r>
              <a:rPr lang="en-US" sz="2000" dirty="0" err="1">
                <a:solidFill>
                  <a:schemeClr val="accent1">
                    <a:lumMod val="75000"/>
                  </a:schemeClr>
                </a:solidFill>
                <a:latin typeface="Arial(body)"/>
              </a:rPr>
              <a:t>css</a:t>
            </a:r>
            <a:endParaRPr lang="it-IT" sz="2000" dirty="0">
              <a:solidFill>
                <a:schemeClr val="accent1">
                  <a:lumMod val="75000"/>
                </a:schemeClr>
              </a:solidFill>
              <a:latin typeface="Arial(body)"/>
            </a:endParaRPr>
          </a:p>
        </p:txBody>
      </p:sp>
      <p:sp>
        <p:nvSpPr>
          <p:cNvPr id="16" name="TextBox 15">
            <a:extLst>
              <a:ext uri="{FF2B5EF4-FFF2-40B4-BE49-F238E27FC236}">
                <a16:creationId xmlns="" xmlns:a16="http://schemas.microsoft.com/office/drawing/2014/main" id="{224CE79C-0EC5-BA78-9D31-893D94952F34}"/>
              </a:ext>
            </a:extLst>
          </p:cNvPr>
          <p:cNvSpPr txBox="1"/>
          <p:nvPr/>
        </p:nvSpPr>
        <p:spPr>
          <a:xfrm>
            <a:off x="6157184" y="5013770"/>
            <a:ext cx="914400" cy="400110"/>
          </a:xfrm>
          <a:prstGeom prst="rect">
            <a:avLst/>
          </a:prstGeom>
          <a:noFill/>
        </p:spPr>
        <p:txBody>
          <a:bodyPr wrap="square" rtlCol="0">
            <a:spAutoFit/>
          </a:bodyPr>
          <a:lstStyle/>
          <a:p>
            <a:r>
              <a:rPr lang="en-US" sz="2000" dirty="0">
                <a:solidFill>
                  <a:schemeClr val="accent1">
                    <a:lumMod val="75000"/>
                  </a:schemeClr>
                </a:solidFill>
                <a:latin typeface="Arial(body)"/>
              </a:rPr>
              <a:t>output</a:t>
            </a:r>
            <a:endParaRPr lang="it-IT" sz="2000"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 xmlns:a16="http://schemas.microsoft.com/office/drawing/2014/main" id="{66A7872E-EA37-F23F-2120-5D4479AD87D7}"/>
                  </a:ext>
                </a:extLst>
              </p14:cNvPr>
              <p14:cNvContentPartPr/>
              <p14:nvPr/>
            </p14:nvContentPartPr>
            <p14:xfrm>
              <a:off x="2286000" y="6091149"/>
              <a:ext cx="2981520" cy="360"/>
            </p14:xfrm>
          </p:contentPart>
        </mc:Choice>
        <mc:Fallback xmlns="">
          <p:pic>
            <p:nvPicPr>
              <p:cNvPr id="4" name="Ink 3">
                <a:extLst>
                  <a:ext uri="{FF2B5EF4-FFF2-40B4-BE49-F238E27FC236}">
                    <a16:creationId xmlns:a16="http://schemas.microsoft.com/office/drawing/2014/main" id="{66A7872E-EA37-F23F-2120-5D4479AD87D7}"/>
                  </a:ext>
                </a:extLst>
              </p:cNvPr>
              <p:cNvPicPr/>
              <p:nvPr/>
            </p:nvPicPr>
            <p:blipFill>
              <a:blip r:embed="rId7"/>
              <a:stretch>
                <a:fillRect/>
              </a:stretch>
            </p:blipFill>
            <p:spPr>
              <a:xfrm>
                <a:off x="2277000" y="6082509"/>
                <a:ext cx="2999160" cy="18000"/>
              </a:xfrm>
              <a:prstGeom prst="rect">
                <a:avLst/>
              </a:prstGeom>
            </p:spPr>
          </p:pic>
        </mc:Fallback>
      </mc:AlternateContent>
    </p:spTree>
    <p:extLst>
      <p:ext uri="{BB962C8B-B14F-4D97-AF65-F5344CB8AC3E}">
        <p14:creationId xmlns:p14="http://schemas.microsoft.com/office/powerpoint/2010/main" val="3256972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5CFD41A4-364F-DAC3-FB78-A2D0231E8A11}"/>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84581395-9343-61E3-4770-CAC9E121DE5D}"/>
              </a:ext>
            </a:extLst>
          </p:cNvPr>
          <p:cNvPicPr>
            <a:picLocks noChangeAspect="1"/>
          </p:cNvPicPr>
          <p:nvPr/>
        </p:nvPicPr>
        <p:blipFill>
          <a:blip r:embed="rId2"/>
          <a:stretch>
            <a:fillRect/>
          </a:stretch>
        </p:blipFill>
        <p:spPr>
          <a:xfrm>
            <a:off x="10707328" y="439571"/>
            <a:ext cx="983226" cy="1229634"/>
          </a:xfrm>
          <a:prstGeom prst="rect">
            <a:avLst/>
          </a:prstGeom>
        </p:spPr>
      </p:pic>
      <p:pic>
        <p:nvPicPr>
          <p:cNvPr id="7" name="Picture 6">
            <a:extLst>
              <a:ext uri="{FF2B5EF4-FFF2-40B4-BE49-F238E27FC236}">
                <a16:creationId xmlns="" xmlns:a16="http://schemas.microsoft.com/office/drawing/2014/main" id="{0D793700-F49C-C4B3-F40A-A69CB800D0BD}"/>
              </a:ext>
            </a:extLst>
          </p:cNvPr>
          <p:cNvPicPr>
            <a:picLocks noChangeAspect="1"/>
          </p:cNvPicPr>
          <p:nvPr/>
        </p:nvPicPr>
        <p:blipFill>
          <a:blip r:embed="rId3"/>
          <a:stretch>
            <a:fillRect/>
          </a:stretch>
        </p:blipFill>
        <p:spPr>
          <a:xfrm>
            <a:off x="709622" y="1399202"/>
            <a:ext cx="4245633" cy="2160351"/>
          </a:xfrm>
          <a:prstGeom prst="rect">
            <a:avLst/>
          </a:prstGeom>
        </p:spPr>
      </p:pic>
      <p:pic>
        <p:nvPicPr>
          <p:cNvPr id="8" name="Picture 7">
            <a:extLst>
              <a:ext uri="{FF2B5EF4-FFF2-40B4-BE49-F238E27FC236}">
                <a16:creationId xmlns="" xmlns:a16="http://schemas.microsoft.com/office/drawing/2014/main" id="{263A5203-08B8-C1E0-20FF-2AFD7EB01232}"/>
              </a:ext>
            </a:extLst>
          </p:cNvPr>
          <p:cNvPicPr>
            <a:picLocks noChangeAspect="1"/>
          </p:cNvPicPr>
          <p:nvPr/>
        </p:nvPicPr>
        <p:blipFill rotWithShape="1">
          <a:blip r:embed="rId4">
            <a:extLst>
              <a:ext uri="{28A0092B-C50C-407E-A947-70E740481C1C}">
                <a14:useLocalDpi xmlns:a14="http://schemas.microsoft.com/office/drawing/2010/main" val="0"/>
              </a:ext>
            </a:extLst>
          </a:blip>
          <a:srcRect t="3112" r="50103" b="1179"/>
          <a:stretch/>
        </p:blipFill>
        <p:spPr>
          <a:xfrm>
            <a:off x="7880600" y="1696804"/>
            <a:ext cx="2305619" cy="4345859"/>
          </a:xfrm>
          <a:prstGeom prst="rect">
            <a:avLst/>
          </a:prstGeom>
        </p:spPr>
      </p:pic>
      <p:sp>
        <p:nvSpPr>
          <p:cNvPr id="9" name="TextBox 8">
            <a:extLst>
              <a:ext uri="{FF2B5EF4-FFF2-40B4-BE49-F238E27FC236}">
                <a16:creationId xmlns="" xmlns:a16="http://schemas.microsoft.com/office/drawing/2014/main" id="{BF155237-8C15-A671-FC01-4EE185DDA5A9}"/>
              </a:ext>
            </a:extLst>
          </p:cNvPr>
          <p:cNvSpPr txBox="1"/>
          <p:nvPr/>
        </p:nvSpPr>
        <p:spPr>
          <a:xfrm>
            <a:off x="4090164" y="1399202"/>
            <a:ext cx="914400" cy="369332"/>
          </a:xfrm>
          <a:prstGeom prst="rect">
            <a:avLst/>
          </a:prstGeom>
          <a:noFill/>
        </p:spPr>
        <p:txBody>
          <a:bodyPr wrap="square" rtlCol="0">
            <a:spAutoFit/>
          </a:bodyPr>
          <a:lstStyle/>
          <a:p>
            <a:r>
              <a:rPr lang="en-US" dirty="0">
                <a:solidFill>
                  <a:schemeClr val="bg2"/>
                </a:solidFill>
                <a:latin typeface="Arial(body)"/>
              </a:rPr>
              <a:t>html</a:t>
            </a:r>
            <a:endParaRPr lang="it-IT" dirty="0">
              <a:solidFill>
                <a:schemeClr val="bg2"/>
              </a:solidFill>
              <a:latin typeface="Arial(body)"/>
            </a:endParaRPr>
          </a:p>
        </p:txBody>
      </p:sp>
      <p:sp>
        <p:nvSpPr>
          <p:cNvPr id="11" name="TextBox 10">
            <a:extLst>
              <a:ext uri="{FF2B5EF4-FFF2-40B4-BE49-F238E27FC236}">
                <a16:creationId xmlns="" xmlns:a16="http://schemas.microsoft.com/office/drawing/2014/main" id="{67811907-24F5-211C-73DB-A29D883B8EC0}"/>
              </a:ext>
            </a:extLst>
          </p:cNvPr>
          <p:cNvSpPr txBox="1"/>
          <p:nvPr/>
        </p:nvSpPr>
        <p:spPr>
          <a:xfrm>
            <a:off x="9484987" y="1399202"/>
            <a:ext cx="914400" cy="369332"/>
          </a:xfrm>
          <a:prstGeom prst="rect">
            <a:avLst/>
          </a:prstGeom>
          <a:noFill/>
        </p:spPr>
        <p:txBody>
          <a:bodyPr wrap="square" rtlCol="0">
            <a:spAutoFit/>
          </a:bodyPr>
          <a:lstStyle/>
          <a:p>
            <a:r>
              <a:rPr lang="en-US" dirty="0">
                <a:latin typeface="Arial(body)"/>
              </a:rPr>
              <a:t>output</a:t>
            </a:r>
            <a:endParaRPr lang="it-IT" dirty="0">
              <a:latin typeface="Arial(body)"/>
            </a:endParaRPr>
          </a:p>
        </p:txBody>
      </p:sp>
      <p:sp>
        <p:nvSpPr>
          <p:cNvPr id="12" name="TextBox 11">
            <a:extLst>
              <a:ext uri="{FF2B5EF4-FFF2-40B4-BE49-F238E27FC236}">
                <a16:creationId xmlns="" xmlns:a16="http://schemas.microsoft.com/office/drawing/2014/main" id="{BC2680CE-DFB4-7D90-57DB-1FB6D03C20E0}"/>
              </a:ext>
            </a:extLst>
          </p:cNvPr>
          <p:cNvSpPr txBox="1"/>
          <p:nvPr/>
        </p:nvSpPr>
        <p:spPr>
          <a:xfrm>
            <a:off x="884847" y="531167"/>
            <a:ext cx="8386743"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border-width, border-style, border-color</a:t>
            </a:r>
            <a:endParaRPr lang="it-IT" sz="2400" b="1" dirty="0">
              <a:solidFill>
                <a:srgbClr val="C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2C37FAFD-A3B3-62EC-0475-32E28CBEC5F6}"/>
              </a:ext>
            </a:extLst>
          </p:cNvPr>
          <p:cNvPicPr>
            <a:picLocks noChangeAspect="1"/>
          </p:cNvPicPr>
          <p:nvPr/>
        </p:nvPicPr>
        <p:blipFill>
          <a:blip r:embed="rId5"/>
          <a:stretch>
            <a:fillRect/>
          </a:stretch>
        </p:blipFill>
        <p:spPr>
          <a:xfrm>
            <a:off x="709622" y="4054399"/>
            <a:ext cx="6716062" cy="2229161"/>
          </a:xfrm>
          <a:prstGeom prst="rect">
            <a:avLst/>
          </a:prstGeom>
        </p:spPr>
      </p:pic>
      <p:sp>
        <p:nvSpPr>
          <p:cNvPr id="13" name="TextBox 12">
            <a:extLst>
              <a:ext uri="{FF2B5EF4-FFF2-40B4-BE49-F238E27FC236}">
                <a16:creationId xmlns="" xmlns:a16="http://schemas.microsoft.com/office/drawing/2014/main" id="{6DAFEFD5-460D-604D-3B9B-F5B29580F71E}"/>
              </a:ext>
            </a:extLst>
          </p:cNvPr>
          <p:cNvSpPr txBox="1"/>
          <p:nvPr/>
        </p:nvSpPr>
        <p:spPr>
          <a:xfrm>
            <a:off x="6730931" y="4191429"/>
            <a:ext cx="914400" cy="369332"/>
          </a:xfrm>
          <a:prstGeom prst="rect">
            <a:avLst/>
          </a:prstGeom>
          <a:noFill/>
        </p:spPr>
        <p:txBody>
          <a:bodyPr wrap="square" rtlCol="0">
            <a:spAutoFit/>
          </a:bodyPr>
          <a:lstStyle/>
          <a:p>
            <a:r>
              <a:rPr lang="en-US" dirty="0" err="1">
                <a:solidFill>
                  <a:schemeClr val="bg2"/>
                </a:solidFill>
                <a:latin typeface="Arial(body)"/>
              </a:rPr>
              <a:t>css</a:t>
            </a:r>
            <a:endParaRPr lang="it-IT" dirty="0">
              <a:solidFill>
                <a:schemeClr val="bg2"/>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 xmlns:a16="http://schemas.microsoft.com/office/drawing/2014/main" id="{4D2F4312-5545-48D1-FAB3-A55147A550F5}"/>
                  </a:ext>
                </a:extLst>
              </p14:cNvPr>
              <p14:cNvContentPartPr/>
              <p14:nvPr/>
            </p14:nvContentPartPr>
            <p14:xfrm>
              <a:off x="1110240" y="5623149"/>
              <a:ext cx="6091920" cy="360"/>
            </p14:xfrm>
          </p:contentPart>
        </mc:Choice>
        <mc:Fallback xmlns="">
          <p:pic>
            <p:nvPicPr>
              <p:cNvPr id="3" name="Ink 2">
                <a:extLst>
                  <a:ext uri="{FF2B5EF4-FFF2-40B4-BE49-F238E27FC236}">
                    <a16:creationId xmlns:a16="http://schemas.microsoft.com/office/drawing/2014/main" id="{4D2F4312-5545-48D1-FAB3-A55147A550F5}"/>
                  </a:ext>
                </a:extLst>
              </p:cNvPr>
              <p:cNvPicPr/>
              <p:nvPr/>
            </p:nvPicPr>
            <p:blipFill>
              <a:blip r:embed="rId7"/>
              <a:stretch>
                <a:fillRect/>
              </a:stretch>
            </p:blipFill>
            <p:spPr>
              <a:xfrm>
                <a:off x="1101240" y="5614509"/>
                <a:ext cx="610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EA2D5DEA-494B-A7C2-4D5A-EC8A9C6DB78C}"/>
                  </a:ext>
                </a:extLst>
              </p14:cNvPr>
              <p14:cNvContentPartPr/>
              <p14:nvPr/>
            </p14:nvContentPartPr>
            <p14:xfrm>
              <a:off x="1121040" y="5351349"/>
              <a:ext cx="1669320" cy="360"/>
            </p14:xfrm>
          </p:contentPart>
        </mc:Choice>
        <mc:Fallback xmlns="">
          <p:pic>
            <p:nvPicPr>
              <p:cNvPr id="6" name="Ink 5">
                <a:extLst>
                  <a:ext uri="{FF2B5EF4-FFF2-40B4-BE49-F238E27FC236}">
                    <a16:creationId xmlns:a16="http://schemas.microsoft.com/office/drawing/2014/main" id="{EA2D5DEA-494B-A7C2-4D5A-EC8A9C6DB78C}"/>
                  </a:ext>
                </a:extLst>
              </p:cNvPr>
              <p:cNvPicPr/>
              <p:nvPr/>
            </p:nvPicPr>
            <p:blipFill>
              <a:blip r:embed="rId9"/>
              <a:stretch>
                <a:fillRect/>
              </a:stretch>
            </p:blipFill>
            <p:spPr>
              <a:xfrm>
                <a:off x="1112040" y="5342349"/>
                <a:ext cx="168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 xmlns:a16="http://schemas.microsoft.com/office/drawing/2014/main" id="{500DEDF3-F7A3-2670-3786-EC80AB519B3F}"/>
                  </a:ext>
                </a:extLst>
              </p14:cNvPr>
              <p14:cNvContentPartPr/>
              <p14:nvPr/>
            </p14:nvContentPartPr>
            <p14:xfrm>
              <a:off x="1142640" y="6004389"/>
              <a:ext cx="1890000" cy="360"/>
            </p14:xfrm>
          </p:contentPart>
        </mc:Choice>
        <mc:Fallback xmlns="">
          <p:pic>
            <p:nvPicPr>
              <p:cNvPr id="10" name="Ink 9">
                <a:extLst>
                  <a:ext uri="{FF2B5EF4-FFF2-40B4-BE49-F238E27FC236}">
                    <a16:creationId xmlns:a16="http://schemas.microsoft.com/office/drawing/2014/main" id="{500DEDF3-F7A3-2670-3786-EC80AB519B3F}"/>
                  </a:ext>
                </a:extLst>
              </p:cNvPr>
              <p:cNvPicPr/>
              <p:nvPr/>
            </p:nvPicPr>
            <p:blipFill>
              <a:blip r:embed="rId11"/>
              <a:stretch>
                <a:fillRect/>
              </a:stretch>
            </p:blipFill>
            <p:spPr>
              <a:xfrm>
                <a:off x="1133640" y="5995389"/>
                <a:ext cx="1907640" cy="18000"/>
              </a:xfrm>
              <a:prstGeom prst="rect">
                <a:avLst/>
              </a:prstGeom>
            </p:spPr>
          </p:pic>
        </mc:Fallback>
      </mc:AlternateContent>
    </p:spTree>
    <p:extLst>
      <p:ext uri="{BB962C8B-B14F-4D97-AF65-F5344CB8AC3E}">
        <p14:creationId xmlns:p14="http://schemas.microsoft.com/office/powerpoint/2010/main" val="36933512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CF75C9F-148A-4802-6B03-75B4C2910C9D}"/>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963F2036-66AB-6867-EA9E-F9BF5D6491DA}"/>
              </a:ext>
            </a:extLst>
          </p:cNvPr>
          <p:cNvPicPr>
            <a:picLocks noChangeAspect="1"/>
          </p:cNvPicPr>
          <p:nvPr/>
        </p:nvPicPr>
        <p:blipFill>
          <a:blip r:embed="rId2"/>
          <a:stretch>
            <a:fillRect/>
          </a:stretch>
        </p:blipFill>
        <p:spPr>
          <a:xfrm>
            <a:off x="10707328" y="439571"/>
            <a:ext cx="983226" cy="1229634"/>
          </a:xfrm>
          <a:prstGeom prst="rect">
            <a:avLst/>
          </a:prstGeom>
        </p:spPr>
      </p:pic>
      <p:sp>
        <p:nvSpPr>
          <p:cNvPr id="4" name="TextBox 3">
            <a:extLst>
              <a:ext uri="{FF2B5EF4-FFF2-40B4-BE49-F238E27FC236}">
                <a16:creationId xmlns="" xmlns:a16="http://schemas.microsoft.com/office/drawing/2014/main" id="{91B2B24B-A134-69DE-CB86-96621D00B9CA}"/>
              </a:ext>
            </a:extLst>
          </p:cNvPr>
          <p:cNvSpPr txBox="1"/>
          <p:nvPr/>
        </p:nvSpPr>
        <p:spPr>
          <a:xfrm>
            <a:off x="855406" y="531167"/>
            <a:ext cx="835742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a:t>
            </a:r>
            <a:r>
              <a:rPr lang="fa-IR" sz="2400" b="1" dirty="0">
                <a:solidFill>
                  <a:srgbClr val="C00000"/>
                </a:solidFill>
                <a:latin typeface="Arial" panose="020B0604020202020204" pitchFamily="34" charset="0"/>
                <a:cs typeface="Arial" panose="020B0604020202020204" pitchFamily="34" charset="0"/>
              </a:rPr>
              <a:t> </a:t>
            </a:r>
            <a:r>
              <a:rPr lang="en-US" sz="2400" b="1" dirty="0">
                <a:solidFill>
                  <a:srgbClr val="C00000"/>
                </a:solidFill>
                <a:latin typeface="Arial" panose="020B0604020202020204" pitchFamily="34" charset="0"/>
                <a:cs typeface="Arial" panose="020B0604020202020204" pitchFamily="34" charset="0"/>
              </a:rPr>
              <a:t>Borders (top, bottom, right, left)</a:t>
            </a:r>
            <a:endParaRPr lang="it-IT" sz="2400" b="1" dirty="0">
              <a:solidFill>
                <a:srgbClr val="C00000"/>
              </a:solidFill>
            </a:endParaRPr>
          </a:p>
        </p:txBody>
      </p:sp>
      <p:sp>
        <p:nvSpPr>
          <p:cNvPr id="10" name="Rectangle 9">
            <a:extLst>
              <a:ext uri="{FF2B5EF4-FFF2-40B4-BE49-F238E27FC236}">
                <a16:creationId xmlns="" xmlns:a16="http://schemas.microsoft.com/office/drawing/2014/main" id="{25F1A7F8-D41E-68DE-6853-3D8C0795CD49}"/>
              </a:ext>
            </a:extLst>
          </p:cNvPr>
          <p:cNvSpPr/>
          <p:nvPr/>
        </p:nvSpPr>
        <p:spPr>
          <a:xfrm>
            <a:off x="3692236" y="1091968"/>
            <a:ext cx="1917291" cy="25525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Picture 10">
            <a:extLst>
              <a:ext uri="{FF2B5EF4-FFF2-40B4-BE49-F238E27FC236}">
                <a16:creationId xmlns="" xmlns:a16="http://schemas.microsoft.com/office/drawing/2014/main" id="{50B9D890-AD88-AF2F-A1AF-098DDCCE5FC6}"/>
              </a:ext>
            </a:extLst>
          </p:cNvPr>
          <p:cNvPicPr>
            <a:picLocks noChangeAspect="1"/>
          </p:cNvPicPr>
          <p:nvPr/>
        </p:nvPicPr>
        <p:blipFill>
          <a:blip r:embed="rId3"/>
          <a:stretch>
            <a:fillRect/>
          </a:stretch>
        </p:blipFill>
        <p:spPr>
          <a:xfrm>
            <a:off x="887465" y="1484129"/>
            <a:ext cx="4245633" cy="2160351"/>
          </a:xfrm>
          <a:prstGeom prst="rect">
            <a:avLst/>
          </a:prstGeom>
        </p:spPr>
      </p:pic>
      <p:sp>
        <p:nvSpPr>
          <p:cNvPr id="12" name="Rectangle 11">
            <a:extLst>
              <a:ext uri="{FF2B5EF4-FFF2-40B4-BE49-F238E27FC236}">
                <a16:creationId xmlns="" xmlns:a16="http://schemas.microsoft.com/office/drawing/2014/main" id="{4A5C2320-F0AE-B509-80C8-6115AC81FCDE}"/>
              </a:ext>
            </a:extLst>
          </p:cNvPr>
          <p:cNvSpPr/>
          <p:nvPr/>
        </p:nvSpPr>
        <p:spPr>
          <a:xfrm>
            <a:off x="3722655" y="4036640"/>
            <a:ext cx="1917291" cy="2373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Picture 12">
            <a:extLst>
              <a:ext uri="{FF2B5EF4-FFF2-40B4-BE49-F238E27FC236}">
                <a16:creationId xmlns="" xmlns:a16="http://schemas.microsoft.com/office/drawing/2014/main" id="{02FC6B8B-D2D1-7B12-3726-4BAB7BACE66D}"/>
              </a:ext>
            </a:extLst>
          </p:cNvPr>
          <p:cNvPicPr>
            <a:picLocks noChangeAspect="1"/>
          </p:cNvPicPr>
          <p:nvPr/>
        </p:nvPicPr>
        <p:blipFill>
          <a:blip r:embed="rId4"/>
          <a:stretch>
            <a:fillRect/>
          </a:stretch>
        </p:blipFill>
        <p:spPr>
          <a:xfrm>
            <a:off x="887465" y="4419494"/>
            <a:ext cx="4371849" cy="1991140"/>
          </a:xfrm>
          <a:prstGeom prst="rect">
            <a:avLst/>
          </a:prstGeom>
        </p:spPr>
      </p:pic>
      <p:sp>
        <p:nvSpPr>
          <p:cNvPr id="14" name="Rectangle 13">
            <a:extLst>
              <a:ext uri="{FF2B5EF4-FFF2-40B4-BE49-F238E27FC236}">
                <a16:creationId xmlns="" xmlns:a16="http://schemas.microsoft.com/office/drawing/2014/main" id="{6340FC33-DD8B-492C-9C80-2D2F5A8E5FD5}"/>
              </a:ext>
            </a:extLst>
          </p:cNvPr>
          <p:cNvSpPr/>
          <p:nvPr/>
        </p:nvSpPr>
        <p:spPr>
          <a:xfrm>
            <a:off x="8094504" y="1091968"/>
            <a:ext cx="1917291" cy="40902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5" name="Picture 14">
            <a:extLst>
              <a:ext uri="{FF2B5EF4-FFF2-40B4-BE49-F238E27FC236}">
                <a16:creationId xmlns="" xmlns:a16="http://schemas.microsoft.com/office/drawing/2014/main" id="{840990EB-4F95-BEAD-5C02-83EB1372C062}"/>
              </a:ext>
            </a:extLst>
          </p:cNvPr>
          <p:cNvPicPr>
            <a:picLocks noChangeAspect="1"/>
          </p:cNvPicPr>
          <p:nvPr/>
        </p:nvPicPr>
        <p:blipFill rotWithShape="1">
          <a:blip r:embed="rId5">
            <a:extLst>
              <a:ext uri="{28A0092B-C50C-407E-A947-70E740481C1C}">
                <a14:useLocalDpi xmlns:a14="http://schemas.microsoft.com/office/drawing/2010/main" val="0"/>
              </a:ext>
            </a:extLst>
          </a:blip>
          <a:srcRect t="3379" r="47728"/>
          <a:stretch/>
        </p:blipFill>
        <p:spPr>
          <a:xfrm>
            <a:off x="7562925" y="1484129"/>
            <a:ext cx="2016016" cy="3716594"/>
          </a:xfrm>
          <a:prstGeom prst="rect">
            <a:avLst/>
          </a:prstGeom>
        </p:spPr>
      </p:pic>
      <p:sp>
        <p:nvSpPr>
          <p:cNvPr id="16" name="TextBox 15">
            <a:extLst>
              <a:ext uri="{FF2B5EF4-FFF2-40B4-BE49-F238E27FC236}">
                <a16:creationId xmlns="" xmlns:a16="http://schemas.microsoft.com/office/drawing/2014/main" id="{9BBE7604-D59E-8883-2800-2A81E61FBC61}"/>
              </a:ext>
            </a:extLst>
          </p:cNvPr>
          <p:cNvSpPr txBox="1"/>
          <p:nvPr/>
        </p:nvSpPr>
        <p:spPr>
          <a:xfrm>
            <a:off x="4313364" y="1114797"/>
            <a:ext cx="914400" cy="369332"/>
          </a:xfrm>
          <a:prstGeom prst="rect">
            <a:avLst/>
          </a:prstGeom>
          <a:noFill/>
        </p:spPr>
        <p:txBody>
          <a:bodyPr wrap="square" rtlCol="0">
            <a:spAutoFit/>
          </a:bodyPr>
          <a:lstStyle/>
          <a:p>
            <a:r>
              <a:rPr lang="en-US" dirty="0">
                <a:solidFill>
                  <a:schemeClr val="bg2"/>
                </a:solidFill>
                <a:latin typeface="Arial(body)"/>
              </a:rPr>
              <a:t>html</a:t>
            </a:r>
            <a:endParaRPr lang="it-IT" dirty="0">
              <a:solidFill>
                <a:schemeClr val="bg2"/>
              </a:solidFill>
              <a:latin typeface="Arial(body)"/>
            </a:endParaRPr>
          </a:p>
        </p:txBody>
      </p:sp>
      <p:sp>
        <p:nvSpPr>
          <p:cNvPr id="17" name="TextBox 16">
            <a:extLst>
              <a:ext uri="{FF2B5EF4-FFF2-40B4-BE49-F238E27FC236}">
                <a16:creationId xmlns="" xmlns:a16="http://schemas.microsoft.com/office/drawing/2014/main" id="{DF203A97-A4F3-93C0-664B-82DF9463CB18}"/>
              </a:ext>
            </a:extLst>
          </p:cNvPr>
          <p:cNvSpPr txBox="1"/>
          <p:nvPr/>
        </p:nvSpPr>
        <p:spPr>
          <a:xfrm>
            <a:off x="4313364" y="4027333"/>
            <a:ext cx="914400" cy="369332"/>
          </a:xfrm>
          <a:prstGeom prst="rect">
            <a:avLst/>
          </a:prstGeom>
          <a:noFill/>
        </p:spPr>
        <p:txBody>
          <a:bodyPr wrap="square" rtlCol="0">
            <a:spAutoFit/>
          </a:bodyPr>
          <a:lstStyle/>
          <a:p>
            <a:r>
              <a:rPr lang="en-US" dirty="0" err="1">
                <a:solidFill>
                  <a:schemeClr val="bg2"/>
                </a:solidFill>
                <a:latin typeface="Arial(body)"/>
              </a:rPr>
              <a:t>css</a:t>
            </a:r>
            <a:endParaRPr lang="it-IT" dirty="0">
              <a:solidFill>
                <a:schemeClr val="bg2"/>
              </a:solidFill>
              <a:latin typeface="Arial(body)"/>
            </a:endParaRPr>
          </a:p>
        </p:txBody>
      </p:sp>
      <p:sp>
        <p:nvSpPr>
          <p:cNvPr id="18" name="TextBox 17">
            <a:extLst>
              <a:ext uri="{FF2B5EF4-FFF2-40B4-BE49-F238E27FC236}">
                <a16:creationId xmlns="" xmlns:a16="http://schemas.microsoft.com/office/drawing/2014/main" id="{F8C36CAF-7D29-D4E8-FF9C-E25324F03A16}"/>
              </a:ext>
            </a:extLst>
          </p:cNvPr>
          <p:cNvSpPr txBox="1"/>
          <p:nvPr/>
        </p:nvSpPr>
        <p:spPr>
          <a:xfrm>
            <a:off x="8595949" y="1073431"/>
            <a:ext cx="914400" cy="369332"/>
          </a:xfrm>
          <a:prstGeom prst="rect">
            <a:avLst/>
          </a:prstGeom>
          <a:noFill/>
        </p:spPr>
        <p:txBody>
          <a:bodyPr wrap="square" rtlCol="0">
            <a:spAutoFit/>
          </a:bodyPr>
          <a:lstStyle/>
          <a:p>
            <a:r>
              <a:rPr lang="en-US" dirty="0">
                <a:solidFill>
                  <a:schemeClr val="bg2"/>
                </a:solidFill>
                <a:latin typeface="Arial(body)"/>
              </a:rPr>
              <a:t>output</a:t>
            </a:r>
            <a:endParaRPr lang="it-IT" dirty="0">
              <a:solidFill>
                <a:schemeClr val="bg2"/>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20B7A227-D3A3-2F36-7041-66D2EBBD37F4}"/>
                  </a:ext>
                </a:extLst>
              </p14:cNvPr>
              <p14:cNvContentPartPr/>
              <p14:nvPr/>
            </p14:nvContentPartPr>
            <p14:xfrm>
              <a:off x="1306080" y="5525589"/>
              <a:ext cx="3627000" cy="360"/>
            </p14:xfrm>
          </p:contentPart>
        </mc:Choice>
        <mc:Fallback xmlns="">
          <p:pic>
            <p:nvPicPr>
              <p:cNvPr id="5" name="Ink 4">
                <a:extLst>
                  <a:ext uri="{FF2B5EF4-FFF2-40B4-BE49-F238E27FC236}">
                    <a16:creationId xmlns:a16="http://schemas.microsoft.com/office/drawing/2014/main" id="{20B7A227-D3A3-2F36-7041-66D2EBBD37F4}"/>
                  </a:ext>
                </a:extLst>
              </p:cNvPr>
              <p:cNvPicPr/>
              <p:nvPr/>
            </p:nvPicPr>
            <p:blipFill>
              <a:blip r:embed="rId7"/>
              <a:stretch>
                <a:fillRect/>
              </a:stretch>
            </p:blipFill>
            <p:spPr>
              <a:xfrm>
                <a:off x="1297440" y="5516589"/>
                <a:ext cx="3644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B2E2468D-4971-F1A3-95B7-E09F5820621F}"/>
                  </a:ext>
                </a:extLst>
              </p14:cNvPr>
              <p14:cNvContentPartPr/>
              <p14:nvPr/>
            </p14:nvContentPartPr>
            <p14:xfrm>
              <a:off x="1273320" y="5754549"/>
              <a:ext cx="3359520" cy="360"/>
            </p14:xfrm>
          </p:contentPart>
        </mc:Choice>
        <mc:Fallback xmlns="">
          <p:pic>
            <p:nvPicPr>
              <p:cNvPr id="6" name="Ink 5">
                <a:extLst>
                  <a:ext uri="{FF2B5EF4-FFF2-40B4-BE49-F238E27FC236}">
                    <a16:creationId xmlns:a16="http://schemas.microsoft.com/office/drawing/2014/main" id="{B2E2468D-4971-F1A3-95B7-E09F5820621F}"/>
                  </a:ext>
                </a:extLst>
              </p:cNvPr>
              <p:cNvPicPr/>
              <p:nvPr/>
            </p:nvPicPr>
            <p:blipFill>
              <a:blip r:embed="rId9"/>
              <a:stretch>
                <a:fillRect/>
              </a:stretch>
            </p:blipFill>
            <p:spPr>
              <a:xfrm>
                <a:off x="1264320" y="5745549"/>
                <a:ext cx="3377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 xmlns:a16="http://schemas.microsoft.com/office/drawing/2014/main" id="{5273686F-23DC-5D65-BF30-B9DF7EEAB531}"/>
                  </a:ext>
                </a:extLst>
              </p14:cNvPr>
              <p14:cNvContentPartPr/>
              <p14:nvPr/>
            </p14:nvContentPartPr>
            <p14:xfrm>
              <a:off x="1294920" y="5950389"/>
              <a:ext cx="2606040" cy="360"/>
            </p14:xfrm>
          </p:contentPart>
        </mc:Choice>
        <mc:Fallback xmlns="">
          <p:pic>
            <p:nvPicPr>
              <p:cNvPr id="7" name="Ink 6">
                <a:extLst>
                  <a:ext uri="{FF2B5EF4-FFF2-40B4-BE49-F238E27FC236}">
                    <a16:creationId xmlns:a16="http://schemas.microsoft.com/office/drawing/2014/main" id="{5273686F-23DC-5D65-BF30-B9DF7EEAB531}"/>
                  </a:ext>
                </a:extLst>
              </p:cNvPr>
              <p:cNvPicPr/>
              <p:nvPr/>
            </p:nvPicPr>
            <p:blipFill>
              <a:blip r:embed="rId11"/>
              <a:stretch>
                <a:fillRect/>
              </a:stretch>
            </p:blipFill>
            <p:spPr>
              <a:xfrm>
                <a:off x="1285920" y="5941389"/>
                <a:ext cx="2623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 xmlns:a16="http://schemas.microsoft.com/office/drawing/2014/main" id="{93C35CF6-3901-A805-9442-8EEF2993EA03}"/>
                  </a:ext>
                </a:extLst>
              </p14:cNvPr>
              <p14:cNvContentPartPr/>
              <p14:nvPr/>
            </p14:nvContentPartPr>
            <p14:xfrm>
              <a:off x="1306080" y="6103029"/>
              <a:ext cx="3486960" cy="360"/>
            </p14:xfrm>
          </p:contentPart>
        </mc:Choice>
        <mc:Fallback xmlns="">
          <p:pic>
            <p:nvPicPr>
              <p:cNvPr id="8" name="Ink 7">
                <a:extLst>
                  <a:ext uri="{FF2B5EF4-FFF2-40B4-BE49-F238E27FC236}">
                    <a16:creationId xmlns:a16="http://schemas.microsoft.com/office/drawing/2014/main" id="{93C35CF6-3901-A805-9442-8EEF2993EA03}"/>
                  </a:ext>
                </a:extLst>
              </p:cNvPr>
              <p:cNvPicPr/>
              <p:nvPr/>
            </p:nvPicPr>
            <p:blipFill>
              <a:blip r:embed="rId13"/>
              <a:stretch>
                <a:fillRect/>
              </a:stretch>
            </p:blipFill>
            <p:spPr>
              <a:xfrm>
                <a:off x="1297440" y="6094389"/>
                <a:ext cx="3504600" cy="18000"/>
              </a:xfrm>
              <a:prstGeom prst="rect">
                <a:avLst/>
              </a:prstGeom>
            </p:spPr>
          </p:pic>
        </mc:Fallback>
      </mc:AlternateContent>
    </p:spTree>
    <p:extLst>
      <p:ext uri="{BB962C8B-B14F-4D97-AF65-F5344CB8AC3E}">
        <p14:creationId xmlns:p14="http://schemas.microsoft.com/office/powerpoint/2010/main" val="19893660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736B7817-5B02-6ED8-7623-7701DFBA8CD0}"/>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4">
            <a:extLst>
              <a:ext uri="{FF2B5EF4-FFF2-40B4-BE49-F238E27FC236}">
                <a16:creationId xmlns="" xmlns:a16="http://schemas.microsoft.com/office/drawing/2014/main" id="{4AF7363C-C3D7-9A87-E614-F784DBD6693E}"/>
              </a:ext>
            </a:extLst>
          </p:cNvPr>
          <p:cNvSpPr txBox="1"/>
          <p:nvPr/>
        </p:nvSpPr>
        <p:spPr>
          <a:xfrm>
            <a:off x="1094201" y="757309"/>
            <a:ext cx="3290985"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Borders</a:t>
            </a:r>
          </a:p>
        </p:txBody>
      </p:sp>
      <p:sp>
        <p:nvSpPr>
          <p:cNvPr id="6" name="TextBox 5">
            <a:extLst>
              <a:ext uri="{FF2B5EF4-FFF2-40B4-BE49-F238E27FC236}">
                <a16:creationId xmlns="" xmlns:a16="http://schemas.microsoft.com/office/drawing/2014/main" id="{B17240F0-2E53-B27E-A7FB-5EEB8C7265FE}"/>
              </a:ext>
            </a:extLst>
          </p:cNvPr>
          <p:cNvSpPr txBox="1"/>
          <p:nvPr/>
        </p:nvSpPr>
        <p:spPr>
          <a:xfrm>
            <a:off x="1094201" y="1356679"/>
            <a:ext cx="9337825" cy="646331"/>
          </a:xfrm>
          <a:prstGeom prst="rect">
            <a:avLst/>
          </a:prstGeom>
          <a:noFill/>
        </p:spPr>
        <p:txBody>
          <a:bodyPr wrap="square">
            <a:spAutoFit/>
          </a:bodyPr>
          <a:lstStyle/>
          <a:p>
            <a:r>
              <a:rPr lang="en-US" dirty="0">
                <a:latin typeface="Arial(body)"/>
                <a:cs typeface="Arial" panose="020B0604020202020204" pitchFamily="34" charset="0"/>
              </a:rPr>
              <a:t>The border-style property can have from one to four values (for the top border, right border, bottom border, and the left border)</a:t>
            </a:r>
          </a:p>
        </p:txBody>
      </p:sp>
      <p:pic>
        <p:nvPicPr>
          <p:cNvPr id="17" name="Graphic 16" descr="Chevron arrows with solid fill">
            <a:extLst>
              <a:ext uri="{FF2B5EF4-FFF2-40B4-BE49-F238E27FC236}">
                <a16:creationId xmlns="" xmlns:a16="http://schemas.microsoft.com/office/drawing/2014/main" id="{3DC38396-A961-25ED-E17D-90645C986A58}"/>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94201" y="4941472"/>
            <a:ext cx="369332" cy="369332"/>
          </a:xfrm>
          <a:prstGeom prst="rect">
            <a:avLst/>
          </a:prstGeom>
        </p:spPr>
      </p:pic>
      <p:pic>
        <p:nvPicPr>
          <p:cNvPr id="18" name="Graphic 17" descr="Chevron arrows with solid fill">
            <a:extLst>
              <a:ext uri="{FF2B5EF4-FFF2-40B4-BE49-F238E27FC236}">
                <a16:creationId xmlns="" xmlns:a16="http://schemas.microsoft.com/office/drawing/2014/main" id="{3CFFEC95-2295-4050-2202-EF1BACBC456A}"/>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94201" y="4185236"/>
            <a:ext cx="369332" cy="369332"/>
          </a:xfrm>
          <a:prstGeom prst="rect">
            <a:avLst/>
          </a:prstGeom>
        </p:spPr>
      </p:pic>
      <p:pic>
        <p:nvPicPr>
          <p:cNvPr id="19" name="Graphic 18" descr="Chevron arrows with solid fill">
            <a:extLst>
              <a:ext uri="{FF2B5EF4-FFF2-40B4-BE49-F238E27FC236}">
                <a16:creationId xmlns="" xmlns:a16="http://schemas.microsoft.com/office/drawing/2014/main" id="{F626351B-4F17-50C3-662E-31E47D88F173}"/>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94201" y="3423236"/>
            <a:ext cx="369332" cy="369332"/>
          </a:xfrm>
          <a:prstGeom prst="rect">
            <a:avLst/>
          </a:prstGeom>
        </p:spPr>
      </p:pic>
      <p:pic>
        <p:nvPicPr>
          <p:cNvPr id="20" name="Graphic 19" descr="Chevron arrows with solid fill">
            <a:extLst>
              <a:ext uri="{FF2B5EF4-FFF2-40B4-BE49-F238E27FC236}">
                <a16:creationId xmlns="" xmlns:a16="http://schemas.microsoft.com/office/drawing/2014/main" id="{4DAF3DF0-92CD-3C96-7131-E2E57D89024B}"/>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65378" y="2661236"/>
            <a:ext cx="369332" cy="369332"/>
          </a:xfrm>
          <a:prstGeom prst="rect">
            <a:avLst/>
          </a:prstGeom>
        </p:spPr>
      </p:pic>
      <p:pic>
        <p:nvPicPr>
          <p:cNvPr id="21" name="Picture 20">
            <a:extLst>
              <a:ext uri="{FF2B5EF4-FFF2-40B4-BE49-F238E27FC236}">
                <a16:creationId xmlns="" xmlns:a16="http://schemas.microsoft.com/office/drawing/2014/main" id="{5D04AE2A-8FDE-39AC-911D-3A4755B77DDE}"/>
              </a:ext>
            </a:extLst>
          </p:cNvPr>
          <p:cNvPicPr>
            <a:picLocks noChangeAspect="1"/>
          </p:cNvPicPr>
          <p:nvPr/>
        </p:nvPicPr>
        <p:blipFill>
          <a:blip r:embed="rId4"/>
          <a:stretch>
            <a:fillRect/>
          </a:stretch>
        </p:blipFill>
        <p:spPr>
          <a:xfrm>
            <a:off x="10569676" y="604804"/>
            <a:ext cx="983226" cy="1229634"/>
          </a:xfrm>
          <a:prstGeom prst="rect">
            <a:avLst/>
          </a:prstGeom>
        </p:spPr>
      </p:pic>
      <p:sp>
        <p:nvSpPr>
          <p:cNvPr id="22" name="TextBox 21">
            <a:extLst>
              <a:ext uri="{FF2B5EF4-FFF2-40B4-BE49-F238E27FC236}">
                <a16:creationId xmlns="" xmlns:a16="http://schemas.microsoft.com/office/drawing/2014/main" id="{A085B8D7-3540-DB3E-2749-2E54E2CD6BFF}"/>
              </a:ext>
            </a:extLst>
          </p:cNvPr>
          <p:cNvSpPr txBox="1"/>
          <p:nvPr/>
        </p:nvSpPr>
        <p:spPr>
          <a:xfrm>
            <a:off x="1560508" y="3444511"/>
            <a:ext cx="2649794" cy="400110"/>
          </a:xfrm>
          <a:prstGeom prst="rect">
            <a:avLst/>
          </a:prstGeom>
          <a:noFill/>
        </p:spPr>
        <p:txBody>
          <a:bodyPr wrap="square" rtlCol="0">
            <a:spAutoFit/>
          </a:bodyPr>
          <a:lstStyle/>
          <a:p>
            <a:r>
              <a:rPr lang="en-US" sz="2000" b="0" dirty="0">
                <a:solidFill>
                  <a:schemeClr val="accent1">
                    <a:lumMod val="75000"/>
                  </a:schemeClr>
                </a:solidFill>
                <a:effectLst/>
                <a:latin typeface="Arial(body)"/>
              </a:rPr>
              <a:t>border-bottom</a:t>
            </a:r>
            <a:endParaRPr lang="it-IT" sz="2000" dirty="0">
              <a:solidFill>
                <a:schemeClr val="accent1">
                  <a:lumMod val="75000"/>
                </a:schemeClr>
              </a:solidFill>
              <a:latin typeface="Arial(body)"/>
            </a:endParaRPr>
          </a:p>
        </p:txBody>
      </p:sp>
      <p:sp>
        <p:nvSpPr>
          <p:cNvPr id="25" name="TextBox 24">
            <a:extLst>
              <a:ext uri="{FF2B5EF4-FFF2-40B4-BE49-F238E27FC236}">
                <a16:creationId xmlns="" xmlns:a16="http://schemas.microsoft.com/office/drawing/2014/main" id="{D66D66A3-342C-5747-E0B4-7F94E757FBDB}"/>
              </a:ext>
            </a:extLst>
          </p:cNvPr>
          <p:cNvSpPr txBox="1"/>
          <p:nvPr/>
        </p:nvSpPr>
        <p:spPr>
          <a:xfrm>
            <a:off x="1560508" y="2661236"/>
            <a:ext cx="6096000" cy="400110"/>
          </a:xfrm>
          <a:prstGeom prst="rect">
            <a:avLst/>
          </a:prstGeom>
          <a:noFill/>
        </p:spPr>
        <p:txBody>
          <a:bodyPr wrap="square">
            <a:spAutoFit/>
          </a:bodyPr>
          <a:lstStyle/>
          <a:p>
            <a:r>
              <a:rPr lang="en-US" sz="2000" b="0" dirty="0">
                <a:solidFill>
                  <a:schemeClr val="accent1">
                    <a:lumMod val="75000"/>
                  </a:schemeClr>
                </a:solidFill>
                <a:effectLst/>
                <a:latin typeface="Arial(body)"/>
              </a:rPr>
              <a:t>border-top</a:t>
            </a:r>
            <a:endParaRPr lang="it-IT" sz="2000" dirty="0">
              <a:solidFill>
                <a:schemeClr val="accent1">
                  <a:lumMod val="75000"/>
                </a:schemeClr>
              </a:solidFill>
              <a:latin typeface="Arial(body)"/>
            </a:endParaRPr>
          </a:p>
        </p:txBody>
      </p:sp>
      <p:sp>
        <p:nvSpPr>
          <p:cNvPr id="29" name="TextBox 28">
            <a:extLst>
              <a:ext uri="{FF2B5EF4-FFF2-40B4-BE49-F238E27FC236}">
                <a16:creationId xmlns="" xmlns:a16="http://schemas.microsoft.com/office/drawing/2014/main" id="{F87645E9-1DFB-0557-173C-2CE581A9EF2F}"/>
              </a:ext>
            </a:extLst>
          </p:cNvPr>
          <p:cNvSpPr txBox="1"/>
          <p:nvPr/>
        </p:nvSpPr>
        <p:spPr>
          <a:xfrm>
            <a:off x="1560508" y="4910694"/>
            <a:ext cx="6096000" cy="400110"/>
          </a:xfrm>
          <a:prstGeom prst="rect">
            <a:avLst/>
          </a:prstGeom>
          <a:noFill/>
        </p:spPr>
        <p:txBody>
          <a:bodyPr wrap="square">
            <a:spAutoFit/>
          </a:bodyPr>
          <a:lstStyle/>
          <a:p>
            <a:r>
              <a:rPr lang="en-US" sz="2000" b="0" dirty="0">
                <a:solidFill>
                  <a:schemeClr val="accent1">
                    <a:lumMod val="75000"/>
                  </a:schemeClr>
                </a:solidFill>
                <a:effectLst/>
                <a:latin typeface="Arial(body)"/>
              </a:rPr>
              <a:t>border-left</a:t>
            </a:r>
            <a:endParaRPr lang="it-IT" sz="2000" dirty="0">
              <a:solidFill>
                <a:schemeClr val="accent1">
                  <a:lumMod val="75000"/>
                </a:schemeClr>
              </a:solidFill>
              <a:latin typeface="Arial(body)"/>
            </a:endParaRPr>
          </a:p>
        </p:txBody>
      </p:sp>
      <p:sp>
        <p:nvSpPr>
          <p:cNvPr id="31" name="TextBox 30">
            <a:extLst>
              <a:ext uri="{FF2B5EF4-FFF2-40B4-BE49-F238E27FC236}">
                <a16:creationId xmlns="" xmlns:a16="http://schemas.microsoft.com/office/drawing/2014/main" id="{BE9EA248-0797-5F44-7DC7-7AB5CE24C294}"/>
              </a:ext>
            </a:extLst>
          </p:cNvPr>
          <p:cNvSpPr txBox="1"/>
          <p:nvPr/>
        </p:nvSpPr>
        <p:spPr>
          <a:xfrm>
            <a:off x="1463533" y="4154458"/>
            <a:ext cx="6096000" cy="400110"/>
          </a:xfrm>
          <a:prstGeom prst="rect">
            <a:avLst/>
          </a:prstGeom>
          <a:noFill/>
        </p:spPr>
        <p:txBody>
          <a:bodyPr wrap="square">
            <a:spAutoFit/>
          </a:bodyPr>
          <a:lstStyle/>
          <a:p>
            <a:r>
              <a:rPr lang="en-US" sz="2000" b="0" dirty="0">
                <a:solidFill>
                  <a:schemeClr val="accent1">
                    <a:lumMod val="75000"/>
                  </a:schemeClr>
                </a:solidFill>
                <a:effectLst/>
                <a:latin typeface="Arial(body)"/>
              </a:rPr>
              <a:t> border-right </a:t>
            </a:r>
            <a:endParaRPr lang="it-IT" sz="2000" dirty="0">
              <a:solidFill>
                <a:schemeClr val="accent1">
                  <a:lumMod val="75000"/>
                </a:schemeClr>
              </a:solidFill>
              <a:latin typeface="Arial(body)"/>
            </a:endParaRPr>
          </a:p>
        </p:txBody>
      </p:sp>
      <p:grpSp>
        <p:nvGrpSpPr>
          <p:cNvPr id="32" name="组合 67">
            <a:extLst>
              <a:ext uri="{FF2B5EF4-FFF2-40B4-BE49-F238E27FC236}">
                <a16:creationId xmlns="" xmlns:a16="http://schemas.microsoft.com/office/drawing/2014/main" id="{4497114D-6260-A6A1-EA0E-9DF08443C579}"/>
              </a:ext>
            </a:extLst>
          </p:cNvPr>
          <p:cNvGrpSpPr/>
          <p:nvPr/>
        </p:nvGrpSpPr>
        <p:grpSpPr>
          <a:xfrm>
            <a:off x="8683695" y="2321016"/>
            <a:ext cx="2044772" cy="3666883"/>
            <a:chOff x="4091759" y="69012"/>
            <a:chExt cx="4480725" cy="6756967"/>
          </a:xfrm>
        </p:grpSpPr>
        <p:sp>
          <p:nvSpPr>
            <p:cNvPr id="33" name="椭圆 68">
              <a:extLst>
                <a:ext uri="{FF2B5EF4-FFF2-40B4-BE49-F238E27FC236}">
                  <a16:creationId xmlns="" xmlns:a16="http://schemas.microsoft.com/office/drawing/2014/main" id="{922313BD-4106-3903-E27B-21EBA01EABB3}"/>
                </a:ext>
              </a:extLst>
            </p:cNvPr>
            <p:cNvSpPr/>
            <p:nvPr/>
          </p:nvSpPr>
          <p:spPr>
            <a:xfrm>
              <a:off x="6142511" y="6734234"/>
              <a:ext cx="2429973" cy="91745"/>
            </a:xfrm>
            <a:prstGeom prst="ellipse">
              <a:avLst/>
            </a:prstGeom>
            <a:gradFill flip="none" rotWithShape="1">
              <a:gsLst>
                <a:gs pos="0">
                  <a:schemeClr val="tx1">
                    <a:lumMod val="85000"/>
                    <a:lumOff val="15000"/>
                    <a:alpha val="35000"/>
                  </a:schemeClr>
                </a:gs>
                <a:gs pos="66000">
                  <a:schemeClr val="tx1">
                    <a:lumMod val="85000"/>
                    <a:lumOff val="1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prstClr val="white"/>
                </a:solidFill>
                <a:cs typeface="+mn-ea"/>
                <a:sym typeface="+mn-lt"/>
              </a:endParaRPr>
            </a:p>
          </p:txBody>
        </p:sp>
        <p:grpSp>
          <p:nvGrpSpPr>
            <p:cNvPr id="34" name="组合 69">
              <a:extLst>
                <a:ext uri="{FF2B5EF4-FFF2-40B4-BE49-F238E27FC236}">
                  <a16:creationId xmlns="" xmlns:a16="http://schemas.microsoft.com/office/drawing/2014/main" id="{FCBE7BD5-E40D-0FD3-34D7-D6C842C07D61}"/>
                </a:ext>
              </a:extLst>
            </p:cNvPr>
            <p:cNvGrpSpPr/>
            <p:nvPr/>
          </p:nvGrpSpPr>
          <p:grpSpPr>
            <a:xfrm>
              <a:off x="4091759" y="69012"/>
              <a:ext cx="4235608" cy="6695701"/>
              <a:chOff x="3068819" y="51759"/>
              <a:chExt cx="3176706" cy="5021776"/>
            </a:xfrm>
          </p:grpSpPr>
          <p:pic>
            <p:nvPicPr>
              <p:cNvPr id="35" name="图片 70">
                <a:extLst>
                  <a:ext uri="{FF2B5EF4-FFF2-40B4-BE49-F238E27FC236}">
                    <a16:creationId xmlns="" xmlns:a16="http://schemas.microsoft.com/office/drawing/2014/main" id="{069AADB2-4048-2ED5-40F5-9DF7E82C65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4456" y="4383592"/>
                <a:ext cx="759600" cy="689943"/>
              </a:xfrm>
              <a:prstGeom prst="rect">
                <a:avLst/>
              </a:prstGeom>
            </p:spPr>
          </p:pic>
          <p:sp>
            <p:nvSpPr>
              <p:cNvPr id="36" name="Freeform 5">
                <a:extLst>
                  <a:ext uri="{FF2B5EF4-FFF2-40B4-BE49-F238E27FC236}">
                    <a16:creationId xmlns="" xmlns:a16="http://schemas.microsoft.com/office/drawing/2014/main" id="{F63D246F-AA25-2448-951F-0678A21C2E8E}"/>
                  </a:ext>
                </a:extLst>
              </p:cNvPr>
              <p:cNvSpPr>
                <a:spLocks noEditPoints="1"/>
              </p:cNvSpPr>
              <p:nvPr/>
            </p:nvSpPr>
            <p:spPr bwMode="auto">
              <a:xfrm>
                <a:off x="3213903" y="1809510"/>
                <a:ext cx="1316918" cy="2688043"/>
              </a:xfrm>
              <a:custGeom>
                <a:avLst/>
                <a:gdLst>
                  <a:gd name="T0" fmla="*/ 694 w 698"/>
                  <a:gd name="T1" fmla="*/ 405 h 1426"/>
                  <a:gd name="T2" fmla="*/ 698 w 698"/>
                  <a:gd name="T3" fmla="*/ 349 h 1426"/>
                  <a:gd name="T4" fmla="*/ 349 w 698"/>
                  <a:gd name="T5" fmla="*/ 0 h 1426"/>
                  <a:gd name="T6" fmla="*/ 0 w 698"/>
                  <a:gd name="T7" fmla="*/ 349 h 1426"/>
                  <a:gd name="T8" fmla="*/ 349 w 698"/>
                  <a:gd name="T9" fmla="*/ 698 h 1426"/>
                  <a:gd name="T10" fmla="*/ 566 w 698"/>
                  <a:gd name="T11" fmla="*/ 623 h 1426"/>
                  <a:gd name="T12" fmla="*/ 562 w 698"/>
                  <a:gd name="T13" fmla="*/ 1333 h 1426"/>
                  <a:gd name="T14" fmla="*/ 629 w 698"/>
                  <a:gd name="T15" fmla="*/ 1426 h 1426"/>
                  <a:gd name="T16" fmla="*/ 694 w 698"/>
                  <a:gd name="T17" fmla="*/ 1377 h 1426"/>
                  <a:gd name="T18" fmla="*/ 693 w 698"/>
                  <a:gd name="T19" fmla="*/ 1344 h 1426"/>
                  <a:gd name="T20" fmla="*/ 698 w 698"/>
                  <a:gd name="T21" fmla="*/ 405 h 1426"/>
                  <a:gd name="T22" fmla="*/ 694 w 698"/>
                  <a:gd name="T23" fmla="*/ 405 h 1426"/>
                  <a:gd name="T24" fmla="*/ 349 w 698"/>
                  <a:gd name="T25" fmla="*/ 541 h 1426"/>
                  <a:gd name="T26" fmla="*/ 158 w 698"/>
                  <a:gd name="T27" fmla="*/ 349 h 1426"/>
                  <a:gd name="T28" fmla="*/ 349 w 698"/>
                  <a:gd name="T29" fmla="*/ 158 h 1426"/>
                  <a:gd name="T30" fmla="*/ 541 w 698"/>
                  <a:gd name="T31" fmla="*/ 349 h 1426"/>
                  <a:gd name="T32" fmla="*/ 349 w 698"/>
                  <a:gd name="T33" fmla="*/ 541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8" h="1426">
                    <a:moveTo>
                      <a:pt x="694" y="405"/>
                    </a:moveTo>
                    <a:cubicBezTo>
                      <a:pt x="697" y="387"/>
                      <a:pt x="698" y="368"/>
                      <a:pt x="698" y="349"/>
                    </a:cubicBezTo>
                    <a:cubicBezTo>
                      <a:pt x="698" y="156"/>
                      <a:pt x="542" y="0"/>
                      <a:pt x="349" y="0"/>
                    </a:cubicBezTo>
                    <a:cubicBezTo>
                      <a:pt x="157" y="0"/>
                      <a:pt x="0" y="156"/>
                      <a:pt x="0" y="349"/>
                    </a:cubicBezTo>
                    <a:cubicBezTo>
                      <a:pt x="0" y="542"/>
                      <a:pt x="157" y="698"/>
                      <a:pt x="349" y="698"/>
                    </a:cubicBezTo>
                    <a:cubicBezTo>
                      <a:pt x="431" y="698"/>
                      <a:pt x="506" y="670"/>
                      <a:pt x="566" y="623"/>
                    </a:cubicBezTo>
                    <a:cubicBezTo>
                      <a:pt x="562" y="1333"/>
                      <a:pt x="562" y="1333"/>
                      <a:pt x="562" y="1333"/>
                    </a:cubicBezTo>
                    <a:cubicBezTo>
                      <a:pt x="562" y="1339"/>
                      <a:pt x="558" y="1425"/>
                      <a:pt x="629" y="1426"/>
                    </a:cubicBezTo>
                    <a:cubicBezTo>
                      <a:pt x="670" y="1426"/>
                      <a:pt x="688" y="1401"/>
                      <a:pt x="694" y="1377"/>
                    </a:cubicBezTo>
                    <a:cubicBezTo>
                      <a:pt x="694" y="1377"/>
                      <a:pt x="693" y="1347"/>
                      <a:pt x="693" y="1344"/>
                    </a:cubicBezTo>
                    <a:cubicBezTo>
                      <a:pt x="698" y="405"/>
                      <a:pt x="698" y="405"/>
                      <a:pt x="698" y="405"/>
                    </a:cubicBezTo>
                    <a:lnTo>
                      <a:pt x="694" y="405"/>
                    </a:lnTo>
                    <a:close/>
                    <a:moveTo>
                      <a:pt x="349" y="541"/>
                    </a:moveTo>
                    <a:cubicBezTo>
                      <a:pt x="244" y="541"/>
                      <a:pt x="158" y="455"/>
                      <a:pt x="158" y="349"/>
                    </a:cubicBezTo>
                    <a:cubicBezTo>
                      <a:pt x="158" y="243"/>
                      <a:pt x="244" y="158"/>
                      <a:pt x="349" y="158"/>
                    </a:cubicBezTo>
                    <a:cubicBezTo>
                      <a:pt x="455" y="158"/>
                      <a:pt x="541" y="243"/>
                      <a:pt x="541" y="349"/>
                    </a:cubicBezTo>
                    <a:cubicBezTo>
                      <a:pt x="541" y="455"/>
                      <a:pt x="455" y="541"/>
                      <a:pt x="349" y="541"/>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37" name="Freeform 6">
                <a:extLst>
                  <a:ext uri="{FF2B5EF4-FFF2-40B4-BE49-F238E27FC236}">
                    <a16:creationId xmlns="" xmlns:a16="http://schemas.microsoft.com/office/drawing/2014/main" id="{7D975302-A765-0731-15DC-333CB7D650BE}"/>
                  </a:ext>
                </a:extLst>
              </p:cNvPr>
              <p:cNvSpPr>
                <a:spLocks noEditPoints="1"/>
              </p:cNvSpPr>
              <p:nvPr/>
            </p:nvSpPr>
            <p:spPr bwMode="auto">
              <a:xfrm>
                <a:off x="3472185" y="51759"/>
                <a:ext cx="1316918" cy="4493624"/>
              </a:xfrm>
              <a:custGeom>
                <a:avLst/>
                <a:gdLst>
                  <a:gd name="T0" fmla="*/ 698 w 698"/>
                  <a:gd name="T1" fmla="*/ 349 h 2383"/>
                  <a:gd name="T2" fmla="*/ 349 w 698"/>
                  <a:gd name="T3" fmla="*/ 0 h 2383"/>
                  <a:gd name="T4" fmla="*/ 0 w 698"/>
                  <a:gd name="T5" fmla="*/ 349 h 2383"/>
                  <a:gd name="T6" fmla="*/ 349 w 698"/>
                  <a:gd name="T7" fmla="*/ 698 h 2383"/>
                  <a:gd name="T8" fmla="*/ 556 w 698"/>
                  <a:gd name="T9" fmla="*/ 630 h 2383"/>
                  <a:gd name="T10" fmla="*/ 551 w 698"/>
                  <a:gd name="T11" fmla="*/ 2299 h 2383"/>
                  <a:gd name="T12" fmla="*/ 551 w 698"/>
                  <a:gd name="T13" fmla="*/ 2315 h 2383"/>
                  <a:gd name="T14" fmla="*/ 622 w 698"/>
                  <a:gd name="T15" fmla="*/ 2383 h 2383"/>
                  <a:gd name="T16" fmla="*/ 693 w 698"/>
                  <a:gd name="T17" fmla="*/ 2316 h 2383"/>
                  <a:gd name="T18" fmla="*/ 696 w 698"/>
                  <a:gd name="T19" fmla="*/ 2308 h 2383"/>
                  <a:gd name="T20" fmla="*/ 698 w 698"/>
                  <a:gd name="T21" fmla="*/ 369 h 2383"/>
                  <a:gd name="T22" fmla="*/ 698 w 698"/>
                  <a:gd name="T23" fmla="*/ 349 h 2383"/>
                  <a:gd name="T24" fmla="*/ 349 w 698"/>
                  <a:gd name="T25" fmla="*/ 541 h 2383"/>
                  <a:gd name="T26" fmla="*/ 158 w 698"/>
                  <a:gd name="T27" fmla="*/ 349 h 2383"/>
                  <a:gd name="T28" fmla="*/ 349 w 698"/>
                  <a:gd name="T29" fmla="*/ 157 h 2383"/>
                  <a:gd name="T30" fmla="*/ 541 w 698"/>
                  <a:gd name="T31" fmla="*/ 349 h 2383"/>
                  <a:gd name="T32" fmla="*/ 349 w 698"/>
                  <a:gd name="T33" fmla="*/ 541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8" h="2383">
                    <a:moveTo>
                      <a:pt x="698" y="349"/>
                    </a:moveTo>
                    <a:cubicBezTo>
                      <a:pt x="698" y="156"/>
                      <a:pt x="542" y="0"/>
                      <a:pt x="349" y="0"/>
                    </a:cubicBezTo>
                    <a:cubicBezTo>
                      <a:pt x="157" y="0"/>
                      <a:pt x="0" y="156"/>
                      <a:pt x="0" y="349"/>
                    </a:cubicBezTo>
                    <a:cubicBezTo>
                      <a:pt x="0" y="542"/>
                      <a:pt x="157" y="698"/>
                      <a:pt x="349" y="698"/>
                    </a:cubicBezTo>
                    <a:cubicBezTo>
                      <a:pt x="427" y="698"/>
                      <a:pt x="498" y="673"/>
                      <a:pt x="556" y="630"/>
                    </a:cubicBezTo>
                    <a:cubicBezTo>
                      <a:pt x="551" y="2299"/>
                      <a:pt x="551" y="2299"/>
                      <a:pt x="551" y="2299"/>
                    </a:cubicBezTo>
                    <a:cubicBezTo>
                      <a:pt x="551" y="2304"/>
                      <a:pt x="551" y="2309"/>
                      <a:pt x="551" y="2315"/>
                    </a:cubicBezTo>
                    <a:cubicBezTo>
                      <a:pt x="551" y="2352"/>
                      <a:pt x="583" y="2383"/>
                      <a:pt x="622" y="2383"/>
                    </a:cubicBezTo>
                    <a:cubicBezTo>
                      <a:pt x="661" y="2383"/>
                      <a:pt x="693" y="2353"/>
                      <a:pt x="693" y="2316"/>
                    </a:cubicBezTo>
                    <a:cubicBezTo>
                      <a:pt x="693" y="2313"/>
                      <a:pt x="697" y="2311"/>
                      <a:pt x="696" y="2308"/>
                    </a:cubicBezTo>
                    <a:cubicBezTo>
                      <a:pt x="698" y="369"/>
                      <a:pt x="698" y="369"/>
                      <a:pt x="698" y="369"/>
                    </a:cubicBezTo>
                    <a:cubicBezTo>
                      <a:pt x="698" y="362"/>
                      <a:pt x="698" y="356"/>
                      <a:pt x="698" y="349"/>
                    </a:cubicBezTo>
                    <a:close/>
                    <a:moveTo>
                      <a:pt x="349" y="541"/>
                    </a:moveTo>
                    <a:cubicBezTo>
                      <a:pt x="243" y="541"/>
                      <a:pt x="158" y="455"/>
                      <a:pt x="158" y="349"/>
                    </a:cubicBezTo>
                    <a:cubicBezTo>
                      <a:pt x="158" y="243"/>
                      <a:pt x="243" y="157"/>
                      <a:pt x="349" y="157"/>
                    </a:cubicBezTo>
                    <a:cubicBezTo>
                      <a:pt x="455" y="157"/>
                      <a:pt x="541" y="243"/>
                      <a:pt x="541" y="349"/>
                    </a:cubicBezTo>
                    <a:cubicBezTo>
                      <a:pt x="541" y="455"/>
                      <a:pt x="455" y="541"/>
                      <a:pt x="349" y="541"/>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38" name="Freeform 7">
                <a:extLst>
                  <a:ext uri="{FF2B5EF4-FFF2-40B4-BE49-F238E27FC236}">
                    <a16:creationId xmlns="" xmlns:a16="http://schemas.microsoft.com/office/drawing/2014/main" id="{880EC4C7-DAFF-3389-0DF5-C4FFC4A2C875}"/>
                  </a:ext>
                </a:extLst>
              </p:cNvPr>
              <p:cNvSpPr>
                <a:spLocks noEditPoints="1"/>
              </p:cNvSpPr>
              <p:nvPr/>
            </p:nvSpPr>
            <p:spPr bwMode="auto">
              <a:xfrm>
                <a:off x="4769971" y="1200475"/>
                <a:ext cx="1324890" cy="3312224"/>
              </a:xfrm>
              <a:custGeom>
                <a:avLst/>
                <a:gdLst>
                  <a:gd name="T0" fmla="*/ 353 w 702"/>
                  <a:gd name="T1" fmla="*/ 0 h 1757"/>
                  <a:gd name="T2" fmla="*/ 5 w 702"/>
                  <a:gd name="T3" fmla="*/ 317 h 1757"/>
                  <a:gd name="T4" fmla="*/ 5 w 702"/>
                  <a:gd name="T5" fmla="*/ 317 h 1757"/>
                  <a:gd name="T6" fmla="*/ 5 w 702"/>
                  <a:gd name="T7" fmla="*/ 322 h 1757"/>
                  <a:gd name="T8" fmla="*/ 4 w 702"/>
                  <a:gd name="T9" fmla="*/ 348 h 1757"/>
                  <a:gd name="T10" fmla="*/ 5 w 702"/>
                  <a:gd name="T11" fmla="*/ 372 h 1757"/>
                  <a:gd name="T12" fmla="*/ 0 w 702"/>
                  <a:gd name="T13" fmla="*/ 1663 h 1757"/>
                  <a:gd name="T14" fmla="*/ 69 w 702"/>
                  <a:gd name="T15" fmla="*/ 1757 h 1757"/>
                  <a:gd name="T16" fmla="*/ 139 w 702"/>
                  <a:gd name="T17" fmla="*/ 1702 h 1757"/>
                  <a:gd name="T18" fmla="*/ 143 w 702"/>
                  <a:gd name="T19" fmla="*/ 626 h 1757"/>
                  <a:gd name="T20" fmla="*/ 353 w 702"/>
                  <a:gd name="T21" fmla="*/ 696 h 1757"/>
                  <a:gd name="T22" fmla="*/ 702 w 702"/>
                  <a:gd name="T23" fmla="*/ 348 h 1757"/>
                  <a:gd name="T24" fmla="*/ 353 w 702"/>
                  <a:gd name="T25" fmla="*/ 0 h 1757"/>
                  <a:gd name="T26" fmla="*/ 353 w 702"/>
                  <a:gd name="T27" fmla="*/ 539 h 1757"/>
                  <a:gd name="T28" fmla="*/ 161 w 702"/>
                  <a:gd name="T29" fmla="*/ 347 h 1757"/>
                  <a:gd name="T30" fmla="*/ 353 w 702"/>
                  <a:gd name="T31" fmla="*/ 156 h 1757"/>
                  <a:gd name="T32" fmla="*/ 544 w 702"/>
                  <a:gd name="T33" fmla="*/ 347 h 1757"/>
                  <a:gd name="T34" fmla="*/ 353 w 702"/>
                  <a:gd name="T35" fmla="*/ 539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2" h="1757">
                    <a:moveTo>
                      <a:pt x="353" y="0"/>
                    </a:moveTo>
                    <a:cubicBezTo>
                      <a:pt x="172" y="0"/>
                      <a:pt x="23" y="141"/>
                      <a:pt x="5" y="317"/>
                    </a:cubicBezTo>
                    <a:cubicBezTo>
                      <a:pt x="5" y="317"/>
                      <a:pt x="5" y="317"/>
                      <a:pt x="5" y="317"/>
                    </a:cubicBezTo>
                    <a:cubicBezTo>
                      <a:pt x="5" y="322"/>
                      <a:pt x="5" y="322"/>
                      <a:pt x="5" y="322"/>
                    </a:cubicBezTo>
                    <a:cubicBezTo>
                      <a:pt x="4" y="331"/>
                      <a:pt x="4" y="339"/>
                      <a:pt x="4" y="348"/>
                    </a:cubicBezTo>
                    <a:cubicBezTo>
                      <a:pt x="4" y="357"/>
                      <a:pt x="4" y="364"/>
                      <a:pt x="5" y="372"/>
                    </a:cubicBezTo>
                    <a:cubicBezTo>
                      <a:pt x="0" y="1663"/>
                      <a:pt x="0" y="1663"/>
                      <a:pt x="0" y="1663"/>
                    </a:cubicBezTo>
                    <a:cubicBezTo>
                      <a:pt x="0" y="1669"/>
                      <a:pt x="2" y="1757"/>
                      <a:pt x="69" y="1757"/>
                    </a:cubicBezTo>
                    <a:cubicBezTo>
                      <a:pt x="125" y="1757"/>
                      <a:pt x="139" y="1702"/>
                      <a:pt x="139" y="1702"/>
                    </a:cubicBezTo>
                    <a:cubicBezTo>
                      <a:pt x="140" y="1698"/>
                      <a:pt x="142" y="1035"/>
                      <a:pt x="143" y="626"/>
                    </a:cubicBezTo>
                    <a:cubicBezTo>
                      <a:pt x="201" y="670"/>
                      <a:pt x="274" y="696"/>
                      <a:pt x="353" y="696"/>
                    </a:cubicBezTo>
                    <a:cubicBezTo>
                      <a:pt x="545" y="696"/>
                      <a:pt x="702" y="541"/>
                      <a:pt x="702" y="348"/>
                    </a:cubicBezTo>
                    <a:cubicBezTo>
                      <a:pt x="702" y="156"/>
                      <a:pt x="545" y="0"/>
                      <a:pt x="353" y="0"/>
                    </a:cubicBezTo>
                    <a:close/>
                    <a:moveTo>
                      <a:pt x="353" y="539"/>
                    </a:moveTo>
                    <a:cubicBezTo>
                      <a:pt x="247" y="539"/>
                      <a:pt x="161" y="453"/>
                      <a:pt x="161" y="347"/>
                    </a:cubicBezTo>
                    <a:cubicBezTo>
                      <a:pt x="161" y="242"/>
                      <a:pt x="247" y="156"/>
                      <a:pt x="353" y="156"/>
                    </a:cubicBezTo>
                    <a:cubicBezTo>
                      <a:pt x="458" y="156"/>
                      <a:pt x="544" y="242"/>
                      <a:pt x="544" y="347"/>
                    </a:cubicBezTo>
                    <a:cubicBezTo>
                      <a:pt x="544" y="453"/>
                      <a:pt x="458" y="539"/>
                      <a:pt x="353" y="539"/>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39" name="Freeform 8">
                <a:extLst>
                  <a:ext uri="{FF2B5EF4-FFF2-40B4-BE49-F238E27FC236}">
                    <a16:creationId xmlns="" xmlns:a16="http://schemas.microsoft.com/office/drawing/2014/main" id="{935B1C3F-83D4-79D6-3E14-5980C121FB6B}"/>
                  </a:ext>
                </a:extLst>
              </p:cNvPr>
              <p:cNvSpPr>
                <a:spLocks/>
              </p:cNvSpPr>
              <p:nvPr/>
            </p:nvSpPr>
            <p:spPr bwMode="auto">
              <a:xfrm>
                <a:off x="3068819" y="2439271"/>
                <a:ext cx="518158" cy="448804"/>
              </a:xfrm>
              <a:custGeom>
                <a:avLst/>
                <a:gdLst>
                  <a:gd name="T0" fmla="*/ 650 w 650"/>
                  <a:gd name="T1" fmla="*/ 0 h 563"/>
                  <a:gd name="T2" fmla="*/ 326 w 650"/>
                  <a:gd name="T3" fmla="*/ 563 h 563"/>
                  <a:gd name="T4" fmla="*/ 0 w 650"/>
                  <a:gd name="T5" fmla="*/ 0 h 563"/>
                  <a:gd name="T6" fmla="*/ 650 w 650"/>
                  <a:gd name="T7" fmla="*/ 0 h 563"/>
                </a:gdLst>
                <a:ahLst/>
                <a:cxnLst>
                  <a:cxn ang="0">
                    <a:pos x="T0" y="T1"/>
                  </a:cxn>
                  <a:cxn ang="0">
                    <a:pos x="T2" y="T3"/>
                  </a:cxn>
                  <a:cxn ang="0">
                    <a:pos x="T4" y="T5"/>
                  </a:cxn>
                  <a:cxn ang="0">
                    <a:pos x="T6" y="T7"/>
                  </a:cxn>
                </a:cxnLst>
                <a:rect l="0" t="0" r="r" b="b"/>
                <a:pathLst>
                  <a:path w="650" h="563">
                    <a:moveTo>
                      <a:pt x="650" y="0"/>
                    </a:moveTo>
                    <a:lnTo>
                      <a:pt x="326" y="563"/>
                    </a:lnTo>
                    <a:lnTo>
                      <a:pt x="0" y="0"/>
                    </a:lnTo>
                    <a:lnTo>
                      <a:pt x="650"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40" name="Freeform 9">
                <a:extLst>
                  <a:ext uri="{FF2B5EF4-FFF2-40B4-BE49-F238E27FC236}">
                    <a16:creationId xmlns="" xmlns:a16="http://schemas.microsoft.com/office/drawing/2014/main" id="{25E928EC-CE57-A332-090A-7D3C1A7DA6EC}"/>
                  </a:ext>
                </a:extLst>
              </p:cNvPr>
              <p:cNvSpPr>
                <a:spLocks/>
              </p:cNvSpPr>
              <p:nvPr/>
            </p:nvSpPr>
            <p:spPr bwMode="auto">
              <a:xfrm>
                <a:off x="3415586" y="396932"/>
                <a:ext cx="460762" cy="518955"/>
              </a:xfrm>
              <a:custGeom>
                <a:avLst/>
                <a:gdLst>
                  <a:gd name="T0" fmla="*/ 578 w 578"/>
                  <a:gd name="T1" fmla="*/ 350 h 651"/>
                  <a:gd name="T2" fmla="*/ 0 w 578"/>
                  <a:gd name="T3" fmla="*/ 651 h 651"/>
                  <a:gd name="T4" fmla="*/ 28 w 578"/>
                  <a:gd name="T5" fmla="*/ 0 h 651"/>
                  <a:gd name="T6" fmla="*/ 578 w 578"/>
                  <a:gd name="T7" fmla="*/ 350 h 651"/>
                </a:gdLst>
                <a:ahLst/>
                <a:cxnLst>
                  <a:cxn ang="0">
                    <a:pos x="T0" y="T1"/>
                  </a:cxn>
                  <a:cxn ang="0">
                    <a:pos x="T2" y="T3"/>
                  </a:cxn>
                  <a:cxn ang="0">
                    <a:pos x="T4" y="T5"/>
                  </a:cxn>
                  <a:cxn ang="0">
                    <a:pos x="T6" y="T7"/>
                  </a:cxn>
                </a:cxnLst>
                <a:rect l="0" t="0" r="r" b="b"/>
                <a:pathLst>
                  <a:path w="578" h="651">
                    <a:moveTo>
                      <a:pt x="578" y="350"/>
                    </a:moveTo>
                    <a:lnTo>
                      <a:pt x="0" y="651"/>
                    </a:lnTo>
                    <a:lnTo>
                      <a:pt x="28" y="0"/>
                    </a:lnTo>
                    <a:lnTo>
                      <a:pt x="578" y="350"/>
                    </a:lnTo>
                    <a:close/>
                  </a:path>
                </a:pathLst>
              </a:custGeom>
              <a:gradFill flip="none" rotWithShape="1">
                <a:gsLst>
                  <a:gs pos="0">
                    <a:schemeClr val="accent2"/>
                  </a:gs>
                  <a:gs pos="100000">
                    <a:schemeClr val="accent1"/>
                  </a:gs>
                </a:gsLst>
                <a:lin ang="540000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41" name="Freeform 10">
                <a:extLst>
                  <a:ext uri="{FF2B5EF4-FFF2-40B4-BE49-F238E27FC236}">
                    <a16:creationId xmlns="" xmlns:a16="http://schemas.microsoft.com/office/drawing/2014/main" id="{A966CFF9-4993-D917-6CB4-F2E938C1EC49}"/>
                  </a:ext>
                </a:extLst>
              </p:cNvPr>
              <p:cNvSpPr>
                <a:spLocks/>
              </p:cNvSpPr>
              <p:nvPr/>
            </p:nvSpPr>
            <p:spPr bwMode="auto">
              <a:xfrm>
                <a:off x="5696278" y="1511370"/>
                <a:ext cx="549247" cy="571568"/>
              </a:xfrm>
              <a:custGeom>
                <a:avLst/>
                <a:gdLst>
                  <a:gd name="T0" fmla="*/ 689 w 689"/>
                  <a:gd name="T1" fmla="*/ 0 h 717"/>
                  <a:gd name="T2" fmla="*/ 552 w 689"/>
                  <a:gd name="T3" fmla="*/ 717 h 717"/>
                  <a:gd name="T4" fmla="*/ 0 w 689"/>
                  <a:gd name="T5" fmla="*/ 239 h 717"/>
                  <a:gd name="T6" fmla="*/ 689 w 689"/>
                  <a:gd name="T7" fmla="*/ 0 h 717"/>
                </a:gdLst>
                <a:ahLst/>
                <a:cxnLst>
                  <a:cxn ang="0">
                    <a:pos x="T0" y="T1"/>
                  </a:cxn>
                  <a:cxn ang="0">
                    <a:pos x="T2" y="T3"/>
                  </a:cxn>
                  <a:cxn ang="0">
                    <a:pos x="T4" y="T5"/>
                  </a:cxn>
                  <a:cxn ang="0">
                    <a:pos x="T6" y="T7"/>
                  </a:cxn>
                </a:cxnLst>
                <a:rect l="0" t="0" r="r" b="b"/>
                <a:pathLst>
                  <a:path w="689" h="717">
                    <a:moveTo>
                      <a:pt x="689" y="0"/>
                    </a:moveTo>
                    <a:lnTo>
                      <a:pt x="552" y="717"/>
                    </a:lnTo>
                    <a:lnTo>
                      <a:pt x="0" y="239"/>
                    </a:lnTo>
                    <a:lnTo>
                      <a:pt x="689"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42" name="Freeform 14">
                <a:extLst>
                  <a:ext uri="{FF2B5EF4-FFF2-40B4-BE49-F238E27FC236}">
                    <a16:creationId xmlns="" xmlns:a16="http://schemas.microsoft.com/office/drawing/2014/main" id="{36BB0851-0808-EE68-F541-932F164C30D7}"/>
                  </a:ext>
                </a:extLst>
              </p:cNvPr>
              <p:cNvSpPr>
                <a:spLocks/>
              </p:cNvSpPr>
              <p:nvPr/>
            </p:nvSpPr>
            <p:spPr bwMode="auto">
              <a:xfrm>
                <a:off x="5040990" y="1841589"/>
                <a:ext cx="726763" cy="677272"/>
              </a:xfrm>
              <a:custGeom>
                <a:avLst/>
                <a:gdLst>
                  <a:gd name="T0" fmla="*/ 17 w 391"/>
                  <a:gd name="T1" fmla="*/ 0 h 353"/>
                  <a:gd name="T2" fmla="*/ 17 w 391"/>
                  <a:gd name="T3" fmla="*/ 14 h 353"/>
                  <a:gd name="T4" fmla="*/ 17 w 391"/>
                  <a:gd name="T5" fmla="*/ 27 h 353"/>
                  <a:gd name="T6" fmla="*/ 0 w 391"/>
                  <a:gd name="T7" fmla="*/ 281 h 353"/>
                  <a:gd name="T8" fmla="*/ 210 w 391"/>
                  <a:gd name="T9" fmla="*/ 353 h 353"/>
                  <a:gd name="T10" fmla="*/ 391 w 391"/>
                  <a:gd name="T11" fmla="*/ 290 h 353"/>
                  <a:gd name="T12" fmla="*/ 313 w 391"/>
                  <a:gd name="T13" fmla="*/ 173 h 353"/>
                  <a:gd name="T14" fmla="*/ 290 w 391"/>
                  <a:gd name="T15" fmla="*/ 180 h 353"/>
                  <a:gd name="T16" fmla="*/ 216 w 391"/>
                  <a:gd name="T17" fmla="*/ 195 h 353"/>
                  <a:gd name="T18" fmla="*/ 18 w 391"/>
                  <a:gd name="T19" fmla="*/ 9 h 353"/>
                  <a:gd name="T20" fmla="*/ 17 w 391"/>
                  <a:gd name="T2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3">
                    <a:moveTo>
                      <a:pt x="17" y="0"/>
                    </a:moveTo>
                    <a:cubicBezTo>
                      <a:pt x="17" y="0"/>
                      <a:pt x="17" y="7"/>
                      <a:pt x="17" y="14"/>
                    </a:cubicBezTo>
                    <a:cubicBezTo>
                      <a:pt x="17" y="19"/>
                      <a:pt x="17" y="24"/>
                      <a:pt x="17" y="27"/>
                    </a:cubicBezTo>
                    <a:cubicBezTo>
                      <a:pt x="0" y="281"/>
                      <a:pt x="0" y="281"/>
                      <a:pt x="0" y="281"/>
                    </a:cubicBezTo>
                    <a:cubicBezTo>
                      <a:pt x="0" y="281"/>
                      <a:pt x="91" y="353"/>
                      <a:pt x="210" y="353"/>
                    </a:cubicBezTo>
                    <a:cubicBezTo>
                      <a:pt x="267" y="353"/>
                      <a:pt x="329" y="337"/>
                      <a:pt x="391" y="290"/>
                    </a:cubicBezTo>
                    <a:cubicBezTo>
                      <a:pt x="391" y="290"/>
                      <a:pt x="367" y="173"/>
                      <a:pt x="313" y="173"/>
                    </a:cubicBezTo>
                    <a:cubicBezTo>
                      <a:pt x="306" y="173"/>
                      <a:pt x="298" y="175"/>
                      <a:pt x="290" y="180"/>
                    </a:cubicBezTo>
                    <a:cubicBezTo>
                      <a:pt x="274" y="188"/>
                      <a:pt x="247" y="195"/>
                      <a:pt x="216" y="195"/>
                    </a:cubicBezTo>
                    <a:cubicBezTo>
                      <a:pt x="137" y="195"/>
                      <a:pt x="32" y="154"/>
                      <a:pt x="18" y="9"/>
                    </a:cubicBezTo>
                    <a:cubicBezTo>
                      <a:pt x="18" y="2"/>
                      <a:pt x="18" y="0"/>
                      <a:pt x="17" y="0"/>
                    </a:cubicBezTo>
                  </a:path>
                </a:pathLst>
              </a:custGeom>
              <a:gradFill flip="none" rotWithShape="1">
                <a:gsLst>
                  <a:gs pos="0">
                    <a:schemeClr val="tx1">
                      <a:lumMod val="85000"/>
                      <a:lumOff val="15000"/>
                      <a:alpha val="40000"/>
                    </a:schemeClr>
                  </a:gs>
                  <a:gs pos="57000">
                    <a:schemeClr val="tx1">
                      <a:lumMod val="85000"/>
                      <a:lumOff val="15000"/>
                      <a:alpha val="0"/>
                    </a:schemeClr>
                  </a:gs>
                </a:gsLst>
                <a:lin ang="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43" name="Freeform 14">
                <a:extLst>
                  <a:ext uri="{FF2B5EF4-FFF2-40B4-BE49-F238E27FC236}">
                    <a16:creationId xmlns="" xmlns:a16="http://schemas.microsoft.com/office/drawing/2014/main" id="{B6708C81-D3F8-FFB9-5BE6-137F2833A739}"/>
                  </a:ext>
                </a:extLst>
              </p:cNvPr>
              <p:cNvSpPr>
                <a:spLocks/>
              </p:cNvSpPr>
              <p:nvPr/>
            </p:nvSpPr>
            <p:spPr bwMode="auto">
              <a:xfrm flipH="1">
                <a:off x="3541557" y="2453027"/>
                <a:ext cx="726763" cy="677272"/>
              </a:xfrm>
              <a:custGeom>
                <a:avLst/>
                <a:gdLst>
                  <a:gd name="T0" fmla="*/ 17 w 391"/>
                  <a:gd name="T1" fmla="*/ 0 h 353"/>
                  <a:gd name="T2" fmla="*/ 17 w 391"/>
                  <a:gd name="T3" fmla="*/ 14 h 353"/>
                  <a:gd name="T4" fmla="*/ 17 w 391"/>
                  <a:gd name="T5" fmla="*/ 27 h 353"/>
                  <a:gd name="T6" fmla="*/ 0 w 391"/>
                  <a:gd name="T7" fmla="*/ 281 h 353"/>
                  <a:gd name="T8" fmla="*/ 210 w 391"/>
                  <a:gd name="T9" fmla="*/ 353 h 353"/>
                  <a:gd name="T10" fmla="*/ 391 w 391"/>
                  <a:gd name="T11" fmla="*/ 290 h 353"/>
                  <a:gd name="T12" fmla="*/ 313 w 391"/>
                  <a:gd name="T13" fmla="*/ 173 h 353"/>
                  <a:gd name="T14" fmla="*/ 290 w 391"/>
                  <a:gd name="T15" fmla="*/ 180 h 353"/>
                  <a:gd name="T16" fmla="*/ 216 w 391"/>
                  <a:gd name="T17" fmla="*/ 195 h 353"/>
                  <a:gd name="T18" fmla="*/ 18 w 391"/>
                  <a:gd name="T19" fmla="*/ 9 h 353"/>
                  <a:gd name="T20" fmla="*/ 17 w 391"/>
                  <a:gd name="T2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3">
                    <a:moveTo>
                      <a:pt x="17" y="0"/>
                    </a:moveTo>
                    <a:cubicBezTo>
                      <a:pt x="17" y="0"/>
                      <a:pt x="17" y="7"/>
                      <a:pt x="17" y="14"/>
                    </a:cubicBezTo>
                    <a:cubicBezTo>
                      <a:pt x="17" y="19"/>
                      <a:pt x="17" y="24"/>
                      <a:pt x="17" y="27"/>
                    </a:cubicBezTo>
                    <a:cubicBezTo>
                      <a:pt x="0" y="281"/>
                      <a:pt x="0" y="281"/>
                      <a:pt x="0" y="281"/>
                    </a:cubicBezTo>
                    <a:cubicBezTo>
                      <a:pt x="0" y="281"/>
                      <a:pt x="91" y="353"/>
                      <a:pt x="210" y="353"/>
                    </a:cubicBezTo>
                    <a:cubicBezTo>
                      <a:pt x="267" y="353"/>
                      <a:pt x="329" y="337"/>
                      <a:pt x="391" y="290"/>
                    </a:cubicBezTo>
                    <a:cubicBezTo>
                      <a:pt x="391" y="290"/>
                      <a:pt x="367" y="173"/>
                      <a:pt x="313" y="173"/>
                    </a:cubicBezTo>
                    <a:cubicBezTo>
                      <a:pt x="306" y="173"/>
                      <a:pt x="298" y="175"/>
                      <a:pt x="290" y="180"/>
                    </a:cubicBezTo>
                    <a:cubicBezTo>
                      <a:pt x="274" y="188"/>
                      <a:pt x="247" y="195"/>
                      <a:pt x="216" y="195"/>
                    </a:cubicBezTo>
                    <a:cubicBezTo>
                      <a:pt x="137" y="195"/>
                      <a:pt x="32" y="154"/>
                      <a:pt x="18" y="9"/>
                    </a:cubicBezTo>
                    <a:cubicBezTo>
                      <a:pt x="18" y="2"/>
                      <a:pt x="18" y="0"/>
                      <a:pt x="17" y="0"/>
                    </a:cubicBezTo>
                  </a:path>
                </a:pathLst>
              </a:custGeom>
              <a:gradFill flip="none" rotWithShape="1">
                <a:gsLst>
                  <a:gs pos="0">
                    <a:schemeClr val="tx1">
                      <a:lumMod val="85000"/>
                      <a:lumOff val="15000"/>
                      <a:alpha val="40000"/>
                    </a:schemeClr>
                  </a:gs>
                  <a:gs pos="57000">
                    <a:schemeClr val="tx1">
                      <a:lumMod val="85000"/>
                      <a:lumOff val="15000"/>
                      <a:alpha val="0"/>
                    </a:schemeClr>
                  </a:gs>
                </a:gsLst>
                <a:lin ang="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44" name="Freeform 14">
                <a:extLst>
                  <a:ext uri="{FF2B5EF4-FFF2-40B4-BE49-F238E27FC236}">
                    <a16:creationId xmlns="" xmlns:a16="http://schemas.microsoft.com/office/drawing/2014/main" id="{6A373CC8-BEFE-D17C-703C-F59F71CF1CFC}"/>
                  </a:ext>
                </a:extLst>
              </p:cNvPr>
              <p:cNvSpPr>
                <a:spLocks/>
              </p:cNvSpPr>
              <p:nvPr/>
            </p:nvSpPr>
            <p:spPr bwMode="auto">
              <a:xfrm flipH="1">
                <a:off x="3799395" y="694630"/>
                <a:ext cx="726763" cy="677272"/>
              </a:xfrm>
              <a:custGeom>
                <a:avLst/>
                <a:gdLst>
                  <a:gd name="T0" fmla="*/ 17 w 391"/>
                  <a:gd name="T1" fmla="*/ 0 h 353"/>
                  <a:gd name="T2" fmla="*/ 17 w 391"/>
                  <a:gd name="T3" fmla="*/ 14 h 353"/>
                  <a:gd name="T4" fmla="*/ 17 w 391"/>
                  <a:gd name="T5" fmla="*/ 27 h 353"/>
                  <a:gd name="T6" fmla="*/ 0 w 391"/>
                  <a:gd name="T7" fmla="*/ 281 h 353"/>
                  <a:gd name="T8" fmla="*/ 210 w 391"/>
                  <a:gd name="T9" fmla="*/ 353 h 353"/>
                  <a:gd name="T10" fmla="*/ 391 w 391"/>
                  <a:gd name="T11" fmla="*/ 290 h 353"/>
                  <a:gd name="T12" fmla="*/ 313 w 391"/>
                  <a:gd name="T13" fmla="*/ 173 h 353"/>
                  <a:gd name="T14" fmla="*/ 290 w 391"/>
                  <a:gd name="T15" fmla="*/ 180 h 353"/>
                  <a:gd name="T16" fmla="*/ 216 w 391"/>
                  <a:gd name="T17" fmla="*/ 195 h 353"/>
                  <a:gd name="T18" fmla="*/ 18 w 391"/>
                  <a:gd name="T19" fmla="*/ 9 h 353"/>
                  <a:gd name="T20" fmla="*/ 17 w 391"/>
                  <a:gd name="T2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3">
                    <a:moveTo>
                      <a:pt x="17" y="0"/>
                    </a:moveTo>
                    <a:cubicBezTo>
                      <a:pt x="17" y="0"/>
                      <a:pt x="17" y="7"/>
                      <a:pt x="17" y="14"/>
                    </a:cubicBezTo>
                    <a:cubicBezTo>
                      <a:pt x="17" y="19"/>
                      <a:pt x="17" y="24"/>
                      <a:pt x="17" y="27"/>
                    </a:cubicBezTo>
                    <a:cubicBezTo>
                      <a:pt x="0" y="281"/>
                      <a:pt x="0" y="281"/>
                      <a:pt x="0" y="281"/>
                    </a:cubicBezTo>
                    <a:cubicBezTo>
                      <a:pt x="0" y="281"/>
                      <a:pt x="91" y="353"/>
                      <a:pt x="210" y="353"/>
                    </a:cubicBezTo>
                    <a:cubicBezTo>
                      <a:pt x="267" y="353"/>
                      <a:pt x="329" y="337"/>
                      <a:pt x="391" y="290"/>
                    </a:cubicBezTo>
                    <a:cubicBezTo>
                      <a:pt x="391" y="290"/>
                      <a:pt x="367" y="173"/>
                      <a:pt x="313" y="173"/>
                    </a:cubicBezTo>
                    <a:cubicBezTo>
                      <a:pt x="306" y="173"/>
                      <a:pt x="298" y="175"/>
                      <a:pt x="290" y="180"/>
                    </a:cubicBezTo>
                    <a:cubicBezTo>
                      <a:pt x="274" y="188"/>
                      <a:pt x="247" y="195"/>
                      <a:pt x="216" y="195"/>
                    </a:cubicBezTo>
                    <a:cubicBezTo>
                      <a:pt x="137" y="195"/>
                      <a:pt x="32" y="154"/>
                      <a:pt x="18" y="9"/>
                    </a:cubicBezTo>
                    <a:cubicBezTo>
                      <a:pt x="18" y="2"/>
                      <a:pt x="18" y="0"/>
                      <a:pt x="17" y="0"/>
                    </a:cubicBezTo>
                  </a:path>
                </a:pathLst>
              </a:custGeom>
              <a:gradFill flip="none" rotWithShape="1">
                <a:gsLst>
                  <a:gs pos="0">
                    <a:schemeClr val="tx1">
                      <a:lumMod val="85000"/>
                      <a:lumOff val="15000"/>
                      <a:alpha val="40000"/>
                    </a:schemeClr>
                  </a:gs>
                  <a:gs pos="57000">
                    <a:schemeClr val="tx1">
                      <a:lumMod val="85000"/>
                      <a:lumOff val="15000"/>
                      <a:alpha val="0"/>
                    </a:schemeClr>
                  </a:gs>
                </a:gsLst>
                <a:lin ang="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grpSp>
      </p:grpSp>
    </p:spTree>
    <p:extLst>
      <p:ext uri="{BB962C8B-B14F-4D97-AF65-F5344CB8AC3E}">
        <p14:creationId xmlns:p14="http://schemas.microsoft.com/office/powerpoint/2010/main" val="41549727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41B780B7-9878-F5CB-2213-0E747B39EC8F}"/>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ACE1A72C-5640-5B49-54EC-358F058C6F55}"/>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6" name="TextBox 5">
            <a:extLst>
              <a:ext uri="{FF2B5EF4-FFF2-40B4-BE49-F238E27FC236}">
                <a16:creationId xmlns="" xmlns:a16="http://schemas.microsoft.com/office/drawing/2014/main" id="{6385360C-0A7B-B160-2465-846D4106DB49}"/>
              </a:ext>
            </a:extLst>
          </p:cNvPr>
          <p:cNvSpPr txBox="1"/>
          <p:nvPr/>
        </p:nvSpPr>
        <p:spPr>
          <a:xfrm>
            <a:off x="1023735" y="757309"/>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border-block</a:t>
            </a:r>
          </a:p>
        </p:txBody>
      </p:sp>
      <p:sp>
        <p:nvSpPr>
          <p:cNvPr id="7" name="TextBox 6">
            <a:extLst>
              <a:ext uri="{FF2B5EF4-FFF2-40B4-BE49-F238E27FC236}">
                <a16:creationId xmlns="" xmlns:a16="http://schemas.microsoft.com/office/drawing/2014/main" id="{7906217D-AAE4-2F43-B178-37AF8CDE3A7F}"/>
              </a:ext>
            </a:extLst>
          </p:cNvPr>
          <p:cNvSpPr txBox="1"/>
          <p:nvPr/>
        </p:nvSpPr>
        <p:spPr>
          <a:xfrm>
            <a:off x="1023735" y="1465106"/>
            <a:ext cx="7521676" cy="369332"/>
          </a:xfrm>
          <a:prstGeom prst="rect">
            <a:avLst/>
          </a:prstGeom>
          <a:noFill/>
        </p:spPr>
        <p:txBody>
          <a:bodyPr wrap="square">
            <a:spAutoFit/>
          </a:bodyPr>
          <a:lstStyle/>
          <a:p>
            <a:r>
              <a:rPr lang="en-US" dirty="0">
                <a:latin typeface="Arial(body)"/>
              </a:rPr>
              <a:t>The border-block property is a shorthand property for these properties:</a:t>
            </a:r>
          </a:p>
        </p:txBody>
      </p:sp>
      <p:sp>
        <p:nvSpPr>
          <p:cNvPr id="8" name="TextBox 7">
            <a:extLst>
              <a:ext uri="{FF2B5EF4-FFF2-40B4-BE49-F238E27FC236}">
                <a16:creationId xmlns="" xmlns:a16="http://schemas.microsoft.com/office/drawing/2014/main" id="{EB6E1352-44E5-9D23-35AF-B54B9F8F233A}"/>
              </a:ext>
            </a:extLst>
          </p:cNvPr>
          <p:cNvSpPr txBox="1"/>
          <p:nvPr/>
        </p:nvSpPr>
        <p:spPr>
          <a:xfrm>
            <a:off x="8629956" y="3683319"/>
            <a:ext cx="2555209" cy="369332"/>
          </a:xfrm>
          <a:prstGeom prst="rect">
            <a:avLst/>
          </a:prstGeom>
          <a:noFill/>
        </p:spPr>
        <p:txBody>
          <a:bodyPr wrap="square">
            <a:spAutoFit/>
          </a:bodyPr>
          <a:lstStyle/>
          <a:p>
            <a:r>
              <a:rPr lang="en-US" dirty="0">
                <a:latin typeface="Arial(body)"/>
              </a:rPr>
              <a:t>border-block-color</a:t>
            </a:r>
          </a:p>
        </p:txBody>
      </p:sp>
      <p:sp>
        <p:nvSpPr>
          <p:cNvPr id="9" name="TextBox 8">
            <a:extLst>
              <a:ext uri="{FF2B5EF4-FFF2-40B4-BE49-F238E27FC236}">
                <a16:creationId xmlns="" xmlns:a16="http://schemas.microsoft.com/office/drawing/2014/main" id="{06CD0F1B-2E3B-9844-E51A-B16DF1245EAE}"/>
              </a:ext>
            </a:extLst>
          </p:cNvPr>
          <p:cNvSpPr txBox="1"/>
          <p:nvPr/>
        </p:nvSpPr>
        <p:spPr>
          <a:xfrm>
            <a:off x="1276948" y="5299124"/>
            <a:ext cx="8543052" cy="646331"/>
          </a:xfrm>
          <a:prstGeom prst="rect">
            <a:avLst/>
          </a:prstGeom>
          <a:noFill/>
        </p:spPr>
        <p:txBody>
          <a:bodyPr wrap="square">
            <a:spAutoFit/>
          </a:bodyPr>
          <a:lstStyle/>
          <a:p>
            <a:r>
              <a:rPr lang="en-US" dirty="0">
                <a:latin typeface="Arial(body)"/>
              </a:rPr>
              <a:t>The CSS border-block property is very similar to CSS property border, but the border-block property is dependent on block direction.</a:t>
            </a:r>
          </a:p>
        </p:txBody>
      </p:sp>
      <p:cxnSp>
        <p:nvCxnSpPr>
          <p:cNvPr id="10" name="直接连接符 3">
            <a:extLst>
              <a:ext uri="{FF2B5EF4-FFF2-40B4-BE49-F238E27FC236}">
                <a16:creationId xmlns="" xmlns:a16="http://schemas.microsoft.com/office/drawing/2014/main" id="{E29FD187-1682-74EA-A679-86575439BBF5}"/>
              </a:ext>
            </a:extLst>
          </p:cNvPr>
          <p:cNvCxnSpPr>
            <a:cxnSpLocks/>
          </p:cNvCxnSpPr>
          <p:nvPr/>
        </p:nvCxnSpPr>
        <p:spPr>
          <a:xfrm>
            <a:off x="666750" y="3081740"/>
            <a:ext cx="108585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椭圆 5">
            <a:extLst>
              <a:ext uri="{FF2B5EF4-FFF2-40B4-BE49-F238E27FC236}">
                <a16:creationId xmlns="" xmlns:a16="http://schemas.microsoft.com/office/drawing/2014/main" id="{30BE435E-264F-B8DF-04AD-94487180D80E}"/>
              </a:ext>
            </a:extLst>
          </p:cNvPr>
          <p:cNvSpPr/>
          <p:nvPr/>
        </p:nvSpPr>
        <p:spPr>
          <a:xfrm>
            <a:off x="2213585" y="2631797"/>
            <a:ext cx="899886" cy="899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2" name="椭圆 5">
            <a:extLst>
              <a:ext uri="{FF2B5EF4-FFF2-40B4-BE49-F238E27FC236}">
                <a16:creationId xmlns="" xmlns:a16="http://schemas.microsoft.com/office/drawing/2014/main" id="{2305A66F-85ED-6A6C-6AEB-1FE0E2CBF023}"/>
              </a:ext>
            </a:extLst>
          </p:cNvPr>
          <p:cNvSpPr/>
          <p:nvPr/>
        </p:nvSpPr>
        <p:spPr>
          <a:xfrm>
            <a:off x="5610630" y="2673944"/>
            <a:ext cx="899886" cy="899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椭圆 5">
            <a:extLst>
              <a:ext uri="{FF2B5EF4-FFF2-40B4-BE49-F238E27FC236}">
                <a16:creationId xmlns="" xmlns:a16="http://schemas.microsoft.com/office/drawing/2014/main" id="{4DEAB664-133F-BB45-D1AF-7C7BCD1F1D5C}"/>
              </a:ext>
            </a:extLst>
          </p:cNvPr>
          <p:cNvSpPr/>
          <p:nvPr/>
        </p:nvSpPr>
        <p:spPr>
          <a:xfrm>
            <a:off x="9007675" y="2631797"/>
            <a:ext cx="899886" cy="899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TextBox 13">
            <a:extLst>
              <a:ext uri="{FF2B5EF4-FFF2-40B4-BE49-F238E27FC236}">
                <a16:creationId xmlns="" xmlns:a16="http://schemas.microsoft.com/office/drawing/2014/main" id="{027EA9CF-92AC-ACDB-4E6D-1777D9C0510B}"/>
              </a:ext>
            </a:extLst>
          </p:cNvPr>
          <p:cNvSpPr txBox="1"/>
          <p:nvPr/>
        </p:nvSpPr>
        <p:spPr>
          <a:xfrm>
            <a:off x="2449411" y="2844878"/>
            <a:ext cx="914400" cy="461665"/>
          </a:xfrm>
          <a:prstGeom prst="rect">
            <a:avLst/>
          </a:prstGeom>
          <a:noFill/>
        </p:spPr>
        <p:txBody>
          <a:bodyPr wrap="square" rtlCol="0">
            <a:spAutoFit/>
          </a:bodyPr>
          <a:lstStyle/>
          <a:p>
            <a:r>
              <a:rPr lang="fa-IR" sz="2400" dirty="0">
                <a:solidFill>
                  <a:schemeClr val="bg1"/>
                </a:solidFill>
                <a:latin typeface="Arial" panose="020B0604020202020204" pitchFamily="34" charset="0"/>
                <a:cs typeface="Arial" panose="020B0604020202020204" pitchFamily="34" charset="0"/>
              </a:rPr>
              <a:t>1</a:t>
            </a:r>
            <a:endParaRPr lang="it-IT" sz="2400" dirty="0">
              <a:solidFill>
                <a:schemeClr val="bg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 xmlns:a16="http://schemas.microsoft.com/office/drawing/2014/main" id="{3D215F46-F22B-41B2-0B3F-7B01D70F2266}"/>
              </a:ext>
            </a:extLst>
          </p:cNvPr>
          <p:cNvSpPr txBox="1"/>
          <p:nvPr/>
        </p:nvSpPr>
        <p:spPr>
          <a:xfrm>
            <a:off x="5860970" y="2893054"/>
            <a:ext cx="914400" cy="461665"/>
          </a:xfrm>
          <a:prstGeom prst="rect">
            <a:avLst/>
          </a:prstGeom>
          <a:noFill/>
        </p:spPr>
        <p:txBody>
          <a:bodyPr wrap="square" rtlCol="0">
            <a:spAutoFit/>
          </a:bodyPr>
          <a:lstStyle/>
          <a:p>
            <a:r>
              <a:rPr lang="fa-IR" sz="2400" dirty="0">
                <a:solidFill>
                  <a:schemeClr val="bg1"/>
                </a:solidFill>
                <a:latin typeface="Arial" panose="020B0604020202020204" pitchFamily="34" charset="0"/>
                <a:cs typeface="Arial" panose="020B0604020202020204" pitchFamily="34" charset="0"/>
              </a:rPr>
              <a:t>2</a:t>
            </a:r>
            <a:endParaRPr lang="it-IT" sz="2400" dirty="0">
              <a:solidFill>
                <a:schemeClr val="bg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 xmlns:a16="http://schemas.microsoft.com/office/drawing/2014/main" id="{3AD46926-5217-1A37-EFD4-2DACA3D18A08}"/>
              </a:ext>
            </a:extLst>
          </p:cNvPr>
          <p:cNvSpPr txBox="1"/>
          <p:nvPr/>
        </p:nvSpPr>
        <p:spPr>
          <a:xfrm>
            <a:off x="9258015" y="2859457"/>
            <a:ext cx="914400" cy="461665"/>
          </a:xfrm>
          <a:prstGeom prst="rect">
            <a:avLst/>
          </a:prstGeom>
          <a:noFill/>
        </p:spPr>
        <p:txBody>
          <a:bodyPr wrap="square" rtlCol="0">
            <a:spAutoFit/>
          </a:bodyPr>
          <a:lstStyle/>
          <a:p>
            <a:r>
              <a:rPr lang="fa-IR" sz="2400" dirty="0">
                <a:solidFill>
                  <a:schemeClr val="bg1"/>
                </a:solidFill>
                <a:latin typeface="Arial" panose="020B0604020202020204" pitchFamily="34" charset="0"/>
                <a:cs typeface="Arial" panose="020B0604020202020204" pitchFamily="34" charset="0"/>
              </a:rPr>
              <a:t>3</a:t>
            </a:r>
            <a:endParaRPr lang="it-IT" sz="2400" dirty="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 xmlns:a16="http://schemas.microsoft.com/office/drawing/2014/main" id="{8DACEE32-7834-DA99-4BB9-615B4EDDEDFE}"/>
              </a:ext>
            </a:extLst>
          </p:cNvPr>
          <p:cNvSpPr txBox="1"/>
          <p:nvPr/>
        </p:nvSpPr>
        <p:spPr>
          <a:xfrm>
            <a:off x="1629007" y="3651803"/>
            <a:ext cx="2555207" cy="369332"/>
          </a:xfrm>
          <a:prstGeom prst="rect">
            <a:avLst/>
          </a:prstGeom>
          <a:noFill/>
        </p:spPr>
        <p:txBody>
          <a:bodyPr wrap="square">
            <a:spAutoFit/>
          </a:bodyPr>
          <a:lstStyle/>
          <a:p>
            <a:r>
              <a:rPr lang="en-US" dirty="0">
                <a:latin typeface="Arial(body)"/>
              </a:rPr>
              <a:t>border-block-width</a:t>
            </a:r>
          </a:p>
        </p:txBody>
      </p:sp>
      <p:sp>
        <p:nvSpPr>
          <p:cNvPr id="20" name="TextBox 19">
            <a:extLst>
              <a:ext uri="{FF2B5EF4-FFF2-40B4-BE49-F238E27FC236}">
                <a16:creationId xmlns="" xmlns:a16="http://schemas.microsoft.com/office/drawing/2014/main" id="{0F27370A-3984-8510-7FA2-71ACACC93B81}"/>
              </a:ext>
            </a:extLst>
          </p:cNvPr>
          <p:cNvSpPr txBox="1"/>
          <p:nvPr/>
        </p:nvSpPr>
        <p:spPr>
          <a:xfrm>
            <a:off x="4592608" y="3656522"/>
            <a:ext cx="3451123" cy="369332"/>
          </a:xfrm>
          <a:prstGeom prst="rect">
            <a:avLst/>
          </a:prstGeom>
          <a:noFill/>
        </p:spPr>
        <p:txBody>
          <a:bodyPr wrap="square">
            <a:spAutoFit/>
          </a:bodyPr>
          <a:lstStyle/>
          <a:p>
            <a:r>
              <a:rPr lang="en-US" dirty="0">
                <a:latin typeface="Arial(body)"/>
              </a:rPr>
              <a:t>border-block-style (required</a:t>
            </a:r>
            <a:r>
              <a:rPr lang="fa-IR" dirty="0">
                <a:latin typeface="Arial(body)"/>
              </a:rPr>
              <a:t>(</a:t>
            </a:r>
            <a:endParaRPr lang="it-IT" dirty="0">
              <a:latin typeface="Arial(body)"/>
            </a:endParaRPr>
          </a:p>
        </p:txBody>
      </p:sp>
      <p:pic>
        <p:nvPicPr>
          <p:cNvPr id="22" name="Graphic 21" descr="Pencil with solid fill">
            <a:extLst>
              <a:ext uri="{FF2B5EF4-FFF2-40B4-BE49-F238E27FC236}">
                <a16:creationId xmlns="" xmlns:a16="http://schemas.microsoft.com/office/drawing/2014/main" id="{F45C3F6C-2ADE-AB63-37D8-A96D0A7FB1ED}"/>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flipH="1">
            <a:off x="770521" y="5032152"/>
            <a:ext cx="506427" cy="448386"/>
          </a:xfrm>
          <a:prstGeom prst="rect">
            <a:avLst/>
          </a:prstGeom>
        </p:spPr>
      </p:pic>
    </p:spTree>
    <p:extLst>
      <p:ext uri="{BB962C8B-B14F-4D97-AF65-F5344CB8AC3E}">
        <p14:creationId xmlns:p14="http://schemas.microsoft.com/office/powerpoint/2010/main" val="39441405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AF6C381E-136A-6F7A-AECF-AC6FB95021A9}"/>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BD41500A-DA79-2CD6-351E-5F3A34168476}"/>
              </a:ext>
            </a:extLst>
          </p:cNvPr>
          <p:cNvPicPr>
            <a:picLocks noChangeAspect="1"/>
          </p:cNvPicPr>
          <p:nvPr/>
        </p:nvPicPr>
        <p:blipFill>
          <a:blip r:embed="rId2"/>
          <a:stretch>
            <a:fillRect/>
          </a:stretch>
        </p:blipFill>
        <p:spPr>
          <a:xfrm>
            <a:off x="10707328" y="439571"/>
            <a:ext cx="983226" cy="1229634"/>
          </a:xfrm>
          <a:prstGeom prst="rect">
            <a:avLst/>
          </a:prstGeom>
        </p:spPr>
      </p:pic>
      <p:sp>
        <p:nvSpPr>
          <p:cNvPr id="4" name="TextBox 3">
            <a:extLst>
              <a:ext uri="{FF2B5EF4-FFF2-40B4-BE49-F238E27FC236}">
                <a16:creationId xmlns="" xmlns:a16="http://schemas.microsoft.com/office/drawing/2014/main" id="{50E6EA57-D9D4-E55C-A56C-C2CF4F256DB9}"/>
              </a:ext>
            </a:extLst>
          </p:cNvPr>
          <p:cNvSpPr txBox="1"/>
          <p:nvPr/>
        </p:nvSpPr>
        <p:spPr>
          <a:xfrm>
            <a:off x="865238" y="480311"/>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border-block</a:t>
            </a:r>
            <a:endParaRPr lang="it-IT" sz="2400" b="1" dirty="0">
              <a:solidFill>
                <a:srgbClr val="C00000"/>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 xmlns:a16="http://schemas.microsoft.com/office/drawing/2014/main" id="{5731758A-E1A0-5238-04C5-FB33B373BCCD}"/>
              </a:ext>
            </a:extLst>
          </p:cNvPr>
          <p:cNvSpPr/>
          <p:nvPr/>
        </p:nvSpPr>
        <p:spPr>
          <a:xfrm>
            <a:off x="1254462" y="1500142"/>
            <a:ext cx="4454013" cy="2677657"/>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extBox 7">
            <a:extLst>
              <a:ext uri="{FF2B5EF4-FFF2-40B4-BE49-F238E27FC236}">
                <a16:creationId xmlns="" xmlns:a16="http://schemas.microsoft.com/office/drawing/2014/main" id="{340604C9-3F3E-85A1-F44F-D0635F5B4100}"/>
              </a:ext>
            </a:extLst>
          </p:cNvPr>
          <p:cNvSpPr txBox="1"/>
          <p:nvPr/>
        </p:nvSpPr>
        <p:spPr>
          <a:xfrm>
            <a:off x="865238" y="1561698"/>
            <a:ext cx="5093110" cy="2616101"/>
          </a:xfrm>
          <a:prstGeom prst="rect">
            <a:avLst/>
          </a:prstGeom>
          <a:noFill/>
        </p:spPr>
        <p:txBody>
          <a:bodyPr wrap="square">
            <a:spAutoFit/>
          </a:bodyPr>
          <a:lstStyle/>
          <a:p>
            <a:r>
              <a:rPr lang="fa-IR" sz="1600" dirty="0"/>
              <a:t>         </a:t>
            </a:r>
            <a:r>
              <a:rPr lang="it-IT" sz="1600" dirty="0"/>
              <a:t>&lt;</a:t>
            </a:r>
            <a:r>
              <a:rPr lang="it-IT" sz="1600" dirty="0">
                <a:solidFill>
                  <a:schemeClr val="accent2">
                    <a:lumMod val="75000"/>
                  </a:schemeClr>
                </a:solidFill>
              </a:rPr>
              <a:t>h1</a:t>
            </a:r>
            <a:r>
              <a:rPr lang="it-IT" sz="1600" dirty="0"/>
              <a:t>&gt;Hello World&lt;/</a:t>
            </a:r>
            <a:r>
              <a:rPr lang="it-IT" sz="1600" dirty="0">
                <a:solidFill>
                  <a:schemeClr val="accent2">
                    <a:lumMod val="75000"/>
                  </a:schemeClr>
                </a:solidFill>
              </a:rPr>
              <a:t>h1</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"p1-class"</a:t>
            </a:r>
            <a:r>
              <a:rPr lang="it-IT" sz="1600" dirty="0"/>
              <a:t>&gt;</a:t>
            </a:r>
          </a:p>
          <a:p>
            <a:r>
              <a:rPr lang="it-IT" sz="1600" dirty="0"/>
              <a:t>                &lt;</a:t>
            </a:r>
            <a:r>
              <a:rPr lang="it-IT" sz="1600" dirty="0">
                <a:solidFill>
                  <a:schemeClr val="accent2">
                    <a:lumMod val="75000"/>
                  </a:schemeClr>
                </a:solidFill>
              </a:rPr>
              <a:t>p</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a:t>
            </a:r>
            <a:r>
              <a:rPr lang="it-IT" sz="1600" dirty="0"/>
              <a:t>"&gt;this is the first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"p2-class"</a:t>
            </a:r>
            <a:r>
              <a:rPr lang="it-IT" sz="1600" dirty="0"/>
              <a:t>&gt;</a:t>
            </a:r>
          </a:p>
          <a:p>
            <a:r>
              <a:rPr lang="it-IT" sz="1600" dirty="0"/>
              <a:t>                &lt;</a:t>
            </a:r>
            <a:r>
              <a:rPr lang="it-IT" sz="1600" dirty="0">
                <a:solidFill>
                  <a:schemeClr val="accent2">
                    <a:lumMod val="75000"/>
                  </a:schemeClr>
                </a:solidFill>
              </a:rPr>
              <a:t>p </a:t>
            </a:r>
            <a:r>
              <a:rPr lang="it-IT" sz="1600" dirty="0">
                <a:solidFill>
                  <a:schemeClr val="accent1">
                    <a:lumMod val="60000"/>
                    <a:lumOff val="40000"/>
                  </a:schemeClr>
                </a:solidFill>
              </a:rPr>
              <a:t>class</a:t>
            </a:r>
            <a:r>
              <a:rPr lang="it-IT" sz="1600" dirty="0"/>
              <a:t>="p2"&gt;this is the second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"div-img"</a:t>
            </a:r>
            <a:r>
              <a:rPr lang="it-IT" sz="1600" dirty="0"/>
              <a:t>&gt;</a:t>
            </a:r>
          </a:p>
          <a:p>
            <a:r>
              <a:rPr lang="it-IT" sz="1600" dirty="0"/>
              <a:t>                &lt;</a:t>
            </a:r>
            <a:r>
              <a:rPr lang="it-IT" sz="1600" dirty="0">
                <a:solidFill>
                  <a:schemeClr val="accent2">
                    <a:lumMod val="75000"/>
                  </a:schemeClr>
                </a:solidFill>
              </a:rPr>
              <a:t>img</a:t>
            </a:r>
            <a:r>
              <a:rPr lang="it-IT" sz="1600" dirty="0"/>
              <a:t> </a:t>
            </a:r>
            <a:r>
              <a:rPr lang="it-IT" sz="1600" dirty="0">
                <a:solidFill>
                  <a:schemeClr val="accent1">
                    <a:lumMod val="60000"/>
                    <a:lumOff val="40000"/>
                  </a:schemeClr>
                </a:solidFill>
              </a:rPr>
              <a:t>src</a:t>
            </a:r>
            <a:r>
              <a:rPr lang="it-IT" sz="1600" dirty="0"/>
              <a:t>=</a:t>
            </a:r>
            <a:r>
              <a:rPr lang="it-IT" sz="1600" dirty="0">
                <a:solidFill>
                  <a:srgbClr val="DEA900"/>
                </a:solidFill>
              </a:rPr>
              <a:t>"img1.jpg</a:t>
            </a:r>
            <a:r>
              <a:rPr lang="it-IT" sz="1600" dirty="0">
                <a:solidFill>
                  <a:schemeClr val="accent1">
                    <a:lumMod val="60000"/>
                    <a:lumOff val="40000"/>
                  </a:schemeClr>
                </a:solidFill>
              </a:rPr>
              <a:t>" class</a:t>
            </a:r>
            <a:r>
              <a:rPr lang="it-IT" sz="1600" dirty="0"/>
              <a:t>=</a:t>
            </a:r>
            <a:r>
              <a:rPr lang="it-IT" sz="1600" dirty="0">
                <a:solidFill>
                  <a:srgbClr val="DEA900"/>
                </a:solidFill>
              </a:rPr>
              <a:t>"img" </a:t>
            </a:r>
            <a:r>
              <a:rPr lang="it-IT" sz="1600" dirty="0"/>
              <a:t>alt=""&gt;</a:t>
            </a:r>
          </a:p>
          <a:p>
            <a:r>
              <a:rPr lang="it-IT" sz="1600" dirty="0"/>
              <a:t>            &lt;/</a:t>
            </a:r>
            <a:r>
              <a:rPr lang="it-IT" sz="1600" dirty="0">
                <a:solidFill>
                  <a:schemeClr val="accent2">
                    <a:lumMod val="75000"/>
                  </a:schemeClr>
                </a:solidFill>
              </a:rPr>
              <a:t>div</a:t>
            </a:r>
            <a:r>
              <a:rPr lang="it-IT" sz="1600" dirty="0"/>
              <a:t>&gt;</a:t>
            </a:r>
          </a:p>
        </p:txBody>
      </p:sp>
      <p:pic>
        <p:nvPicPr>
          <p:cNvPr id="10" name="Picture 9">
            <a:extLst>
              <a:ext uri="{FF2B5EF4-FFF2-40B4-BE49-F238E27FC236}">
                <a16:creationId xmlns="" xmlns:a16="http://schemas.microsoft.com/office/drawing/2014/main" id="{34D4B1B6-F749-E099-6287-ECE8DC147A96}"/>
              </a:ext>
            </a:extLst>
          </p:cNvPr>
          <p:cNvPicPr>
            <a:picLocks noChangeAspect="1"/>
          </p:cNvPicPr>
          <p:nvPr/>
        </p:nvPicPr>
        <p:blipFill rotWithShape="1">
          <a:blip r:embed="rId3">
            <a:extLst>
              <a:ext uri="{28A0092B-C50C-407E-A947-70E740481C1C}">
                <a14:useLocalDpi xmlns:a14="http://schemas.microsoft.com/office/drawing/2010/main" val="0"/>
              </a:ext>
            </a:extLst>
          </a:blip>
          <a:srcRect t="2791" r="53697"/>
          <a:stretch/>
        </p:blipFill>
        <p:spPr>
          <a:xfrm>
            <a:off x="7661609" y="1500142"/>
            <a:ext cx="2120303" cy="4451373"/>
          </a:xfrm>
          <a:prstGeom prst="rect">
            <a:avLst/>
          </a:prstGeom>
        </p:spPr>
      </p:pic>
      <p:sp>
        <p:nvSpPr>
          <p:cNvPr id="11" name="Rectangle 10">
            <a:extLst>
              <a:ext uri="{FF2B5EF4-FFF2-40B4-BE49-F238E27FC236}">
                <a16:creationId xmlns="" xmlns:a16="http://schemas.microsoft.com/office/drawing/2014/main" id="{30161CB8-491C-E9ED-AEC6-3224E94EB505}"/>
              </a:ext>
            </a:extLst>
          </p:cNvPr>
          <p:cNvSpPr/>
          <p:nvPr/>
        </p:nvSpPr>
        <p:spPr>
          <a:xfrm>
            <a:off x="1254462" y="4379626"/>
            <a:ext cx="4564144" cy="175432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extBox 11">
            <a:extLst>
              <a:ext uri="{FF2B5EF4-FFF2-40B4-BE49-F238E27FC236}">
                <a16:creationId xmlns="" xmlns:a16="http://schemas.microsoft.com/office/drawing/2014/main" id="{9B71DD37-7929-16EA-CF29-39F8B4C0DF92}"/>
              </a:ext>
            </a:extLst>
          </p:cNvPr>
          <p:cNvSpPr txBox="1"/>
          <p:nvPr/>
        </p:nvSpPr>
        <p:spPr>
          <a:xfrm>
            <a:off x="1277148" y="4394096"/>
            <a:ext cx="4703690" cy="1754326"/>
          </a:xfrm>
          <a:prstGeom prst="rect">
            <a:avLst/>
          </a:prstGeom>
          <a:noFill/>
        </p:spPr>
        <p:txBody>
          <a:bodyPr wrap="square">
            <a:spAutoFit/>
          </a:bodyPr>
          <a:lstStyle/>
          <a:p>
            <a:r>
              <a:rPr lang="it-IT" dirty="0">
                <a:solidFill>
                  <a:srgbClr val="DEA900"/>
                </a:solidFill>
              </a:rPr>
              <a:t>.img</a:t>
            </a:r>
            <a:r>
              <a:rPr lang="it-IT" dirty="0">
                <a:solidFill>
                  <a:srgbClr val="FFFF00"/>
                </a:solidFill>
              </a:rPr>
              <a:t>{</a:t>
            </a:r>
          </a:p>
          <a:p>
            <a:r>
              <a:rPr lang="it-IT" dirty="0">
                <a:solidFill>
                  <a:schemeClr val="accent1">
                    <a:lumMod val="60000"/>
                    <a:lumOff val="40000"/>
                  </a:schemeClr>
                </a:solidFill>
              </a:rPr>
              <a:t>      width</a:t>
            </a:r>
            <a:r>
              <a:rPr lang="it-IT" dirty="0"/>
              <a:t>: </a:t>
            </a:r>
            <a:r>
              <a:rPr lang="it-IT" dirty="0">
                <a:solidFill>
                  <a:srgbClr val="92D050"/>
                </a:solidFill>
              </a:rPr>
              <a:t>200px</a:t>
            </a:r>
            <a:r>
              <a:rPr lang="it-IT" dirty="0"/>
              <a:t>;</a:t>
            </a:r>
          </a:p>
          <a:p>
            <a:r>
              <a:rPr lang="it-IT" dirty="0"/>
              <a:t>     </a:t>
            </a:r>
            <a:r>
              <a:rPr lang="it-IT" dirty="0">
                <a:solidFill>
                  <a:schemeClr val="accent1">
                    <a:lumMod val="60000"/>
                    <a:lumOff val="40000"/>
                  </a:schemeClr>
                </a:solidFill>
              </a:rPr>
              <a:t> height</a:t>
            </a:r>
            <a:r>
              <a:rPr lang="it-IT" dirty="0"/>
              <a:t>: </a:t>
            </a:r>
            <a:r>
              <a:rPr lang="it-IT" dirty="0">
                <a:solidFill>
                  <a:srgbClr val="92D050"/>
                </a:solidFill>
              </a:rPr>
              <a:t>300px</a:t>
            </a:r>
            <a:r>
              <a:rPr lang="it-IT" dirty="0"/>
              <a:t>;</a:t>
            </a:r>
          </a:p>
          <a:p>
            <a:r>
              <a:rPr lang="it-IT" dirty="0"/>
              <a:t>      </a:t>
            </a:r>
            <a:r>
              <a:rPr lang="it-IT" dirty="0">
                <a:solidFill>
                  <a:schemeClr val="accent1">
                    <a:lumMod val="60000"/>
                    <a:lumOff val="40000"/>
                  </a:schemeClr>
                </a:solidFill>
              </a:rPr>
              <a:t>object-fit</a:t>
            </a:r>
            <a:r>
              <a:rPr lang="it-IT" dirty="0"/>
              <a:t>:  </a:t>
            </a:r>
            <a:r>
              <a:rPr lang="it-IT" dirty="0">
                <a:solidFill>
                  <a:srgbClr val="DEA900"/>
                </a:solidFill>
              </a:rPr>
              <a:t>cover</a:t>
            </a:r>
            <a:r>
              <a:rPr lang="it-IT" dirty="0"/>
              <a:t>;</a:t>
            </a:r>
          </a:p>
          <a:p>
            <a:r>
              <a:rPr lang="it-IT" dirty="0"/>
              <a:t>      border-block: </a:t>
            </a:r>
            <a:r>
              <a:rPr lang="it-IT" dirty="0">
                <a:solidFill>
                  <a:srgbClr val="92D050"/>
                </a:solidFill>
              </a:rPr>
              <a:t>8px</a:t>
            </a:r>
            <a:r>
              <a:rPr lang="it-IT" dirty="0"/>
              <a:t> </a:t>
            </a:r>
            <a:r>
              <a:rPr lang="it-IT" dirty="0">
                <a:solidFill>
                  <a:srgbClr val="DEA900"/>
                </a:solidFill>
              </a:rPr>
              <a:t>dashed</a:t>
            </a:r>
            <a:r>
              <a:rPr lang="it-IT" dirty="0"/>
              <a:t> </a:t>
            </a:r>
            <a:r>
              <a:rPr lang="it-IT" dirty="0">
                <a:solidFill>
                  <a:srgbClr val="FFC000"/>
                </a:solidFill>
              </a:rPr>
              <a:t>rgb</a:t>
            </a:r>
            <a:r>
              <a:rPr lang="it-IT" dirty="0">
                <a:solidFill>
                  <a:srgbClr val="FF33CC"/>
                </a:solidFill>
              </a:rPr>
              <a:t>(</a:t>
            </a:r>
            <a:r>
              <a:rPr lang="it-IT" dirty="0">
                <a:solidFill>
                  <a:srgbClr val="92D050"/>
                </a:solidFill>
              </a:rPr>
              <a:t>249</a:t>
            </a:r>
            <a:r>
              <a:rPr lang="it-IT" dirty="0"/>
              <a:t>,</a:t>
            </a:r>
            <a:r>
              <a:rPr lang="it-IT" dirty="0">
                <a:solidFill>
                  <a:srgbClr val="92D050"/>
                </a:solidFill>
              </a:rPr>
              <a:t> 68</a:t>
            </a:r>
            <a:r>
              <a:rPr lang="it-IT" dirty="0"/>
              <a:t>,</a:t>
            </a:r>
            <a:r>
              <a:rPr lang="it-IT" dirty="0">
                <a:solidFill>
                  <a:srgbClr val="92D050"/>
                </a:solidFill>
              </a:rPr>
              <a:t> 234</a:t>
            </a:r>
            <a:r>
              <a:rPr lang="it-IT" dirty="0">
                <a:solidFill>
                  <a:srgbClr val="FF33CC"/>
                </a:solidFill>
              </a:rPr>
              <a:t>)</a:t>
            </a:r>
            <a:r>
              <a:rPr lang="it-IT" dirty="0"/>
              <a:t>;</a:t>
            </a:r>
          </a:p>
          <a:p>
            <a:r>
              <a:rPr lang="it-IT" dirty="0">
                <a:solidFill>
                  <a:srgbClr val="FFFF00"/>
                </a:solidFill>
              </a:rPr>
              <a:t>    }</a:t>
            </a:r>
          </a:p>
        </p:txBody>
      </p:sp>
      <p:sp>
        <p:nvSpPr>
          <p:cNvPr id="13" name="Freeform 64">
            <a:extLst>
              <a:ext uri="{FF2B5EF4-FFF2-40B4-BE49-F238E27FC236}">
                <a16:creationId xmlns="" xmlns:a16="http://schemas.microsoft.com/office/drawing/2014/main" id="{6CF8C474-04DA-3BB5-3797-422FC8607DDF}"/>
              </a:ext>
            </a:extLst>
          </p:cNvPr>
          <p:cNvSpPr>
            <a:spLocks noEditPoints="1"/>
          </p:cNvSpPr>
          <p:nvPr/>
        </p:nvSpPr>
        <p:spPr bwMode="auto">
          <a:xfrm>
            <a:off x="426281" y="4411302"/>
            <a:ext cx="424054" cy="408429"/>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4" name="Freeform 64">
            <a:extLst>
              <a:ext uri="{FF2B5EF4-FFF2-40B4-BE49-F238E27FC236}">
                <a16:creationId xmlns="" xmlns:a16="http://schemas.microsoft.com/office/drawing/2014/main" id="{36C560A4-A9DE-837B-44D3-819529D05F6C}"/>
              </a:ext>
            </a:extLst>
          </p:cNvPr>
          <p:cNvSpPr>
            <a:spLocks noEditPoints="1"/>
          </p:cNvSpPr>
          <p:nvPr/>
        </p:nvSpPr>
        <p:spPr bwMode="auto">
          <a:xfrm>
            <a:off x="423769" y="1464990"/>
            <a:ext cx="424054" cy="408429"/>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5" name="Freeform 64">
            <a:extLst>
              <a:ext uri="{FF2B5EF4-FFF2-40B4-BE49-F238E27FC236}">
                <a16:creationId xmlns="" xmlns:a16="http://schemas.microsoft.com/office/drawing/2014/main" id="{B88E37CE-1605-4BCB-8E08-2C60579C5417}"/>
              </a:ext>
            </a:extLst>
          </p:cNvPr>
          <p:cNvSpPr>
            <a:spLocks noEditPoints="1"/>
          </p:cNvSpPr>
          <p:nvPr/>
        </p:nvSpPr>
        <p:spPr bwMode="auto">
          <a:xfrm>
            <a:off x="6883764" y="1500142"/>
            <a:ext cx="424054" cy="408429"/>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accent1">
              <a:lumMod val="75000"/>
            </a:schemeClr>
          </a:solidFill>
          <a:ln>
            <a:noFill/>
          </a:ln>
        </p:spPr>
        <p:txBody>
          <a:bodyPr vert="horz" wrap="square" lIns="121920" tIns="60960" rIns="121920" bIns="60960" numCol="1" anchor="t" anchorCtr="0" compatLnSpc="1">
            <a:prstTxWarp prst="textNoShape">
              <a:avLst/>
            </a:prstTxWarp>
          </a:bodyPr>
          <a:lstStyle/>
          <a:p>
            <a:endParaRPr lang="en-US" sz="2400" dirty="0">
              <a:cs typeface="+mn-ea"/>
              <a:sym typeface="+mn-lt"/>
            </a:endParaRPr>
          </a:p>
        </p:txBody>
      </p:sp>
      <p:sp>
        <p:nvSpPr>
          <p:cNvPr id="16" name="TextBox 15">
            <a:extLst>
              <a:ext uri="{FF2B5EF4-FFF2-40B4-BE49-F238E27FC236}">
                <a16:creationId xmlns="" xmlns:a16="http://schemas.microsoft.com/office/drawing/2014/main" id="{A2BD214F-DE21-C7FC-F19C-D08365773068}"/>
              </a:ext>
            </a:extLst>
          </p:cNvPr>
          <p:cNvSpPr txBox="1"/>
          <p:nvPr/>
        </p:nvSpPr>
        <p:spPr>
          <a:xfrm>
            <a:off x="340062" y="1890580"/>
            <a:ext cx="914400" cy="369332"/>
          </a:xfrm>
          <a:prstGeom prst="rect">
            <a:avLst/>
          </a:prstGeom>
          <a:noFill/>
        </p:spPr>
        <p:txBody>
          <a:bodyPr wrap="square" rtlCol="0">
            <a:spAutoFit/>
          </a:bodyPr>
          <a:lstStyle/>
          <a:p>
            <a:r>
              <a:rPr lang="en-US" dirty="0">
                <a:solidFill>
                  <a:schemeClr val="accent1">
                    <a:lumMod val="75000"/>
                  </a:schemeClr>
                </a:solidFill>
                <a:latin typeface="Arial(body)"/>
              </a:rPr>
              <a:t>html</a:t>
            </a:r>
            <a:endParaRPr lang="it-IT" dirty="0">
              <a:solidFill>
                <a:schemeClr val="accent1">
                  <a:lumMod val="75000"/>
                </a:schemeClr>
              </a:solidFill>
              <a:latin typeface="Arial(body)"/>
            </a:endParaRPr>
          </a:p>
        </p:txBody>
      </p:sp>
      <p:sp>
        <p:nvSpPr>
          <p:cNvPr id="17" name="TextBox 16">
            <a:extLst>
              <a:ext uri="{FF2B5EF4-FFF2-40B4-BE49-F238E27FC236}">
                <a16:creationId xmlns="" xmlns:a16="http://schemas.microsoft.com/office/drawing/2014/main" id="{E86145D2-2666-0E0B-FD97-20488025E9CB}"/>
              </a:ext>
            </a:extLst>
          </p:cNvPr>
          <p:cNvSpPr txBox="1"/>
          <p:nvPr/>
        </p:nvSpPr>
        <p:spPr>
          <a:xfrm>
            <a:off x="390623" y="4836892"/>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8" name="TextBox 17">
            <a:extLst>
              <a:ext uri="{FF2B5EF4-FFF2-40B4-BE49-F238E27FC236}">
                <a16:creationId xmlns="" xmlns:a16="http://schemas.microsoft.com/office/drawing/2014/main" id="{48A16955-88CF-0907-F92C-664FAB11678F}"/>
              </a:ext>
            </a:extLst>
          </p:cNvPr>
          <p:cNvSpPr txBox="1"/>
          <p:nvPr/>
        </p:nvSpPr>
        <p:spPr>
          <a:xfrm>
            <a:off x="6724719" y="1908571"/>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 xmlns:a16="http://schemas.microsoft.com/office/drawing/2014/main" id="{A1309562-0963-5F2C-E3A0-7BF62B3EB1BF}"/>
                  </a:ext>
                </a:extLst>
              </p14:cNvPr>
              <p14:cNvContentPartPr/>
              <p14:nvPr/>
            </p14:nvContentPartPr>
            <p14:xfrm>
              <a:off x="1719720" y="5863269"/>
              <a:ext cx="3961800" cy="360"/>
            </p14:xfrm>
          </p:contentPart>
        </mc:Choice>
        <mc:Fallback xmlns="">
          <p:pic>
            <p:nvPicPr>
              <p:cNvPr id="5" name="Ink 4">
                <a:extLst>
                  <a:ext uri="{FF2B5EF4-FFF2-40B4-BE49-F238E27FC236}">
                    <a16:creationId xmlns:a16="http://schemas.microsoft.com/office/drawing/2014/main" id="{A1309562-0963-5F2C-E3A0-7BF62B3EB1BF}"/>
                  </a:ext>
                </a:extLst>
              </p:cNvPr>
              <p:cNvPicPr/>
              <p:nvPr/>
            </p:nvPicPr>
            <p:blipFill>
              <a:blip r:embed="rId5"/>
              <a:stretch>
                <a:fillRect/>
              </a:stretch>
            </p:blipFill>
            <p:spPr>
              <a:xfrm>
                <a:off x="1710720" y="5854629"/>
                <a:ext cx="3979440" cy="18000"/>
              </a:xfrm>
              <a:prstGeom prst="rect">
                <a:avLst/>
              </a:prstGeom>
            </p:spPr>
          </p:pic>
        </mc:Fallback>
      </mc:AlternateContent>
    </p:spTree>
    <p:extLst>
      <p:ext uri="{BB962C8B-B14F-4D97-AF65-F5344CB8AC3E}">
        <p14:creationId xmlns:p14="http://schemas.microsoft.com/office/powerpoint/2010/main" val="1441477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文本框 7">
            <a:extLst>
              <a:ext uri="{FF2B5EF4-FFF2-40B4-BE49-F238E27FC236}">
                <a16:creationId xmlns="" xmlns:a16="http://schemas.microsoft.com/office/drawing/2014/main" id="{3E1DF27A-E4F5-4A59-9D63-7D231033F1BF}"/>
              </a:ext>
            </a:extLst>
          </p:cNvPr>
          <p:cNvSpPr txBox="1"/>
          <p:nvPr/>
        </p:nvSpPr>
        <p:spPr>
          <a:xfrm>
            <a:off x="719455" y="279253"/>
            <a:ext cx="7478247" cy="716350"/>
          </a:xfrm>
          <a:prstGeom prst="rect">
            <a:avLst/>
          </a:prstGeom>
          <a:noFill/>
        </p:spPr>
        <p:txBody>
          <a:bodyPr wrap="square">
            <a:spAutoFit/>
          </a:bodyPr>
          <a:lstStyle/>
          <a:p>
            <a:pPr marL="342900" indent="-342900">
              <a:lnSpc>
                <a:spcPct val="200000"/>
              </a:lnSpc>
              <a:buFont typeface="Wingdings" panose="05000000000000000000" pitchFamily="2" charset="2"/>
              <a:buChar char="Ø"/>
            </a:pPr>
            <a:r>
              <a:rPr lang="en-US" sz="2400" b="1" i="0" dirty="0">
                <a:solidFill>
                  <a:srgbClr val="C00000"/>
                </a:solidFill>
                <a:effectLst/>
                <a:latin typeface="Arial" panose="020B0604020202020204" pitchFamily="34" charset="0"/>
                <a:cs typeface="Arial" panose="020B0604020202020204" pitchFamily="34" charset="0"/>
              </a:rPr>
              <a:t>Consider this HTML code for the next slides:</a:t>
            </a:r>
            <a:endParaRPr lang="en-US" altLang="zh-CN" sz="2400" b="1" dirty="0">
              <a:solidFill>
                <a:srgbClr val="C00000"/>
              </a:solidFill>
              <a:latin typeface="Arial" panose="020B0604020202020204" pitchFamily="34" charset="0"/>
              <a:cs typeface="Arial" panose="020B0604020202020204" pitchFamily="34" charset="0"/>
              <a:sym typeface="+mn-lt"/>
            </a:endParaRPr>
          </a:p>
        </p:txBody>
      </p:sp>
      <p:sp>
        <p:nvSpPr>
          <p:cNvPr id="45" name="TextBox 44">
            <a:extLst>
              <a:ext uri="{FF2B5EF4-FFF2-40B4-BE49-F238E27FC236}">
                <a16:creationId xmlns="" xmlns:a16="http://schemas.microsoft.com/office/drawing/2014/main" id="{0CFDD8E5-1330-4ADE-9E04-9EB6A3D0EF06}"/>
              </a:ext>
            </a:extLst>
          </p:cNvPr>
          <p:cNvSpPr txBox="1"/>
          <p:nvPr/>
        </p:nvSpPr>
        <p:spPr>
          <a:xfrm>
            <a:off x="719455" y="1952828"/>
            <a:ext cx="6094476" cy="3416320"/>
          </a:xfrm>
          <a:prstGeom prst="rect">
            <a:avLst/>
          </a:prstGeom>
          <a:noFill/>
        </p:spPr>
        <p:txBody>
          <a:bodyPr wrap="square">
            <a:spAutoFit/>
          </a:bodyPr>
          <a:lstStyle/>
          <a:p>
            <a:r>
              <a:rPr lang="en-US" b="0" dirty="0">
                <a:effectLst/>
                <a:latin typeface="Arial" panose="020B0604020202020204" pitchFamily="34" charset="0"/>
                <a:cs typeface="Arial" panose="020B0604020202020204" pitchFamily="34" charset="0"/>
              </a:rPr>
              <a:t>&lt;!DOCTYPE html&gt;</a:t>
            </a:r>
          </a:p>
          <a:p>
            <a:r>
              <a:rPr lang="en-US" b="0" dirty="0">
                <a:effectLst/>
                <a:latin typeface="Arial" panose="020B0604020202020204" pitchFamily="34" charset="0"/>
                <a:cs typeface="Arial" panose="020B0604020202020204" pitchFamily="34" charset="0"/>
              </a:rPr>
              <a:t>&lt;</a:t>
            </a:r>
            <a:r>
              <a:rPr lang="en-US" b="0" dirty="0">
                <a:solidFill>
                  <a:srgbClr val="994E15"/>
                </a:solidFill>
                <a:effectLst/>
                <a:latin typeface="Arial" panose="020B0604020202020204" pitchFamily="34" charset="0"/>
                <a:cs typeface="Arial" panose="020B0604020202020204" pitchFamily="34" charset="0"/>
              </a:rPr>
              <a:t>html</a:t>
            </a:r>
            <a:r>
              <a:rPr lang="en-US" b="0" dirty="0">
                <a:effectLst/>
                <a:latin typeface="Arial" panose="020B0604020202020204" pitchFamily="34" charset="0"/>
                <a:cs typeface="Arial" panose="020B0604020202020204" pitchFamily="34" charset="0"/>
              </a:rPr>
              <a:t>&gt;</a:t>
            </a:r>
          </a:p>
          <a:p>
            <a:r>
              <a:rPr lang="en-US" b="0" dirty="0">
                <a:effectLst/>
                <a:latin typeface="Arial" panose="020B0604020202020204" pitchFamily="34" charset="0"/>
                <a:cs typeface="Arial" panose="020B0604020202020204" pitchFamily="34" charset="0"/>
              </a:rPr>
              <a:t>&lt;</a:t>
            </a:r>
            <a:r>
              <a:rPr lang="en-US" b="0" dirty="0">
                <a:solidFill>
                  <a:srgbClr val="994E15"/>
                </a:solidFill>
                <a:effectLst/>
                <a:latin typeface="Arial" panose="020B0604020202020204" pitchFamily="34" charset="0"/>
                <a:cs typeface="Arial" panose="020B0604020202020204" pitchFamily="34" charset="0"/>
              </a:rPr>
              <a:t>head</a:t>
            </a:r>
            <a:r>
              <a:rPr lang="en-US" b="0" dirty="0">
                <a:effectLst/>
                <a:latin typeface="Arial" panose="020B0604020202020204" pitchFamily="34" charset="0"/>
                <a:cs typeface="Arial" panose="020B0604020202020204" pitchFamily="34" charset="0"/>
              </a:rPr>
              <a:t>&gt;</a:t>
            </a:r>
          </a:p>
          <a:p>
            <a:endParaRPr lang="en-US" b="0" dirty="0">
              <a:effectLst/>
              <a:latin typeface="Arial" panose="020B0604020202020204" pitchFamily="34" charset="0"/>
              <a:cs typeface="Arial" panose="020B0604020202020204" pitchFamily="34" charset="0"/>
            </a:endParaRPr>
          </a:p>
          <a:p>
            <a:r>
              <a:rPr lang="en-US" b="0" dirty="0">
                <a:effectLst/>
                <a:latin typeface="Arial" panose="020B0604020202020204" pitchFamily="34" charset="0"/>
                <a:cs typeface="Arial" panose="020B0604020202020204" pitchFamily="34" charset="0"/>
              </a:rPr>
              <a:t>&lt;/</a:t>
            </a:r>
            <a:r>
              <a:rPr lang="en-US" b="0" dirty="0">
                <a:solidFill>
                  <a:srgbClr val="994E15"/>
                </a:solidFill>
                <a:effectLst/>
                <a:latin typeface="Arial" panose="020B0604020202020204" pitchFamily="34" charset="0"/>
                <a:cs typeface="Arial" panose="020B0604020202020204" pitchFamily="34" charset="0"/>
              </a:rPr>
              <a:t>head</a:t>
            </a:r>
            <a:r>
              <a:rPr lang="en-US" b="0" dirty="0">
                <a:effectLst/>
                <a:latin typeface="Arial" panose="020B0604020202020204" pitchFamily="34" charset="0"/>
                <a:cs typeface="Arial" panose="020B0604020202020204" pitchFamily="34" charset="0"/>
              </a:rPr>
              <a:t>&gt;</a:t>
            </a:r>
          </a:p>
          <a:p>
            <a:r>
              <a:rPr lang="en-US" b="0" dirty="0">
                <a:effectLst/>
                <a:latin typeface="Arial" panose="020B0604020202020204" pitchFamily="34" charset="0"/>
                <a:cs typeface="Arial" panose="020B0604020202020204" pitchFamily="34" charset="0"/>
              </a:rPr>
              <a:t>&lt;</a:t>
            </a:r>
            <a:r>
              <a:rPr lang="en-US" b="0" dirty="0">
                <a:solidFill>
                  <a:srgbClr val="994E15"/>
                </a:solidFill>
                <a:effectLst/>
                <a:latin typeface="Arial" panose="020B0604020202020204" pitchFamily="34" charset="0"/>
                <a:cs typeface="Arial" panose="020B0604020202020204" pitchFamily="34" charset="0"/>
              </a:rPr>
              <a:t>body</a:t>
            </a:r>
            <a:r>
              <a:rPr lang="en-US" b="0" dirty="0">
                <a:effectLst/>
                <a:latin typeface="Arial" panose="020B0604020202020204" pitchFamily="34" charset="0"/>
                <a:cs typeface="Arial" panose="020B0604020202020204" pitchFamily="34" charset="0"/>
              </a:rPr>
              <a:t>&gt;</a:t>
            </a:r>
          </a:p>
          <a:p>
            <a:endParaRPr lang="en-US" b="0" dirty="0">
              <a:effectLst/>
              <a:latin typeface="Arial" panose="020B0604020202020204" pitchFamily="34" charset="0"/>
              <a:cs typeface="Arial" panose="020B0604020202020204" pitchFamily="34" charset="0"/>
            </a:endParaRPr>
          </a:p>
          <a:p>
            <a:r>
              <a:rPr lang="en-US" b="0" dirty="0">
                <a:effectLst/>
                <a:latin typeface="Arial" panose="020B0604020202020204" pitchFamily="34" charset="0"/>
                <a:cs typeface="Arial" panose="020B0604020202020204" pitchFamily="34" charset="0"/>
              </a:rPr>
              <a:t>&lt;</a:t>
            </a:r>
            <a:r>
              <a:rPr lang="en-US" b="0" dirty="0">
                <a:solidFill>
                  <a:srgbClr val="994E15"/>
                </a:solidFill>
                <a:effectLst/>
                <a:latin typeface="Arial" panose="020B0604020202020204" pitchFamily="34" charset="0"/>
                <a:cs typeface="Arial" panose="020B0604020202020204" pitchFamily="34" charset="0"/>
              </a:rPr>
              <a:t>h1</a:t>
            </a:r>
            <a:r>
              <a:rPr lang="en-US" b="0" dirty="0">
                <a:effectLst/>
                <a:latin typeface="Arial" panose="020B0604020202020204" pitchFamily="34" charset="0"/>
                <a:cs typeface="Arial" panose="020B0604020202020204" pitchFamily="34" charset="0"/>
              </a:rPr>
              <a:t>&gt;My First CSS Example&lt;/</a:t>
            </a:r>
            <a:r>
              <a:rPr lang="en-US" b="0" dirty="0">
                <a:solidFill>
                  <a:srgbClr val="994E15"/>
                </a:solidFill>
                <a:effectLst/>
                <a:latin typeface="Arial" panose="020B0604020202020204" pitchFamily="34" charset="0"/>
                <a:cs typeface="Arial" panose="020B0604020202020204" pitchFamily="34" charset="0"/>
              </a:rPr>
              <a:t>h1</a:t>
            </a:r>
            <a:r>
              <a:rPr lang="en-US" b="0" dirty="0">
                <a:effectLst/>
                <a:latin typeface="Arial" panose="020B0604020202020204" pitchFamily="34" charset="0"/>
                <a:cs typeface="Arial" panose="020B0604020202020204" pitchFamily="34" charset="0"/>
              </a:rPr>
              <a:t>&gt;</a:t>
            </a:r>
          </a:p>
          <a:p>
            <a:r>
              <a:rPr lang="en-US" b="0" dirty="0">
                <a:effectLst/>
                <a:latin typeface="Arial" panose="020B0604020202020204" pitchFamily="34" charset="0"/>
                <a:cs typeface="Arial" panose="020B0604020202020204" pitchFamily="34" charset="0"/>
              </a:rPr>
              <a:t>&lt;</a:t>
            </a:r>
            <a:r>
              <a:rPr lang="en-US" b="0" dirty="0">
                <a:solidFill>
                  <a:srgbClr val="994E15"/>
                </a:solidFill>
                <a:effectLst/>
                <a:latin typeface="Arial" panose="020B0604020202020204" pitchFamily="34" charset="0"/>
                <a:cs typeface="Arial" panose="020B0604020202020204" pitchFamily="34" charset="0"/>
              </a:rPr>
              <a:t>p</a:t>
            </a:r>
            <a:r>
              <a:rPr lang="en-US" b="0" dirty="0">
                <a:effectLst/>
                <a:latin typeface="Arial" panose="020B0604020202020204" pitchFamily="34" charset="0"/>
                <a:cs typeface="Arial" panose="020B0604020202020204" pitchFamily="34" charset="0"/>
              </a:rPr>
              <a:t>&gt;This is a paragraph.&lt;/</a:t>
            </a:r>
            <a:r>
              <a:rPr lang="en-US" b="0" dirty="0">
                <a:solidFill>
                  <a:srgbClr val="994E15"/>
                </a:solidFill>
                <a:effectLst/>
                <a:latin typeface="Arial" panose="020B0604020202020204" pitchFamily="34" charset="0"/>
                <a:cs typeface="Arial" panose="020B0604020202020204" pitchFamily="34" charset="0"/>
              </a:rPr>
              <a:t>p</a:t>
            </a:r>
            <a:r>
              <a:rPr lang="en-US" b="0" dirty="0">
                <a:effectLst/>
                <a:latin typeface="Arial" panose="020B0604020202020204" pitchFamily="34" charset="0"/>
                <a:cs typeface="Arial" panose="020B0604020202020204" pitchFamily="34" charset="0"/>
              </a:rPr>
              <a:t>&gt;</a:t>
            </a:r>
          </a:p>
          <a:p>
            <a:endParaRPr lang="en-US" b="0" dirty="0">
              <a:effectLst/>
              <a:latin typeface="Arial" panose="020B0604020202020204" pitchFamily="34" charset="0"/>
              <a:cs typeface="Arial" panose="020B0604020202020204" pitchFamily="34" charset="0"/>
            </a:endParaRPr>
          </a:p>
          <a:p>
            <a:r>
              <a:rPr lang="en-US" b="0" dirty="0">
                <a:effectLst/>
                <a:latin typeface="Arial" panose="020B0604020202020204" pitchFamily="34" charset="0"/>
                <a:cs typeface="Arial" panose="020B0604020202020204" pitchFamily="34" charset="0"/>
              </a:rPr>
              <a:t>&lt;/</a:t>
            </a:r>
            <a:r>
              <a:rPr lang="en-US" b="0" dirty="0">
                <a:solidFill>
                  <a:srgbClr val="994E15"/>
                </a:solidFill>
                <a:effectLst/>
                <a:latin typeface="Arial" panose="020B0604020202020204" pitchFamily="34" charset="0"/>
                <a:cs typeface="Arial" panose="020B0604020202020204" pitchFamily="34" charset="0"/>
              </a:rPr>
              <a:t>body</a:t>
            </a:r>
            <a:r>
              <a:rPr lang="en-US" b="0" dirty="0">
                <a:effectLst/>
                <a:latin typeface="Arial" panose="020B0604020202020204" pitchFamily="34" charset="0"/>
                <a:cs typeface="Arial" panose="020B0604020202020204" pitchFamily="34" charset="0"/>
              </a:rPr>
              <a:t>&gt;</a:t>
            </a:r>
          </a:p>
          <a:p>
            <a:r>
              <a:rPr lang="en-US" b="0" dirty="0">
                <a:effectLst/>
                <a:latin typeface="Arial" panose="020B0604020202020204" pitchFamily="34" charset="0"/>
                <a:cs typeface="Arial" panose="020B0604020202020204" pitchFamily="34" charset="0"/>
              </a:rPr>
              <a:t>&lt;/</a:t>
            </a:r>
            <a:r>
              <a:rPr lang="en-US" b="0" dirty="0">
                <a:solidFill>
                  <a:srgbClr val="994E15"/>
                </a:solidFill>
                <a:effectLst/>
                <a:latin typeface="Arial" panose="020B0604020202020204" pitchFamily="34" charset="0"/>
                <a:cs typeface="Arial" panose="020B0604020202020204" pitchFamily="34" charset="0"/>
              </a:rPr>
              <a:t>html</a:t>
            </a:r>
            <a:r>
              <a:rPr lang="en-US" b="0" dirty="0">
                <a:effectLst/>
                <a:latin typeface="Arial" panose="020B0604020202020204" pitchFamily="34" charset="0"/>
                <a:cs typeface="Arial" panose="020B0604020202020204" pitchFamily="34" charset="0"/>
              </a:rPr>
              <a:t>&gt;</a:t>
            </a:r>
            <a:endParaRPr lang="en-US" dirty="0">
              <a:latin typeface="Arial" panose="020B0604020202020204" pitchFamily="34" charset="0"/>
              <a:cs typeface="Arial" panose="020B0604020202020204" pitchFamily="34" charset="0"/>
            </a:endParaRPr>
          </a:p>
        </p:txBody>
      </p:sp>
      <p:pic>
        <p:nvPicPr>
          <p:cNvPr id="50" name="Picture 49">
            <a:extLst>
              <a:ext uri="{FF2B5EF4-FFF2-40B4-BE49-F238E27FC236}">
                <a16:creationId xmlns="" xmlns:a16="http://schemas.microsoft.com/office/drawing/2014/main" id="{F0C84B54-2942-4D5C-B9FE-2CD05CD8CD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pic>
        <p:nvPicPr>
          <p:cNvPr id="4" name="Picture 3">
            <a:extLst>
              <a:ext uri="{FF2B5EF4-FFF2-40B4-BE49-F238E27FC236}">
                <a16:creationId xmlns="" xmlns:a16="http://schemas.microsoft.com/office/drawing/2014/main" id="{68740C48-C323-4DEF-98A8-5D0DE3507F1C}"/>
              </a:ext>
            </a:extLst>
          </p:cNvPr>
          <p:cNvPicPr>
            <a:picLocks noChangeAspect="1"/>
          </p:cNvPicPr>
          <p:nvPr/>
        </p:nvPicPr>
        <p:blipFill>
          <a:blip r:embed="rId4"/>
          <a:stretch>
            <a:fillRect/>
          </a:stretch>
        </p:blipFill>
        <p:spPr>
          <a:xfrm>
            <a:off x="5686670" y="2077504"/>
            <a:ext cx="4952124" cy="27029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64884216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4CD7F1D8-D03A-706A-AA17-4CCD29CEEBCD}"/>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4">
            <a:extLst>
              <a:ext uri="{FF2B5EF4-FFF2-40B4-BE49-F238E27FC236}">
                <a16:creationId xmlns="" xmlns:a16="http://schemas.microsoft.com/office/drawing/2014/main" id="{7A542C6B-DF07-B8C4-B17A-CBCAAFCAE340}"/>
              </a:ext>
            </a:extLst>
          </p:cNvPr>
          <p:cNvSpPr txBox="1"/>
          <p:nvPr/>
        </p:nvSpPr>
        <p:spPr>
          <a:xfrm>
            <a:off x="1072110" y="757309"/>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border-radius</a:t>
            </a:r>
          </a:p>
        </p:txBody>
      </p:sp>
      <p:sp>
        <p:nvSpPr>
          <p:cNvPr id="6" name="TextBox 5">
            <a:extLst>
              <a:ext uri="{FF2B5EF4-FFF2-40B4-BE49-F238E27FC236}">
                <a16:creationId xmlns="" xmlns:a16="http://schemas.microsoft.com/office/drawing/2014/main" id="{4E6BC1CF-5022-8A02-8588-6510C18CC102}"/>
              </a:ext>
            </a:extLst>
          </p:cNvPr>
          <p:cNvSpPr txBox="1"/>
          <p:nvPr/>
        </p:nvSpPr>
        <p:spPr>
          <a:xfrm>
            <a:off x="1150768" y="1364734"/>
            <a:ext cx="8976458" cy="923330"/>
          </a:xfrm>
          <a:prstGeom prst="rect">
            <a:avLst/>
          </a:prstGeom>
          <a:noFill/>
        </p:spPr>
        <p:txBody>
          <a:bodyPr wrap="square">
            <a:spAutoFit/>
          </a:bodyPr>
          <a:lstStyle/>
          <a:p>
            <a:r>
              <a:rPr lang="en-US" dirty="0">
                <a:latin typeface="Arial(body)"/>
              </a:rPr>
              <a:t>The border-radius CSS property rounds the corners of an element's outer border edge. You can set a single radius to make circular corners, or two radii to make elliptical corners.</a:t>
            </a:r>
          </a:p>
        </p:txBody>
      </p:sp>
      <p:pic>
        <p:nvPicPr>
          <p:cNvPr id="7" name="Picture 6">
            <a:extLst>
              <a:ext uri="{FF2B5EF4-FFF2-40B4-BE49-F238E27FC236}">
                <a16:creationId xmlns="" xmlns:a16="http://schemas.microsoft.com/office/drawing/2014/main" id="{6958E28D-B28D-2DEC-01B2-2955757E2C2B}"/>
              </a:ext>
            </a:extLst>
          </p:cNvPr>
          <p:cNvPicPr>
            <a:picLocks noChangeAspect="1"/>
          </p:cNvPicPr>
          <p:nvPr/>
        </p:nvPicPr>
        <p:blipFill>
          <a:blip r:embed="rId2"/>
          <a:stretch>
            <a:fillRect/>
          </a:stretch>
        </p:blipFill>
        <p:spPr>
          <a:xfrm>
            <a:off x="10569676" y="604804"/>
            <a:ext cx="983226" cy="1229634"/>
          </a:xfrm>
          <a:prstGeom prst="rect">
            <a:avLst/>
          </a:prstGeom>
        </p:spPr>
      </p:pic>
      <p:grpSp>
        <p:nvGrpSpPr>
          <p:cNvPr id="9" name="组合 41">
            <a:extLst>
              <a:ext uri="{FF2B5EF4-FFF2-40B4-BE49-F238E27FC236}">
                <a16:creationId xmlns="" xmlns:a16="http://schemas.microsoft.com/office/drawing/2014/main" id="{C5CE7819-A532-6D52-7419-763FCBAE8B25}"/>
              </a:ext>
            </a:extLst>
          </p:cNvPr>
          <p:cNvGrpSpPr/>
          <p:nvPr/>
        </p:nvGrpSpPr>
        <p:grpSpPr>
          <a:xfrm>
            <a:off x="2920180" y="1105723"/>
            <a:ext cx="5805948" cy="5894845"/>
            <a:chOff x="2443640" y="-59635"/>
            <a:chExt cx="7398857" cy="7425361"/>
          </a:xfrm>
        </p:grpSpPr>
        <p:sp>
          <p:nvSpPr>
            <p:cNvPr id="10" name="空心弧 42">
              <a:extLst>
                <a:ext uri="{FF2B5EF4-FFF2-40B4-BE49-F238E27FC236}">
                  <a16:creationId xmlns="" xmlns:a16="http://schemas.microsoft.com/office/drawing/2014/main" id="{8462B359-6952-A523-ED8F-216A8A8850EC}"/>
                </a:ext>
              </a:extLst>
            </p:cNvPr>
            <p:cNvSpPr/>
            <p:nvPr/>
          </p:nvSpPr>
          <p:spPr>
            <a:xfrm rot="10800000">
              <a:off x="5862702" y="-59635"/>
              <a:ext cx="3979795" cy="3979795"/>
            </a:xfrm>
            <a:prstGeom prst="blockArc">
              <a:avLst>
                <a:gd name="adj1" fmla="val 16215724"/>
                <a:gd name="adj2" fmla="val 47709"/>
                <a:gd name="adj3" fmla="val 140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 name="空心弧 43">
              <a:extLst>
                <a:ext uri="{FF2B5EF4-FFF2-40B4-BE49-F238E27FC236}">
                  <a16:creationId xmlns="" xmlns:a16="http://schemas.microsoft.com/office/drawing/2014/main" id="{FF7D2B8D-E79E-FFF0-FB89-453EB80635C4}"/>
                </a:ext>
              </a:extLst>
            </p:cNvPr>
            <p:cNvSpPr/>
            <p:nvPr/>
          </p:nvSpPr>
          <p:spPr>
            <a:xfrm rot="10800000" flipH="1">
              <a:off x="2443640" y="-59634"/>
              <a:ext cx="3979795" cy="3979795"/>
            </a:xfrm>
            <a:prstGeom prst="blockArc">
              <a:avLst>
                <a:gd name="adj1" fmla="val 16215724"/>
                <a:gd name="adj2" fmla="val 47709"/>
                <a:gd name="adj3" fmla="val 140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空心弧 44">
              <a:extLst>
                <a:ext uri="{FF2B5EF4-FFF2-40B4-BE49-F238E27FC236}">
                  <a16:creationId xmlns="" xmlns:a16="http://schemas.microsoft.com/office/drawing/2014/main" id="{D3C6CA8E-3A3D-7CFA-ECB9-399E7C32C182}"/>
                </a:ext>
              </a:extLst>
            </p:cNvPr>
            <p:cNvSpPr/>
            <p:nvPr/>
          </p:nvSpPr>
          <p:spPr>
            <a:xfrm rot="10800000" flipH="1" flipV="1">
              <a:off x="2450266" y="3385931"/>
              <a:ext cx="3979795" cy="3979795"/>
            </a:xfrm>
            <a:prstGeom prst="blockArc">
              <a:avLst>
                <a:gd name="adj1" fmla="val 16215724"/>
                <a:gd name="adj2" fmla="val 47709"/>
                <a:gd name="adj3" fmla="val 140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3" name="空心弧 45">
              <a:extLst>
                <a:ext uri="{FF2B5EF4-FFF2-40B4-BE49-F238E27FC236}">
                  <a16:creationId xmlns="" xmlns:a16="http://schemas.microsoft.com/office/drawing/2014/main" id="{179B8ECE-A1D9-B46F-7811-075FEDD4FC07}"/>
                </a:ext>
              </a:extLst>
            </p:cNvPr>
            <p:cNvSpPr/>
            <p:nvPr/>
          </p:nvSpPr>
          <p:spPr>
            <a:xfrm rot="10800000" flipV="1">
              <a:off x="5862701" y="3383862"/>
              <a:ext cx="3979795" cy="3979795"/>
            </a:xfrm>
            <a:prstGeom prst="blockArc">
              <a:avLst>
                <a:gd name="adj1" fmla="val 16215724"/>
                <a:gd name="adj2" fmla="val 47709"/>
                <a:gd name="adj3" fmla="val 140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Tree>
    <p:extLst>
      <p:ext uri="{BB962C8B-B14F-4D97-AF65-F5344CB8AC3E}">
        <p14:creationId xmlns:p14="http://schemas.microsoft.com/office/powerpoint/2010/main" val="38649948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20F42EE6-B637-742F-3E5D-DA21BA3D0128}"/>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9AE60028-8C2C-EB54-FA95-7CBBC04277EC}"/>
              </a:ext>
            </a:extLst>
          </p:cNvPr>
          <p:cNvPicPr>
            <a:picLocks noChangeAspect="1"/>
          </p:cNvPicPr>
          <p:nvPr/>
        </p:nvPicPr>
        <p:blipFill>
          <a:blip r:embed="rId2"/>
          <a:stretch>
            <a:fillRect/>
          </a:stretch>
        </p:blipFill>
        <p:spPr>
          <a:xfrm>
            <a:off x="10707328" y="439571"/>
            <a:ext cx="983226" cy="1229634"/>
          </a:xfrm>
          <a:prstGeom prst="rect">
            <a:avLst/>
          </a:prstGeom>
        </p:spPr>
      </p:pic>
      <p:sp>
        <p:nvSpPr>
          <p:cNvPr id="4" name="TextBox 3">
            <a:extLst>
              <a:ext uri="{FF2B5EF4-FFF2-40B4-BE49-F238E27FC236}">
                <a16:creationId xmlns="" xmlns:a16="http://schemas.microsoft.com/office/drawing/2014/main" id="{46722269-1336-6A0D-950B-E71427BB8BCB}"/>
              </a:ext>
            </a:extLst>
          </p:cNvPr>
          <p:cNvSpPr txBox="1"/>
          <p:nvPr/>
        </p:nvSpPr>
        <p:spPr>
          <a:xfrm>
            <a:off x="1680271" y="4137041"/>
            <a:ext cx="4703690" cy="1846659"/>
          </a:xfrm>
          <a:prstGeom prst="rect">
            <a:avLst/>
          </a:prstGeom>
          <a:noFill/>
        </p:spPr>
        <p:txBody>
          <a:bodyPr wrap="square">
            <a:spAutoFit/>
          </a:bodyPr>
          <a:lstStyle/>
          <a:p>
            <a:r>
              <a:rPr lang="it-IT" sz="1600" dirty="0">
                <a:solidFill>
                  <a:srgbClr val="DEA900"/>
                </a:solidFill>
              </a:rPr>
              <a:t>.img</a:t>
            </a:r>
            <a:r>
              <a:rPr lang="it-IT" sz="1600" dirty="0">
                <a:solidFill>
                  <a:srgbClr val="FFFF00"/>
                </a:solidFill>
              </a:rPr>
              <a:t>{</a:t>
            </a:r>
          </a:p>
          <a:p>
            <a:r>
              <a:rPr lang="it-IT" sz="1600" dirty="0">
                <a:solidFill>
                  <a:schemeClr val="accent1">
                    <a:lumMod val="60000"/>
                    <a:lumOff val="40000"/>
                  </a:schemeClr>
                </a:solidFill>
              </a:rPr>
              <a:t>      width</a:t>
            </a:r>
            <a:r>
              <a:rPr lang="it-IT" sz="1600" dirty="0"/>
              <a:t>: </a:t>
            </a:r>
            <a:r>
              <a:rPr lang="it-IT" sz="1600" dirty="0">
                <a:solidFill>
                  <a:srgbClr val="92D050"/>
                </a:solidFill>
              </a:rPr>
              <a:t>200px</a:t>
            </a:r>
            <a:r>
              <a:rPr lang="it-IT" sz="1600" dirty="0"/>
              <a:t>;</a:t>
            </a:r>
          </a:p>
          <a:p>
            <a:r>
              <a:rPr lang="it-IT" sz="1600" dirty="0"/>
              <a:t>     </a:t>
            </a:r>
            <a:r>
              <a:rPr lang="it-IT" sz="1600" dirty="0">
                <a:solidFill>
                  <a:schemeClr val="accent1">
                    <a:lumMod val="60000"/>
                    <a:lumOff val="40000"/>
                  </a:schemeClr>
                </a:solidFill>
              </a:rPr>
              <a:t> height</a:t>
            </a:r>
            <a:r>
              <a:rPr lang="it-IT" sz="1600" dirty="0"/>
              <a:t>: </a:t>
            </a:r>
            <a:r>
              <a:rPr lang="it-IT" sz="1600" dirty="0">
                <a:solidFill>
                  <a:srgbClr val="92D050"/>
                </a:solidFill>
              </a:rPr>
              <a:t>300px</a:t>
            </a:r>
            <a:r>
              <a:rPr lang="it-IT" sz="1600" dirty="0"/>
              <a:t>;</a:t>
            </a:r>
          </a:p>
          <a:p>
            <a:r>
              <a:rPr lang="it-IT" sz="1600" dirty="0"/>
              <a:t>      </a:t>
            </a:r>
            <a:r>
              <a:rPr lang="it-IT" sz="1600" dirty="0">
                <a:solidFill>
                  <a:schemeClr val="accent1">
                    <a:lumMod val="60000"/>
                    <a:lumOff val="40000"/>
                  </a:schemeClr>
                </a:solidFill>
              </a:rPr>
              <a:t>object-fit</a:t>
            </a:r>
            <a:r>
              <a:rPr lang="it-IT" sz="1600" dirty="0"/>
              <a:t>:  </a:t>
            </a:r>
            <a:r>
              <a:rPr lang="it-IT" sz="1600" dirty="0">
                <a:solidFill>
                  <a:srgbClr val="DEA900"/>
                </a:solidFill>
              </a:rPr>
              <a:t>cover</a:t>
            </a:r>
            <a:r>
              <a:rPr lang="it-IT" sz="1600" dirty="0"/>
              <a:t>;</a:t>
            </a:r>
          </a:p>
          <a:p>
            <a:r>
              <a:rPr lang="en-US" sz="1600" dirty="0"/>
              <a:t>      </a:t>
            </a:r>
            <a:r>
              <a:rPr lang="en-US" sz="1600" dirty="0">
                <a:solidFill>
                  <a:schemeClr val="accent1">
                    <a:lumMod val="60000"/>
                    <a:lumOff val="40000"/>
                  </a:schemeClr>
                </a:solidFill>
              </a:rPr>
              <a:t>border-color</a:t>
            </a:r>
            <a:r>
              <a:rPr lang="en-US" sz="1600" dirty="0"/>
              <a:t>: </a:t>
            </a:r>
            <a:r>
              <a:rPr lang="en-US" sz="1600" dirty="0" err="1">
                <a:solidFill>
                  <a:srgbClr val="DEA900"/>
                </a:solidFill>
              </a:rPr>
              <a:t>rgb</a:t>
            </a:r>
            <a:r>
              <a:rPr lang="en-US" sz="1600" dirty="0">
                <a:solidFill>
                  <a:srgbClr val="FF33CC"/>
                </a:solidFill>
              </a:rPr>
              <a:t>(</a:t>
            </a:r>
            <a:r>
              <a:rPr lang="en-US" sz="1600" dirty="0">
                <a:solidFill>
                  <a:srgbClr val="92D050"/>
                </a:solidFill>
              </a:rPr>
              <a:t>250</a:t>
            </a:r>
            <a:r>
              <a:rPr lang="en-US" sz="1600" dirty="0"/>
              <a:t>,</a:t>
            </a:r>
            <a:r>
              <a:rPr lang="en-US" sz="1600" dirty="0">
                <a:solidFill>
                  <a:srgbClr val="92D050"/>
                </a:solidFill>
              </a:rPr>
              <a:t>0</a:t>
            </a:r>
            <a:r>
              <a:rPr lang="en-US" sz="1600" dirty="0"/>
              <a:t>,</a:t>
            </a:r>
            <a:r>
              <a:rPr lang="en-US" sz="1600" dirty="0">
                <a:solidFill>
                  <a:srgbClr val="92D050"/>
                </a:solidFill>
              </a:rPr>
              <a:t>255</a:t>
            </a:r>
            <a:r>
              <a:rPr lang="en-US" sz="1600" dirty="0">
                <a:solidFill>
                  <a:srgbClr val="FF33CC"/>
                </a:solidFill>
              </a:rPr>
              <a:t>)</a:t>
            </a:r>
            <a:r>
              <a:rPr lang="en-US" sz="1600" dirty="0"/>
              <a:t>;</a:t>
            </a:r>
          </a:p>
          <a:p>
            <a:r>
              <a:rPr lang="en-US" sz="1600" dirty="0"/>
              <a:t>     </a:t>
            </a:r>
            <a:r>
              <a:rPr lang="en-US" sz="1600" dirty="0">
                <a:solidFill>
                  <a:schemeClr val="accent1">
                    <a:lumMod val="60000"/>
                    <a:lumOff val="40000"/>
                  </a:schemeClr>
                </a:solidFill>
              </a:rPr>
              <a:t> border-radius</a:t>
            </a:r>
            <a:r>
              <a:rPr lang="en-US" sz="1600" dirty="0"/>
              <a:t>: </a:t>
            </a:r>
            <a:r>
              <a:rPr lang="en-US" sz="1600" dirty="0">
                <a:solidFill>
                  <a:srgbClr val="92D050"/>
                </a:solidFill>
              </a:rPr>
              <a:t>15px</a:t>
            </a:r>
            <a:r>
              <a:rPr lang="en-US" sz="1600" dirty="0"/>
              <a:t>;</a:t>
            </a:r>
            <a:endParaRPr lang="it-IT" sz="1600" dirty="0"/>
          </a:p>
          <a:p>
            <a:r>
              <a:rPr lang="it-IT" sz="1600" dirty="0">
                <a:solidFill>
                  <a:srgbClr val="FFFF00"/>
                </a:solidFill>
              </a:rPr>
              <a:t>    } </a:t>
            </a:r>
          </a:p>
        </p:txBody>
      </p:sp>
      <p:sp>
        <p:nvSpPr>
          <p:cNvPr id="5" name="TextBox 4">
            <a:extLst>
              <a:ext uri="{FF2B5EF4-FFF2-40B4-BE49-F238E27FC236}">
                <a16:creationId xmlns="" xmlns:a16="http://schemas.microsoft.com/office/drawing/2014/main" id="{C79BF187-4C5F-59C3-73ED-C8DEB2E18702}"/>
              </a:ext>
            </a:extLst>
          </p:cNvPr>
          <p:cNvSpPr txBox="1"/>
          <p:nvPr/>
        </p:nvSpPr>
        <p:spPr>
          <a:xfrm>
            <a:off x="1100168" y="1256886"/>
            <a:ext cx="5093110" cy="2616101"/>
          </a:xfrm>
          <a:prstGeom prst="rect">
            <a:avLst/>
          </a:prstGeom>
          <a:noFill/>
        </p:spPr>
        <p:txBody>
          <a:bodyPr wrap="square">
            <a:spAutoFit/>
          </a:bodyPr>
          <a:lstStyle/>
          <a:p>
            <a:r>
              <a:rPr lang="fa-IR" sz="1600" dirty="0"/>
              <a:t>         </a:t>
            </a:r>
            <a:r>
              <a:rPr lang="it-IT" sz="1600" dirty="0"/>
              <a:t>&lt;</a:t>
            </a:r>
            <a:r>
              <a:rPr lang="it-IT" sz="1600" dirty="0">
                <a:solidFill>
                  <a:schemeClr val="accent2">
                    <a:lumMod val="75000"/>
                  </a:schemeClr>
                </a:solidFill>
              </a:rPr>
              <a:t>h1</a:t>
            </a:r>
            <a:r>
              <a:rPr lang="it-IT" sz="1600" dirty="0"/>
              <a:t>&gt;Hello World&lt;/</a:t>
            </a:r>
            <a:r>
              <a:rPr lang="it-IT" sz="1600" dirty="0">
                <a:solidFill>
                  <a:schemeClr val="accent2">
                    <a:lumMod val="75000"/>
                  </a:schemeClr>
                </a:solidFill>
              </a:rPr>
              <a:t>h1</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"p1-class"</a:t>
            </a:r>
            <a:r>
              <a:rPr lang="it-IT" sz="1600" dirty="0"/>
              <a:t>&gt;</a:t>
            </a:r>
          </a:p>
          <a:p>
            <a:r>
              <a:rPr lang="it-IT" sz="1600" dirty="0"/>
              <a:t>                &lt;</a:t>
            </a:r>
            <a:r>
              <a:rPr lang="it-IT" sz="1600" dirty="0">
                <a:solidFill>
                  <a:schemeClr val="accent2">
                    <a:lumMod val="75000"/>
                  </a:schemeClr>
                </a:solidFill>
              </a:rPr>
              <a:t>p</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a:t>
            </a:r>
            <a:r>
              <a:rPr lang="it-IT" sz="1600" dirty="0"/>
              <a:t>"&gt;this is the first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"p2-class"</a:t>
            </a:r>
            <a:r>
              <a:rPr lang="it-IT" sz="1600" dirty="0"/>
              <a:t>&gt;</a:t>
            </a:r>
          </a:p>
          <a:p>
            <a:r>
              <a:rPr lang="it-IT" sz="1600" dirty="0"/>
              <a:t>                &lt;</a:t>
            </a:r>
            <a:r>
              <a:rPr lang="it-IT" sz="1600" dirty="0">
                <a:solidFill>
                  <a:schemeClr val="accent2">
                    <a:lumMod val="75000"/>
                  </a:schemeClr>
                </a:solidFill>
              </a:rPr>
              <a:t>p </a:t>
            </a:r>
            <a:r>
              <a:rPr lang="it-IT" sz="1600" dirty="0">
                <a:solidFill>
                  <a:schemeClr val="accent1">
                    <a:lumMod val="60000"/>
                    <a:lumOff val="40000"/>
                  </a:schemeClr>
                </a:solidFill>
              </a:rPr>
              <a:t>class</a:t>
            </a:r>
            <a:r>
              <a:rPr lang="it-IT" sz="1600" dirty="0"/>
              <a:t>="p2"&gt;this is the second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"div-img"</a:t>
            </a:r>
            <a:r>
              <a:rPr lang="it-IT" sz="1600" dirty="0"/>
              <a:t>&gt;</a:t>
            </a:r>
          </a:p>
          <a:p>
            <a:r>
              <a:rPr lang="it-IT" sz="1600" dirty="0"/>
              <a:t>                &lt;</a:t>
            </a:r>
            <a:r>
              <a:rPr lang="it-IT" sz="1600" dirty="0">
                <a:solidFill>
                  <a:schemeClr val="accent2">
                    <a:lumMod val="75000"/>
                  </a:schemeClr>
                </a:solidFill>
              </a:rPr>
              <a:t>img</a:t>
            </a:r>
            <a:r>
              <a:rPr lang="it-IT" sz="1600" dirty="0"/>
              <a:t> </a:t>
            </a:r>
            <a:r>
              <a:rPr lang="it-IT" sz="1600" dirty="0">
                <a:solidFill>
                  <a:schemeClr val="accent1">
                    <a:lumMod val="60000"/>
                    <a:lumOff val="40000"/>
                  </a:schemeClr>
                </a:solidFill>
              </a:rPr>
              <a:t>src</a:t>
            </a:r>
            <a:r>
              <a:rPr lang="it-IT" sz="1600" dirty="0"/>
              <a:t>=</a:t>
            </a:r>
            <a:r>
              <a:rPr lang="it-IT" sz="1600" dirty="0">
                <a:solidFill>
                  <a:srgbClr val="DEA900"/>
                </a:solidFill>
              </a:rPr>
              <a:t>"img1.jpg</a:t>
            </a:r>
            <a:r>
              <a:rPr lang="it-IT" sz="1600" dirty="0">
                <a:solidFill>
                  <a:schemeClr val="accent1">
                    <a:lumMod val="60000"/>
                    <a:lumOff val="40000"/>
                  </a:schemeClr>
                </a:solidFill>
              </a:rPr>
              <a:t>" class</a:t>
            </a:r>
            <a:r>
              <a:rPr lang="it-IT" sz="1600" dirty="0"/>
              <a:t>=</a:t>
            </a:r>
            <a:r>
              <a:rPr lang="it-IT" sz="1600" dirty="0">
                <a:solidFill>
                  <a:srgbClr val="DEA900"/>
                </a:solidFill>
              </a:rPr>
              <a:t>"img" </a:t>
            </a:r>
            <a:r>
              <a:rPr lang="it-IT" sz="1600" dirty="0"/>
              <a:t>alt=""&gt;</a:t>
            </a:r>
          </a:p>
          <a:p>
            <a:r>
              <a:rPr lang="it-IT" sz="1600" dirty="0"/>
              <a:t>            &lt;/</a:t>
            </a:r>
            <a:r>
              <a:rPr lang="it-IT" sz="1600" dirty="0">
                <a:solidFill>
                  <a:schemeClr val="accent2">
                    <a:lumMod val="75000"/>
                  </a:schemeClr>
                </a:solidFill>
              </a:rPr>
              <a:t>div</a:t>
            </a:r>
            <a:r>
              <a:rPr lang="it-IT" sz="1600" dirty="0"/>
              <a:t>&gt;</a:t>
            </a:r>
          </a:p>
        </p:txBody>
      </p:sp>
      <p:sp>
        <p:nvSpPr>
          <p:cNvPr id="6" name="TextBox 5">
            <a:extLst>
              <a:ext uri="{FF2B5EF4-FFF2-40B4-BE49-F238E27FC236}">
                <a16:creationId xmlns="" xmlns:a16="http://schemas.microsoft.com/office/drawing/2014/main" id="{9F8D955F-440C-4402-A919-464704E392A5}"/>
              </a:ext>
            </a:extLst>
          </p:cNvPr>
          <p:cNvSpPr txBox="1"/>
          <p:nvPr/>
        </p:nvSpPr>
        <p:spPr>
          <a:xfrm>
            <a:off x="874026" y="531167"/>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border-radius</a:t>
            </a:r>
            <a:endParaRPr lang="it-IT" sz="2400" b="1" dirty="0">
              <a:solidFill>
                <a:srgbClr val="C00000"/>
              </a:solidFill>
            </a:endParaRPr>
          </a:p>
        </p:txBody>
      </p:sp>
      <p:pic>
        <p:nvPicPr>
          <p:cNvPr id="7" name="Picture 6">
            <a:extLst>
              <a:ext uri="{FF2B5EF4-FFF2-40B4-BE49-F238E27FC236}">
                <a16:creationId xmlns="" xmlns:a16="http://schemas.microsoft.com/office/drawing/2014/main" id="{A968D3EE-D8D7-987C-589A-504284AC643F}"/>
              </a:ext>
            </a:extLst>
          </p:cNvPr>
          <p:cNvPicPr>
            <a:picLocks noChangeAspect="1"/>
          </p:cNvPicPr>
          <p:nvPr/>
        </p:nvPicPr>
        <p:blipFill rotWithShape="1">
          <a:blip r:embed="rId3">
            <a:extLst>
              <a:ext uri="{28A0092B-C50C-407E-A947-70E740481C1C}">
                <a14:useLocalDpi xmlns:a14="http://schemas.microsoft.com/office/drawing/2010/main" val="0"/>
              </a:ext>
            </a:extLst>
          </a:blip>
          <a:srcRect t="2686" r="50465"/>
          <a:stretch/>
        </p:blipFill>
        <p:spPr>
          <a:xfrm>
            <a:off x="7570384" y="1430979"/>
            <a:ext cx="2536586" cy="4884016"/>
          </a:xfrm>
          <a:prstGeom prst="rect">
            <a:avLst/>
          </a:prstGeom>
        </p:spPr>
      </p:pic>
      <p:sp>
        <p:nvSpPr>
          <p:cNvPr id="8" name="Left Brace 7">
            <a:extLst>
              <a:ext uri="{FF2B5EF4-FFF2-40B4-BE49-F238E27FC236}">
                <a16:creationId xmlns="" xmlns:a16="http://schemas.microsoft.com/office/drawing/2014/main" id="{54A81BFA-FD67-B63A-3592-4BBD69D6BE35}"/>
              </a:ext>
            </a:extLst>
          </p:cNvPr>
          <p:cNvSpPr/>
          <p:nvPr/>
        </p:nvSpPr>
        <p:spPr>
          <a:xfrm>
            <a:off x="1100168" y="1430979"/>
            <a:ext cx="342718" cy="218729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it-IT"/>
          </a:p>
        </p:txBody>
      </p:sp>
      <p:sp>
        <p:nvSpPr>
          <p:cNvPr id="9" name="TextBox 8">
            <a:extLst>
              <a:ext uri="{FF2B5EF4-FFF2-40B4-BE49-F238E27FC236}">
                <a16:creationId xmlns="" xmlns:a16="http://schemas.microsoft.com/office/drawing/2014/main" id="{85878E61-83C2-6975-8767-E89C1B0EE7FE}"/>
              </a:ext>
            </a:extLst>
          </p:cNvPr>
          <p:cNvSpPr txBox="1"/>
          <p:nvPr/>
        </p:nvSpPr>
        <p:spPr>
          <a:xfrm>
            <a:off x="357127" y="2329048"/>
            <a:ext cx="914400" cy="369332"/>
          </a:xfrm>
          <a:prstGeom prst="rect">
            <a:avLst/>
          </a:prstGeom>
          <a:noFill/>
        </p:spPr>
        <p:txBody>
          <a:bodyPr wrap="square" rtlCol="0">
            <a:spAutoFit/>
          </a:bodyPr>
          <a:lstStyle/>
          <a:p>
            <a:r>
              <a:rPr lang="en-US" dirty="0">
                <a:solidFill>
                  <a:schemeClr val="accent1">
                    <a:lumMod val="75000"/>
                  </a:schemeClr>
                </a:solidFill>
                <a:latin typeface="Arial(body)"/>
              </a:rPr>
              <a:t>html</a:t>
            </a:r>
            <a:endParaRPr lang="it-IT" dirty="0">
              <a:solidFill>
                <a:schemeClr val="accent1">
                  <a:lumMod val="75000"/>
                </a:schemeClr>
              </a:solidFill>
              <a:latin typeface="Arial(body)"/>
            </a:endParaRPr>
          </a:p>
        </p:txBody>
      </p:sp>
      <p:sp>
        <p:nvSpPr>
          <p:cNvPr id="10" name="Left Brace 9">
            <a:extLst>
              <a:ext uri="{FF2B5EF4-FFF2-40B4-BE49-F238E27FC236}">
                <a16:creationId xmlns="" xmlns:a16="http://schemas.microsoft.com/office/drawing/2014/main" id="{CFFF3148-C289-9006-28B1-A7B891DDB1D6}"/>
              </a:ext>
            </a:extLst>
          </p:cNvPr>
          <p:cNvSpPr/>
          <p:nvPr/>
        </p:nvSpPr>
        <p:spPr>
          <a:xfrm>
            <a:off x="1100168" y="4137041"/>
            <a:ext cx="356052" cy="17397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it-IT"/>
          </a:p>
        </p:txBody>
      </p:sp>
      <p:sp>
        <p:nvSpPr>
          <p:cNvPr id="11" name="TextBox 10">
            <a:extLst>
              <a:ext uri="{FF2B5EF4-FFF2-40B4-BE49-F238E27FC236}">
                <a16:creationId xmlns="" xmlns:a16="http://schemas.microsoft.com/office/drawing/2014/main" id="{43FA261E-7A25-9BCD-63CE-B1AC367E5A19}"/>
              </a:ext>
            </a:extLst>
          </p:cNvPr>
          <p:cNvSpPr txBox="1"/>
          <p:nvPr/>
        </p:nvSpPr>
        <p:spPr>
          <a:xfrm>
            <a:off x="482826" y="4771056"/>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2" name="Left Brace 11">
            <a:extLst>
              <a:ext uri="{FF2B5EF4-FFF2-40B4-BE49-F238E27FC236}">
                <a16:creationId xmlns="" xmlns:a16="http://schemas.microsoft.com/office/drawing/2014/main" id="{4328BA17-1755-5F48-1750-A2C338C6A0D3}"/>
              </a:ext>
            </a:extLst>
          </p:cNvPr>
          <p:cNvSpPr/>
          <p:nvPr/>
        </p:nvSpPr>
        <p:spPr>
          <a:xfrm>
            <a:off x="6970026" y="1963017"/>
            <a:ext cx="342719" cy="38199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it-IT"/>
          </a:p>
        </p:txBody>
      </p:sp>
      <p:sp>
        <p:nvSpPr>
          <p:cNvPr id="13" name="TextBox 12">
            <a:extLst>
              <a:ext uri="{FF2B5EF4-FFF2-40B4-BE49-F238E27FC236}">
                <a16:creationId xmlns="" xmlns:a16="http://schemas.microsoft.com/office/drawing/2014/main" id="{3B24F2A1-C9BD-0E4E-1598-6E953D1026E4}"/>
              </a:ext>
            </a:extLst>
          </p:cNvPr>
          <p:cNvSpPr txBox="1"/>
          <p:nvPr/>
        </p:nvSpPr>
        <p:spPr>
          <a:xfrm>
            <a:off x="6036257" y="3688321"/>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 xmlns:a16="http://schemas.microsoft.com/office/drawing/2014/main" id="{0DCA3050-3B02-2413-A9AB-1D1153070987}"/>
                  </a:ext>
                </a:extLst>
              </p14:cNvPr>
              <p14:cNvContentPartPr/>
              <p14:nvPr/>
            </p14:nvContentPartPr>
            <p14:xfrm>
              <a:off x="1991520" y="5699829"/>
              <a:ext cx="2946600" cy="360"/>
            </p14:xfrm>
          </p:contentPart>
        </mc:Choice>
        <mc:Fallback xmlns="">
          <p:pic>
            <p:nvPicPr>
              <p:cNvPr id="14" name="Ink 13">
                <a:extLst>
                  <a:ext uri="{FF2B5EF4-FFF2-40B4-BE49-F238E27FC236}">
                    <a16:creationId xmlns:a16="http://schemas.microsoft.com/office/drawing/2014/main" id="{0DCA3050-3B02-2413-A9AB-1D1153070987}"/>
                  </a:ext>
                </a:extLst>
              </p:cNvPr>
              <p:cNvPicPr/>
              <p:nvPr/>
            </p:nvPicPr>
            <p:blipFill>
              <a:blip r:embed="rId5"/>
              <a:stretch>
                <a:fillRect/>
              </a:stretch>
            </p:blipFill>
            <p:spPr>
              <a:xfrm>
                <a:off x="1982880" y="5691189"/>
                <a:ext cx="2964240" cy="18000"/>
              </a:xfrm>
              <a:prstGeom prst="rect">
                <a:avLst/>
              </a:prstGeom>
            </p:spPr>
          </p:pic>
        </mc:Fallback>
      </mc:AlternateContent>
    </p:spTree>
    <p:extLst>
      <p:ext uri="{BB962C8B-B14F-4D97-AF65-F5344CB8AC3E}">
        <p14:creationId xmlns:p14="http://schemas.microsoft.com/office/powerpoint/2010/main" val="20803202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898CF80A-AB26-C0C7-1AAB-9BCA5F269558}"/>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TextBox 2">
            <a:extLst>
              <a:ext uri="{FF2B5EF4-FFF2-40B4-BE49-F238E27FC236}">
                <a16:creationId xmlns="" xmlns:a16="http://schemas.microsoft.com/office/drawing/2014/main" id="{1FD0B4F7-2855-7E94-7CD9-FA39CFC1B9D1}"/>
              </a:ext>
            </a:extLst>
          </p:cNvPr>
          <p:cNvSpPr txBox="1"/>
          <p:nvPr/>
        </p:nvSpPr>
        <p:spPr>
          <a:xfrm>
            <a:off x="874026" y="531167"/>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border-radius</a:t>
            </a:r>
            <a:endParaRPr lang="it-IT" sz="2400" b="1" dirty="0">
              <a:solidFill>
                <a:srgbClr val="C00000"/>
              </a:solidFill>
            </a:endParaRPr>
          </a:p>
        </p:txBody>
      </p:sp>
      <p:pic>
        <p:nvPicPr>
          <p:cNvPr id="4" name="Picture 3">
            <a:extLst>
              <a:ext uri="{FF2B5EF4-FFF2-40B4-BE49-F238E27FC236}">
                <a16:creationId xmlns="" xmlns:a16="http://schemas.microsoft.com/office/drawing/2014/main" id="{7E401506-0B3C-C1C4-DC1D-2ED8FFC0DED3}"/>
              </a:ext>
            </a:extLst>
          </p:cNvPr>
          <p:cNvPicPr>
            <a:picLocks noChangeAspect="1"/>
          </p:cNvPicPr>
          <p:nvPr/>
        </p:nvPicPr>
        <p:blipFill>
          <a:blip r:embed="rId2"/>
          <a:stretch>
            <a:fillRect/>
          </a:stretch>
        </p:blipFill>
        <p:spPr>
          <a:xfrm>
            <a:off x="10707328" y="439571"/>
            <a:ext cx="983226" cy="1229634"/>
          </a:xfrm>
          <a:prstGeom prst="rect">
            <a:avLst/>
          </a:prstGeom>
        </p:spPr>
      </p:pic>
      <p:sp>
        <p:nvSpPr>
          <p:cNvPr id="5" name="TextBox 4">
            <a:extLst>
              <a:ext uri="{FF2B5EF4-FFF2-40B4-BE49-F238E27FC236}">
                <a16:creationId xmlns="" xmlns:a16="http://schemas.microsoft.com/office/drawing/2014/main" id="{676E53BA-2C3E-70AC-607C-FCE8B4FEE428}"/>
              </a:ext>
            </a:extLst>
          </p:cNvPr>
          <p:cNvSpPr txBox="1"/>
          <p:nvPr/>
        </p:nvSpPr>
        <p:spPr>
          <a:xfrm>
            <a:off x="1100168" y="1256886"/>
            <a:ext cx="5093110" cy="2616101"/>
          </a:xfrm>
          <a:prstGeom prst="rect">
            <a:avLst/>
          </a:prstGeom>
          <a:noFill/>
        </p:spPr>
        <p:txBody>
          <a:bodyPr wrap="square">
            <a:spAutoFit/>
          </a:bodyPr>
          <a:lstStyle/>
          <a:p>
            <a:r>
              <a:rPr lang="fa-IR" sz="1600" dirty="0"/>
              <a:t>         </a:t>
            </a:r>
            <a:r>
              <a:rPr lang="it-IT" sz="1600" dirty="0"/>
              <a:t>&lt;</a:t>
            </a:r>
            <a:r>
              <a:rPr lang="it-IT" sz="1600" dirty="0">
                <a:solidFill>
                  <a:schemeClr val="accent2">
                    <a:lumMod val="75000"/>
                  </a:schemeClr>
                </a:solidFill>
              </a:rPr>
              <a:t>h1</a:t>
            </a:r>
            <a:r>
              <a:rPr lang="it-IT" sz="1600" dirty="0"/>
              <a:t>&gt;Hello World&lt;/</a:t>
            </a:r>
            <a:r>
              <a:rPr lang="it-IT" sz="1600" dirty="0">
                <a:solidFill>
                  <a:schemeClr val="accent2">
                    <a:lumMod val="75000"/>
                  </a:schemeClr>
                </a:solidFill>
              </a:rPr>
              <a:t>h1</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"p1-class"</a:t>
            </a:r>
            <a:r>
              <a:rPr lang="it-IT" sz="1600" dirty="0"/>
              <a:t>&gt;</a:t>
            </a:r>
          </a:p>
          <a:p>
            <a:r>
              <a:rPr lang="it-IT" sz="1600" dirty="0"/>
              <a:t>                &lt;</a:t>
            </a:r>
            <a:r>
              <a:rPr lang="it-IT" sz="1600" dirty="0">
                <a:solidFill>
                  <a:schemeClr val="accent2">
                    <a:lumMod val="75000"/>
                  </a:schemeClr>
                </a:solidFill>
              </a:rPr>
              <a:t>p</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p1</a:t>
            </a:r>
            <a:r>
              <a:rPr lang="it-IT" sz="1600" dirty="0"/>
              <a:t>"&gt;this is the first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"p2-class"</a:t>
            </a:r>
            <a:r>
              <a:rPr lang="it-IT" sz="1600" dirty="0"/>
              <a:t>&gt;</a:t>
            </a:r>
          </a:p>
          <a:p>
            <a:r>
              <a:rPr lang="it-IT" sz="1600" dirty="0"/>
              <a:t>                &lt;</a:t>
            </a:r>
            <a:r>
              <a:rPr lang="it-IT" sz="1600" dirty="0">
                <a:solidFill>
                  <a:schemeClr val="accent2">
                    <a:lumMod val="75000"/>
                  </a:schemeClr>
                </a:solidFill>
              </a:rPr>
              <a:t>p </a:t>
            </a:r>
            <a:r>
              <a:rPr lang="it-IT" sz="1600" dirty="0">
                <a:solidFill>
                  <a:schemeClr val="accent1">
                    <a:lumMod val="60000"/>
                    <a:lumOff val="40000"/>
                  </a:schemeClr>
                </a:solidFill>
              </a:rPr>
              <a:t>class</a:t>
            </a:r>
            <a:r>
              <a:rPr lang="it-IT" sz="1600" dirty="0"/>
              <a:t>="p2"&gt;this is the second paragraph&lt;/</a:t>
            </a:r>
            <a:r>
              <a:rPr lang="it-IT" sz="1600" dirty="0">
                <a:solidFill>
                  <a:schemeClr val="accent2">
                    <a:lumMod val="75000"/>
                  </a:schemeClr>
                </a:solidFill>
              </a:rPr>
              <a:t>p</a:t>
            </a:r>
            <a:r>
              <a:rPr lang="it-IT" sz="1600" dirty="0"/>
              <a:t>&gt;</a:t>
            </a:r>
          </a:p>
          <a:p>
            <a:r>
              <a:rPr lang="it-IT" sz="1600" dirty="0"/>
              <a:t>            &lt;/</a:t>
            </a:r>
            <a:r>
              <a:rPr lang="it-IT" sz="1600" dirty="0">
                <a:solidFill>
                  <a:schemeClr val="accent2">
                    <a:lumMod val="75000"/>
                  </a:schemeClr>
                </a:solidFill>
              </a:rPr>
              <a:t>div</a:t>
            </a:r>
            <a:r>
              <a:rPr lang="it-IT" sz="1600" dirty="0"/>
              <a:t>&gt;</a:t>
            </a:r>
          </a:p>
          <a:p>
            <a:r>
              <a:rPr lang="it-IT" sz="1600" dirty="0"/>
              <a:t>            &lt;</a:t>
            </a:r>
            <a:r>
              <a:rPr lang="it-IT" sz="1600" dirty="0">
                <a:solidFill>
                  <a:schemeClr val="accent2">
                    <a:lumMod val="75000"/>
                  </a:schemeClr>
                </a:solidFill>
              </a:rPr>
              <a:t>div</a:t>
            </a:r>
            <a:r>
              <a:rPr lang="it-IT" sz="1600" dirty="0"/>
              <a:t> </a:t>
            </a:r>
            <a:r>
              <a:rPr lang="it-IT" sz="1600" dirty="0">
                <a:solidFill>
                  <a:schemeClr val="accent1">
                    <a:lumMod val="60000"/>
                    <a:lumOff val="40000"/>
                  </a:schemeClr>
                </a:solidFill>
              </a:rPr>
              <a:t>class</a:t>
            </a:r>
            <a:r>
              <a:rPr lang="it-IT" sz="1600" dirty="0"/>
              <a:t>=</a:t>
            </a:r>
            <a:r>
              <a:rPr lang="it-IT" sz="1600" dirty="0">
                <a:solidFill>
                  <a:srgbClr val="DEA900"/>
                </a:solidFill>
              </a:rPr>
              <a:t>"div-img"</a:t>
            </a:r>
            <a:r>
              <a:rPr lang="it-IT" sz="1600" dirty="0"/>
              <a:t>&gt;</a:t>
            </a:r>
          </a:p>
          <a:p>
            <a:r>
              <a:rPr lang="it-IT" sz="1600" dirty="0"/>
              <a:t>                &lt;</a:t>
            </a:r>
            <a:r>
              <a:rPr lang="it-IT" sz="1600" dirty="0">
                <a:solidFill>
                  <a:schemeClr val="accent2">
                    <a:lumMod val="75000"/>
                  </a:schemeClr>
                </a:solidFill>
              </a:rPr>
              <a:t>img</a:t>
            </a:r>
            <a:r>
              <a:rPr lang="it-IT" sz="1600" dirty="0"/>
              <a:t> </a:t>
            </a:r>
            <a:r>
              <a:rPr lang="it-IT" sz="1600" dirty="0">
                <a:solidFill>
                  <a:schemeClr val="accent1">
                    <a:lumMod val="60000"/>
                    <a:lumOff val="40000"/>
                  </a:schemeClr>
                </a:solidFill>
              </a:rPr>
              <a:t>src</a:t>
            </a:r>
            <a:r>
              <a:rPr lang="it-IT" sz="1600" dirty="0"/>
              <a:t>=</a:t>
            </a:r>
            <a:r>
              <a:rPr lang="it-IT" sz="1600" dirty="0">
                <a:solidFill>
                  <a:srgbClr val="DEA900"/>
                </a:solidFill>
              </a:rPr>
              <a:t>"img1.jpg</a:t>
            </a:r>
            <a:r>
              <a:rPr lang="it-IT" sz="1600" dirty="0">
                <a:solidFill>
                  <a:schemeClr val="accent1">
                    <a:lumMod val="60000"/>
                    <a:lumOff val="40000"/>
                  </a:schemeClr>
                </a:solidFill>
              </a:rPr>
              <a:t>" class</a:t>
            </a:r>
            <a:r>
              <a:rPr lang="it-IT" sz="1600" dirty="0"/>
              <a:t>=</a:t>
            </a:r>
            <a:r>
              <a:rPr lang="it-IT" sz="1600" dirty="0">
                <a:solidFill>
                  <a:srgbClr val="DEA900"/>
                </a:solidFill>
              </a:rPr>
              <a:t>"img" </a:t>
            </a:r>
            <a:r>
              <a:rPr lang="it-IT" sz="1600" dirty="0"/>
              <a:t>alt=""&gt;</a:t>
            </a:r>
          </a:p>
          <a:p>
            <a:r>
              <a:rPr lang="it-IT" sz="1600" dirty="0"/>
              <a:t>            &lt;/</a:t>
            </a:r>
            <a:r>
              <a:rPr lang="it-IT" sz="1600" dirty="0">
                <a:solidFill>
                  <a:schemeClr val="accent2">
                    <a:lumMod val="75000"/>
                  </a:schemeClr>
                </a:solidFill>
              </a:rPr>
              <a:t>div</a:t>
            </a:r>
            <a:r>
              <a:rPr lang="it-IT" sz="1600" dirty="0"/>
              <a:t>&gt;</a:t>
            </a:r>
          </a:p>
        </p:txBody>
      </p:sp>
      <p:sp>
        <p:nvSpPr>
          <p:cNvPr id="6" name="TextBox 5">
            <a:extLst>
              <a:ext uri="{FF2B5EF4-FFF2-40B4-BE49-F238E27FC236}">
                <a16:creationId xmlns="" xmlns:a16="http://schemas.microsoft.com/office/drawing/2014/main" id="{C37348A3-1C3D-CC52-0C07-0EDD472567D3}"/>
              </a:ext>
            </a:extLst>
          </p:cNvPr>
          <p:cNvSpPr txBox="1"/>
          <p:nvPr/>
        </p:nvSpPr>
        <p:spPr>
          <a:xfrm>
            <a:off x="1680271" y="4137041"/>
            <a:ext cx="4703690" cy="1846659"/>
          </a:xfrm>
          <a:prstGeom prst="rect">
            <a:avLst/>
          </a:prstGeom>
          <a:noFill/>
        </p:spPr>
        <p:txBody>
          <a:bodyPr wrap="square">
            <a:spAutoFit/>
          </a:bodyPr>
          <a:lstStyle/>
          <a:p>
            <a:r>
              <a:rPr lang="it-IT" sz="1600" dirty="0">
                <a:solidFill>
                  <a:srgbClr val="DEA900"/>
                </a:solidFill>
              </a:rPr>
              <a:t>.img</a:t>
            </a:r>
            <a:r>
              <a:rPr lang="it-IT" sz="1600" dirty="0">
                <a:solidFill>
                  <a:srgbClr val="FFFF00"/>
                </a:solidFill>
              </a:rPr>
              <a:t>{</a:t>
            </a:r>
          </a:p>
          <a:p>
            <a:r>
              <a:rPr lang="it-IT" sz="1600" dirty="0">
                <a:solidFill>
                  <a:schemeClr val="accent1">
                    <a:lumMod val="60000"/>
                    <a:lumOff val="40000"/>
                  </a:schemeClr>
                </a:solidFill>
              </a:rPr>
              <a:t>      width</a:t>
            </a:r>
            <a:r>
              <a:rPr lang="it-IT" sz="1600" dirty="0"/>
              <a:t>: </a:t>
            </a:r>
            <a:r>
              <a:rPr lang="it-IT" sz="1600" dirty="0">
                <a:solidFill>
                  <a:srgbClr val="92D050"/>
                </a:solidFill>
              </a:rPr>
              <a:t>200px</a:t>
            </a:r>
            <a:r>
              <a:rPr lang="it-IT" sz="1600" dirty="0"/>
              <a:t>;</a:t>
            </a:r>
          </a:p>
          <a:p>
            <a:r>
              <a:rPr lang="it-IT" sz="1600" dirty="0"/>
              <a:t>     </a:t>
            </a:r>
            <a:r>
              <a:rPr lang="it-IT" sz="1600" dirty="0">
                <a:solidFill>
                  <a:schemeClr val="accent1">
                    <a:lumMod val="60000"/>
                    <a:lumOff val="40000"/>
                  </a:schemeClr>
                </a:solidFill>
              </a:rPr>
              <a:t> height</a:t>
            </a:r>
            <a:r>
              <a:rPr lang="it-IT" sz="1600" dirty="0"/>
              <a:t>: </a:t>
            </a:r>
            <a:r>
              <a:rPr lang="it-IT" sz="1600" dirty="0">
                <a:solidFill>
                  <a:srgbClr val="92D050"/>
                </a:solidFill>
              </a:rPr>
              <a:t>300px</a:t>
            </a:r>
            <a:r>
              <a:rPr lang="it-IT" sz="1600" dirty="0"/>
              <a:t>;</a:t>
            </a:r>
          </a:p>
          <a:p>
            <a:r>
              <a:rPr lang="it-IT" sz="1600" dirty="0"/>
              <a:t>      </a:t>
            </a:r>
            <a:r>
              <a:rPr lang="it-IT" sz="1600" dirty="0">
                <a:solidFill>
                  <a:schemeClr val="accent1">
                    <a:lumMod val="60000"/>
                    <a:lumOff val="40000"/>
                  </a:schemeClr>
                </a:solidFill>
              </a:rPr>
              <a:t>object-fit</a:t>
            </a:r>
            <a:r>
              <a:rPr lang="it-IT" sz="1600" dirty="0"/>
              <a:t>:  </a:t>
            </a:r>
            <a:r>
              <a:rPr lang="it-IT" sz="1600" dirty="0">
                <a:solidFill>
                  <a:srgbClr val="DEA900"/>
                </a:solidFill>
              </a:rPr>
              <a:t>cover</a:t>
            </a:r>
            <a:r>
              <a:rPr lang="it-IT" sz="1600" dirty="0"/>
              <a:t>;</a:t>
            </a:r>
          </a:p>
          <a:p>
            <a:r>
              <a:rPr lang="en-US" sz="1600" dirty="0"/>
              <a:t>      </a:t>
            </a:r>
            <a:r>
              <a:rPr lang="en-US" sz="1600" dirty="0">
                <a:solidFill>
                  <a:schemeClr val="accent1">
                    <a:lumMod val="60000"/>
                    <a:lumOff val="40000"/>
                  </a:schemeClr>
                </a:solidFill>
              </a:rPr>
              <a:t>border-color</a:t>
            </a:r>
            <a:r>
              <a:rPr lang="en-US" sz="1600" dirty="0"/>
              <a:t>: </a:t>
            </a:r>
            <a:r>
              <a:rPr lang="en-US" sz="1600" dirty="0" err="1">
                <a:solidFill>
                  <a:srgbClr val="DEA900"/>
                </a:solidFill>
              </a:rPr>
              <a:t>rgb</a:t>
            </a:r>
            <a:r>
              <a:rPr lang="en-US" sz="1600" dirty="0">
                <a:solidFill>
                  <a:srgbClr val="FF33CC"/>
                </a:solidFill>
              </a:rPr>
              <a:t>(</a:t>
            </a:r>
            <a:r>
              <a:rPr lang="en-US" sz="1600" dirty="0">
                <a:solidFill>
                  <a:srgbClr val="92D050"/>
                </a:solidFill>
              </a:rPr>
              <a:t>250</a:t>
            </a:r>
            <a:r>
              <a:rPr lang="en-US" sz="1600" dirty="0"/>
              <a:t>,</a:t>
            </a:r>
            <a:r>
              <a:rPr lang="en-US" sz="1600" dirty="0">
                <a:solidFill>
                  <a:srgbClr val="92D050"/>
                </a:solidFill>
              </a:rPr>
              <a:t>0</a:t>
            </a:r>
            <a:r>
              <a:rPr lang="en-US" sz="1600" dirty="0"/>
              <a:t>,</a:t>
            </a:r>
            <a:r>
              <a:rPr lang="en-US" sz="1600" dirty="0">
                <a:solidFill>
                  <a:srgbClr val="92D050"/>
                </a:solidFill>
              </a:rPr>
              <a:t>255</a:t>
            </a:r>
            <a:r>
              <a:rPr lang="en-US" sz="1600" dirty="0">
                <a:solidFill>
                  <a:srgbClr val="FF33CC"/>
                </a:solidFill>
              </a:rPr>
              <a:t>)</a:t>
            </a:r>
            <a:r>
              <a:rPr lang="en-US" sz="1600" dirty="0"/>
              <a:t>;</a:t>
            </a:r>
          </a:p>
          <a:p>
            <a:r>
              <a:rPr lang="en-US" sz="1600" dirty="0"/>
              <a:t>     </a:t>
            </a:r>
            <a:r>
              <a:rPr lang="en-US" sz="1600" dirty="0">
                <a:solidFill>
                  <a:schemeClr val="accent1">
                    <a:lumMod val="60000"/>
                    <a:lumOff val="40000"/>
                  </a:schemeClr>
                </a:solidFill>
              </a:rPr>
              <a:t> border-radius</a:t>
            </a:r>
            <a:r>
              <a:rPr lang="en-US" sz="1600" dirty="0"/>
              <a:t>: </a:t>
            </a:r>
            <a:r>
              <a:rPr lang="en-US" sz="1600" b="0" dirty="0">
                <a:solidFill>
                  <a:srgbClr val="92D050"/>
                </a:solidFill>
                <a:effectLst/>
              </a:rPr>
              <a:t>10% 15% 50% 30%</a:t>
            </a:r>
            <a:r>
              <a:rPr lang="en-US" sz="1600" b="0" dirty="0">
                <a:effectLst/>
              </a:rPr>
              <a:t>;</a:t>
            </a:r>
            <a:endParaRPr lang="it-IT" sz="1600" dirty="0"/>
          </a:p>
          <a:p>
            <a:r>
              <a:rPr lang="it-IT" sz="1600" dirty="0">
                <a:solidFill>
                  <a:srgbClr val="FFFF00"/>
                </a:solidFill>
              </a:rPr>
              <a:t>    } </a:t>
            </a:r>
          </a:p>
        </p:txBody>
      </p:sp>
      <p:sp>
        <p:nvSpPr>
          <p:cNvPr id="7" name="Rectangle 6">
            <a:extLst>
              <a:ext uri="{FF2B5EF4-FFF2-40B4-BE49-F238E27FC236}">
                <a16:creationId xmlns="" xmlns:a16="http://schemas.microsoft.com/office/drawing/2014/main" id="{FE9936AC-38AC-EC55-9042-DF80977F27D7}"/>
              </a:ext>
            </a:extLst>
          </p:cNvPr>
          <p:cNvSpPr/>
          <p:nvPr/>
        </p:nvSpPr>
        <p:spPr>
          <a:xfrm>
            <a:off x="709622" y="2084439"/>
            <a:ext cx="432619" cy="81607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a:extLst>
              <a:ext uri="{FF2B5EF4-FFF2-40B4-BE49-F238E27FC236}">
                <a16:creationId xmlns="" xmlns:a16="http://schemas.microsoft.com/office/drawing/2014/main" id="{2A127D6F-B3A5-DE99-ABD0-CDC77D9EEF20}"/>
              </a:ext>
            </a:extLst>
          </p:cNvPr>
          <p:cNvSpPr/>
          <p:nvPr/>
        </p:nvSpPr>
        <p:spPr>
          <a:xfrm>
            <a:off x="709622" y="4556555"/>
            <a:ext cx="432619" cy="81607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 xmlns:a16="http://schemas.microsoft.com/office/drawing/2014/main" id="{20E173BA-D011-C68D-123D-ACCE990B72B0}"/>
              </a:ext>
            </a:extLst>
          </p:cNvPr>
          <p:cNvSpPr txBox="1"/>
          <p:nvPr/>
        </p:nvSpPr>
        <p:spPr>
          <a:xfrm rot="16200000">
            <a:off x="437088" y="2132248"/>
            <a:ext cx="914400" cy="369332"/>
          </a:xfrm>
          <a:prstGeom prst="rect">
            <a:avLst/>
          </a:prstGeom>
          <a:noFill/>
        </p:spPr>
        <p:txBody>
          <a:bodyPr wrap="square" rtlCol="0">
            <a:spAutoFit/>
          </a:bodyPr>
          <a:lstStyle/>
          <a:p>
            <a:r>
              <a:rPr lang="en-US" dirty="0">
                <a:solidFill>
                  <a:schemeClr val="bg2"/>
                </a:solidFill>
                <a:latin typeface="Arial(body)"/>
              </a:rPr>
              <a:t>html</a:t>
            </a:r>
            <a:endParaRPr lang="it-IT" dirty="0">
              <a:solidFill>
                <a:schemeClr val="bg2"/>
              </a:solidFill>
              <a:latin typeface="Arial(body)"/>
            </a:endParaRPr>
          </a:p>
        </p:txBody>
      </p:sp>
      <p:sp>
        <p:nvSpPr>
          <p:cNvPr id="10" name="TextBox 9">
            <a:extLst>
              <a:ext uri="{FF2B5EF4-FFF2-40B4-BE49-F238E27FC236}">
                <a16:creationId xmlns="" xmlns:a16="http://schemas.microsoft.com/office/drawing/2014/main" id="{778D5EE4-F600-FCEB-7EBC-D292A54EF610}"/>
              </a:ext>
            </a:extLst>
          </p:cNvPr>
          <p:cNvSpPr txBox="1"/>
          <p:nvPr/>
        </p:nvSpPr>
        <p:spPr>
          <a:xfrm rot="16200000">
            <a:off x="416826" y="4594075"/>
            <a:ext cx="914400" cy="369332"/>
          </a:xfrm>
          <a:prstGeom prst="rect">
            <a:avLst/>
          </a:prstGeom>
          <a:noFill/>
        </p:spPr>
        <p:txBody>
          <a:bodyPr wrap="square" rtlCol="0">
            <a:spAutoFit/>
          </a:bodyPr>
          <a:lstStyle/>
          <a:p>
            <a:r>
              <a:rPr lang="en-US" dirty="0" err="1">
                <a:solidFill>
                  <a:schemeClr val="bg2"/>
                </a:solidFill>
                <a:latin typeface="Arial(body)"/>
              </a:rPr>
              <a:t>css</a:t>
            </a:r>
            <a:endParaRPr lang="it-IT" dirty="0">
              <a:solidFill>
                <a:schemeClr val="bg2"/>
              </a:solidFill>
              <a:latin typeface="Arial(body)"/>
            </a:endParaRPr>
          </a:p>
        </p:txBody>
      </p:sp>
      <p:pic>
        <p:nvPicPr>
          <p:cNvPr id="11" name="Picture 10">
            <a:extLst>
              <a:ext uri="{FF2B5EF4-FFF2-40B4-BE49-F238E27FC236}">
                <a16:creationId xmlns="" xmlns:a16="http://schemas.microsoft.com/office/drawing/2014/main" id="{68F0B104-2957-6245-806C-E2E03973B89F}"/>
              </a:ext>
            </a:extLst>
          </p:cNvPr>
          <p:cNvPicPr>
            <a:picLocks noChangeAspect="1"/>
          </p:cNvPicPr>
          <p:nvPr/>
        </p:nvPicPr>
        <p:blipFill rotWithShape="1">
          <a:blip r:embed="rId3">
            <a:extLst>
              <a:ext uri="{28A0092B-C50C-407E-A947-70E740481C1C}">
                <a14:useLocalDpi xmlns:a14="http://schemas.microsoft.com/office/drawing/2010/main" val="0"/>
              </a:ext>
            </a:extLst>
          </a:blip>
          <a:srcRect t="2330" r="49623"/>
          <a:stretch/>
        </p:blipFill>
        <p:spPr>
          <a:xfrm>
            <a:off x="8330997" y="1679757"/>
            <a:ext cx="1911963" cy="3657600"/>
          </a:xfrm>
          <a:prstGeom prst="rect">
            <a:avLst/>
          </a:prstGeom>
        </p:spPr>
      </p:pic>
      <p:sp>
        <p:nvSpPr>
          <p:cNvPr id="12" name="Rectangle 11">
            <a:extLst>
              <a:ext uri="{FF2B5EF4-FFF2-40B4-BE49-F238E27FC236}">
                <a16:creationId xmlns="" xmlns:a16="http://schemas.microsoft.com/office/drawing/2014/main" id="{6ABE0915-D68B-CBE0-554F-778E7E30ECAE}"/>
              </a:ext>
            </a:extLst>
          </p:cNvPr>
          <p:cNvSpPr/>
          <p:nvPr/>
        </p:nvSpPr>
        <p:spPr>
          <a:xfrm>
            <a:off x="7331648" y="3100518"/>
            <a:ext cx="432619" cy="81607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 xmlns:a16="http://schemas.microsoft.com/office/drawing/2014/main" id="{FFD6F433-DDBA-99F2-2A33-A1C065A6C694}"/>
              </a:ext>
            </a:extLst>
          </p:cNvPr>
          <p:cNvSpPr txBox="1"/>
          <p:nvPr/>
        </p:nvSpPr>
        <p:spPr>
          <a:xfrm rot="16200000">
            <a:off x="7059114" y="3274730"/>
            <a:ext cx="914400" cy="369332"/>
          </a:xfrm>
          <a:prstGeom prst="rect">
            <a:avLst/>
          </a:prstGeom>
          <a:noFill/>
        </p:spPr>
        <p:txBody>
          <a:bodyPr wrap="square" rtlCol="0">
            <a:spAutoFit/>
          </a:bodyPr>
          <a:lstStyle/>
          <a:p>
            <a:r>
              <a:rPr lang="en-US" dirty="0">
                <a:solidFill>
                  <a:schemeClr val="bg2"/>
                </a:solidFill>
                <a:latin typeface="Arial(body)"/>
              </a:rPr>
              <a:t>output</a:t>
            </a:r>
            <a:endParaRPr lang="it-IT" dirty="0">
              <a:solidFill>
                <a:schemeClr val="bg2"/>
              </a:solidFill>
              <a:latin typeface="Arial(body)"/>
            </a:endParaRPr>
          </a:p>
        </p:txBody>
      </p:sp>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 xmlns:a16="http://schemas.microsoft.com/office/drawing/2014/main" id="{43242003-D31B-842E-8E43-4DC36BD9F3B3}"/>
                  </a:ext>
                </a:extLst>
              </p14:cNvPr>
              <p14:cNvContentPartPr/>
              <p14:nvPr/>
            </p14:nvContentPartPr>
            <p14:xfrm>
              <a:off x="1991520" y="5732949"/>
              <a:ext cx="2976840" cy="360"/>
            </p14:xfrm>
          </p:contentPart>
        </mc:Choice>
        <mc:Fallback xmlns="">
          <p:pic>
            <p:nvPicPr>
              <p:cNvPr id="14" name="Ink 13">
                <a:extLst>
                  <a:ext uri="{FF2B5EF4-FFF2-40B4-BE49-F238E27FC236}">
                    <a16:creationId xmlns:a16="http://schemas.microsoft.com/office/drawing/2014/main" id="{43242003-D31B-842E-8E43-4DC36BD9F3B3}"/>
                  </a:ext>
                </a:extLst>
              </p:cNvPr>
              <p:cNvPicPr/>
              <p:nvPr/>
            </p:nvPicPr>
            <p:blipFill>
              <a:blip r:embed="rId5"/>
              <a:stretch>
                <a:fillRect/>
              </a:stretch>
            </p:blipFill>
            <p:spPr>
              <a:xfrm>
                <a:off x="1982880" y="5723949"/>
                <a:ext cx="2994480" cy="18000"/>
              </a:xfrm>
              <a:prstGeom prst="rect">
                <a:avLst/>
              </a:prstGeom>
            </p:spPr>
          </p:pic>
        </mc:Fallback>
      </mc:AlternateContent>
    </p:spTree>
    <p:extLst>
      <p:ext uri="{BB962C8B-B14F-4D97-AF65-F5344CB8AC3E}">
        <p14:creationId xmlns:p14="http://schemas.microsoft.com/office/powerpoint/2010/main" val="14195200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807030ED-44A7-D289-7C78-D8451C3FC66F}"/>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Box 4">
            <a:extLst>
              <a:ext uri="{FF2B5EF4-FFF2-40B4-BE49-F238E27FC236}">
                <a16:creationId xmlns="" xmlns:a16="http://schemas.microsoft.com/office/drawing/2014/main" id="{B5810780-970E-C37B-292A-4362C45A2E96}"/>
              </a:ext>
            </a:extLst>
          </p:cNvPr>
          <p:cNvSpPr txBox="1"/>
          <p:nvPr/>
        </p:nvSpPr>
        <p:spPr>
          <a:xfrm>
            <a:off x="1041463"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box-shadow</a:t>
            </a:r>
          </a:p>
        </p:txBody>
      </p:sp>
      <p:sp>
        <p:nvSpPr>
          <p:cNvPr id="6" name="TextBox 5">
            <a:extLst>
              <a:ext uri="{FF2B5EF4-FFF2-40B4-BE49-F238E27FC236}">
                <a16:creationId xmlns="" xmlns:a16="http://schemas.microsoft.com/office/drawing/2014/main" id="{31F6231E-E603-999E-EB35-E03787F01AFE}"/>
              </a:ext>
            </a:extLst>
          </p:cNvPr>
          <p:cNvSpPr txBox="1"/>
          <p:nvPr/>
        </p:nvSpPr>
        <p:spPr>
          <a:xfrm>
            <a:off x="1041463" y="1425846"/>
            <a:ext cx="7614639" cy="646331"/>
          </a:xfrm>
          <a:prstGeom prst="rect">
            <a:avLst/>
          </a:prstGeom>
          <a:noFill/>
        </p:spPr>
        <p:txBody>
          <a:bodyPr wrap="square">
            <a:spAutoFit/>
          </a:bodyPr>
          <a:lstStyle/>
          <a:p>
            <a:r>
              <a:rPr lang="en-US" dirty="0">
                <a:latin typeface="Arial(body)"/>
              </a:rPr>
              <a:t>The box-shadow CSS property adds shadow effects around an element's frame.</a:t>
            </a:r>
          </a:p>
        </p:txBody>
      </p:sp>
      <p:sp>
        <p:nvSpPr>
          <p:cNvPr id="8" name="TextBox 7">
            <a:extLst>
              <a:ext uri="{FF2B5EF4-FFF2-40B4-BE49-F238E27FC236}">
                <a16:creationId xmlns="" xmlns:a16="http://schemas.microsoft.com/office/drawing/2014/main" id="{4A77A0A0-B6C7-B338-B43F-39A767083027}"/>
              </a:ext>
            </a:extLst>
          </p:cNvPr>
          <p:cNvSpPr txBox="1"/>
          <p:nvPr/>
        </p:nvSpPr>
        <p:spPr>
          <a:xfrm>
            <a:off x="1041463" y="2356886"/>
            <a:ext cx="8023879" cy="646331"/>
          </a:xfrm>
          <a:prstGeom prst="rect">
            <a:avLst/>
          </a:prstGeom>
          <a:noFill/>
        </p:spPr>
        <p:txBody>
          <a:bodyPr wrap="square">
            <a:spAutoFit/>
          </a:bodyPr>
          <a:lstStyle/>
          <a:p>
            <a:r>
              <a:rPr lang="en-US" dirty="0">
                <a:latin typeface="Arial(body)"/>
              </a:rPr>
              <a:t>The spread parameter defines the spread radius. A positive value increases the size of the shadow, a negative value decreases the size of the shadow.</a:t>
            </a:r>
          </a:p>
        </p:txBody>
      </p:sp>
      <p:pic>
        <p:nvPicPr>
          <p:cNvPr id="10" name="Picture 9">
            <a:extLst>
              <a:ext uri="{FF2B5EF4-FFF2-40B4-BE49-F238E27FC236}">
                <a16:creationId xmlns="" xmlns:a16="http://schemas.microsoft.com/office/drawing/2014/main" id="{5CE3BAE8-8178-8D8F-767C-A390A8FE3E05}"/>
              </a:ext>
            </a:extLst>
          </p:cNvPr>
          <p:cNvPicPr>
            <a:picLocks noChangeAspect="1"/>
          </p:cNvPicPr>
          <p:nvPr/>
        </p:nvPicPr>
        <p:blipFill>
          <a:blip r:embed="rId2"/>
          <a:stretch>
            <a:fillRect/>
          </a:stretch>
        </p:blipFill>
        <p:spPr>
          <a:xfrm>
            <a:off x="10569676" y="604804"/>
            <a:ext cx="983226" cy="1229634"/>
          </a:xfrm>
          <a:prstGeom prst="rect">
            <a:avLst/>
          </a:prstGeom>
        </p:spPr>
      </p:pic>
      <p:grpSp>
        <p:nvGrpSpPr>
          <p:cNvPr id="11" name="组合 65">
            <a:extLst>
              <a:ext uri="{FF2B5EF4-FFF2-40B4-BE49-F238E27FC236}">
                <a16:creationId xmlns="" xmlns:a16="http://schemas.microsoft.com/office/drawing/2014/main" id="{263853B8-AD4A-C62A-37ED-A38741AFD3B6}"/>
              </a:ext>
            </a:extLst>
          </p:cNvPr>
          <p:cNvGrpSpPr/>
          <p:nvPr/>
        </p:nvGrpSpPr>
        <p:grpSpPr>
          <a:xfrm>
            <a:off x="8937521" y="2752101"/>
            <a:ext cx="1779640" cy="3036614"/>
            <a:chOff x="8920841" y="2074759"/>
            <a:chExt cx="2196320" cy="4160941"/>
          </a:xfrm>
        </p:grpSpPr>
        <p:grpSp>
          <p:nvGrpSpPr>
            <p:cNvPr id="12" name="组合 38">
              <a:extLst>
                <a:ext uri="{FF2B5EF4-FFF2-40B4-BE49-F238E27FC236}">
                  <a16:creationId xmlns="" xmlns:a16="http://schemas.microsoft.com/office/drawing/2014/main" id="{84CE2545-47B4-A971-5983-19E726B8883E}"/>
                </a:ext>
              </a:extLst>
            </p:cNvPr>
            <p:cNvGrpSpPr/>
            <p:nvPr/>
          </p:nvGrpSpPr>
          <p:grpSpPr>
            <a:xfrm>
              <a:off x="8920841" y="2074759"/>
              <a:ext cx="2196320" cy="3967107"/>
              <a:chOff x="4352766" y="1155701"/>
              <a:chExt cx="3161628" cy="5710696"/>
            </a:xfrm>
          </p:grpSpPr>
          <p:grpSp>
            <p:nvGrpSpPr>
              <p:cNvPr id="14" name="Group 32">
                <a:extLst>
                  <a:ext uri="{FF2B5EF4-FFF2-40B4-BE49-F238E27FC236}">
                    <a16:creationId xmlns="" xmlns:a16="http://schemas.microsoft.com/office/drawing/2014/main" id="{E3091479-AD67-F99D-6291-1BFAAA1E1E2D}"/>
                  </a:ext>
                </a:extLst>
              </p:cNvPr>
              <p:cNvGrpSpPr/>
              <p:nvPr/>
            </p:nvGrpSpPr>
            <p:grpSpPr>
              <a:xfrm>
                <a:off x="5916221" y="1333694"/>
                <a:ext cx="359558" cy="5525333"/>
                <a:chOff x="6078047" y="1859293"/>
                <a:chExt cx="325400" cy="5000433"/>
              </a:xfrm>
            </p:grpSpPr>
            <p:sp>
              <p:nvSpPr>
                <p:cNvPr id="37" name="Freeform 5">
                  <a:extLst>
                    <a:ext uri="{FF2B5EF4-FFF2-40B4-BE49-F238E27FC236}">
                      <a16:creationId xmlns="" xmlns:a16="http://schemas.microsoft.com/office/drawing/2014/main" id="{CF649B5D-DD07-D43F-63CD-9F598B457D80}"/>
                    </a:ext>
                  </a:extLst>
                </p:cNvPr>
                <p:cNvSpPr>
                  <a:spLocks/>
                </p:cNvSpPr>
                <p:nvPr/>
              </p:nvSpPr>
              <p:spPr bwMode="auto">
                <a:xfrm>
                  <a:off x="6078047" y="1859293"/>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38" name="Freeform 5">
                  <a:extLst>
                    <a:ext uri="{FF2B5EF4-FFF2-40B4-BE49-F238E27FC236}">
                      <a16:creationId xmlns="" xmlns:a16="http://schemas.microsoft.com/office/drawing/2014/main" id="{CFC8D10B-0F55-3827-5307-C282D14EC777}"/>
                    </a:ext>
                  </a:extLst>
                </p:cNvPr>
                <p:cNvSpPr>
                  <a:spLocks/>
                </p:cNvSpPr>
                <p:nvPr/>
              </p:nvSpPr>
              <p:spPr bwMode="auto">
                <a:xfrm>
                  <a:off x="6078047" y="3554111"/>
                  <a:ext cx="325400" cy="3305615"/>
                </a:xfrm>
                <a:custGeom>
                  <a:avLst/>
                  <a:gdLst>
                    <a:gd name="T0" fmla="*/ 290 w 290"/>
                    <a:gd name="T1" fmla="*/ 0 h 2946"/>
                    <a:gd name="T2" fmla="*/ 290 w 290"/>
                    <a:gd name="T3" fmla="*/ 2946 h 2946"/>
                    <a:gd name="T4" fmla="*/ 0 w 290"/>
                    <a:gd name="T5" fmla="*/ 2946 h 2946"/>
                    <a:gd name="T6" fmla="*/ 0 w 290"/>
                    <a:gd name="T7" fmla="*/ 290 h 2946"/>
                    <a:gd name="T8" fmla="*/ 290 w 290"/>
                    <a:gd name="T9" fmla="*/ 0 h 2946"/>
                  </a:gdLst>
                  <a:ahLst/>
                  <a:cxnLst>
                    <a:cxn ang="0">
                      <a:pos x="T0" y="T1"/>
                    </a:cxn>
                    <a:cxn ang="0">
                      <a:pos x="T2" y="T3"/>
                    </a:cxn>
                    <a:cxn ang="0">
                      <a:pos x="T4" y="T5"/>
                    </a:cxn>
                    <a:cxn ang="0">
                      <a:pos x="T6" y="T7"/>
                    </a:cxn>
                    <a:cxn ang="0">
                      <a:pos x="T8" y="T9"/>
                    </a:cxn>
                  </a:cxnLst>
                  <a:rect l="0" t="0" r="r" b="b"/>
                  <a:pathLst>
                    <a:path w="290" h="2946">
                      <a:moveTo>
                        <a:pt x="290" y="0"/>
                      </a:moveTo>
                      <a:lnTo>
                        <a:pt x="290" y="2946"/>
                      </a:lnTo>
                      <a:lnTo>
                        <a:pt x="0" y="2946"/>
                      </a:lnTo>
                      <a:lnTo>
                        <a:pt x="0" y="290"/>
                      </a:lnTo>
                      <a:lnTo>
                        <a:pt x="290"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5" name="Group 31">
                <a:extLst>
                  <a:ext uri="{FF2B5EF4-FFF2-40B4-BE49-F238E27FC236}">
                    <a16:creationId xmlns="" xmlns:a16="http://schemas.microsoft.com/office/drawing/2014/main" id="{9EC37BAE-6527-5B9B-AB1C-C0F61456F0C6}"/>
                  </a:ext>
                </a:extLst>
              </p:cNvPr>
              <p:cNvGrpSpPr/>
              <p:nvPr/>
            </p:nvGrpSpPr>
            <p:grpSpPr>
              <a:xfrm>
                <a:off x="5916221" y="1155701"/>
                <a:ext cx="1301273" cy="709196"/>
                <a:chOff x="6078047" y="1698209"/>
                <a:chExt cx="1177654" cy="641823"/>
              </a:xfrm>
            </p:grpSpPr>
            <p:sp>
              <p:nvSpPr>
                <p:cNvPr id="35" name="Freeform 7">
                  <a:extLst>
                    <a:ext uri="{FF2B5EF4-FFF2-40B4-BE49-F238E27FC236}">
                      <a16:creationId xmlns="" xmlns:a16="http://schemas.microsoft.com/office/drawing/2014/main" id="{894E1F89-C878-41B5-186B-151C1BD09B6B}"/>
                    </a:ext>
                  </a:extLst>
                </p:cNvPr>
                <p:cNvSpPr>
                  <a:spLocks/>
                </p:cNvSpPr>
                <p:nvPr/>
              </p:nvSpPr>
              <p:spPr bwMode="auto">
                <a:xfrm>
                  <a:off x="6078047" y="1859293"/>
                  <a:ext cx="830331" cy="325400"/>
                </a:xfrm>
                <a:custGeom>
                  <a:avLst/>
                  <a:gdLst>
                    <a:gd name="T0" fmla="*/ 740 w 740"/>
                    <a:gd name="T1" fmla="*/ 290 h 290"/>
                    <a:gd name="T2" fmla="*/ 0 w 740"/>
                    <a:gd name="T3" fmla="*/ 290 h 290"/>
                    <a:gd name="T4" fmla="*/ 290 w 740"/>
                    <a:gd name="T5" fmla="*/ 0 h 290"/>
                    <a:gd name="T6" fmla="*/ 740 w 740"/>
                    <a:gd name="T7" fmla="*/ 0 h 290"/>
                    <a:gd name="T8" fmla="*/ 740 w 740"/>
                    <a:gd name="T9" fmla="*/ 290 h 290"/>
                  </a:gdLst>
                  <a:ahLst/>
                  <a:cxnLst>
                    <a:cxn ang="0">
                      <a:pos x="T0" y="T1"/>
                    </a:cxn>
                    <a:cxn ang="0">
                      <a:pos x="T2" y="T3"/>
                    </a:cxn>
                    <a:cxn ang="0">
                      <a:pos x="T4" y="T5"/>
                    </a:cxn>
                    <a:cxn ang="0">
                      <a:pos x="T6" y="T7"/>
                    </a:cxn>
                    <a:cxn ang="0">
                      <a:pos x="T8" y="T9"/>
                    </a:cxn>
                  </a:cxnLst>
                  <a:rect l="0" t="0" r="r" b="b"/>
                  <a:pathLst>
                    <a:path w="740" h="290">
                      <a:moveTo>
                        <a:pt x="740" y="290"/>
                      </a:moveTo>
                      <a:lnTo>
                        <a:pt x="0" y="290"/>
                      </a:lnTo>
                      <a:lnTo>
                        <a:pt x="290" y="0"/>
                      </a:lnTo>
                      <a:lnTo>
                        <a:pt x="740" y="0"/>
                      </a:lnTo>
                      <a:lnTo>
                        <a:pt x="740" y="29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36" name="Freeform 9">
                  <a:extLst>
                    <a:ext uri="{FF2B5EF4-FFF2-40B4-BE49-F238E27FC236}">
                      <a16:creationId xmlns="" xmlns:a16="http://schemas.microsoft.com/office/drawing/2014/main" id="{7025B10D-64F5-B95C-6BC6-EC99E156E66C}"/>
                    </a:ext>
                  </a:extLst>
                </p:cNvPr>
                <p:cNvSpPr>
                  <a:spLocks/>
                </p:cNvSpPr>
                <p:nvPr/>
              </p:nvSpPr>
              <p:spPr bwMode="auto">
                <a:xfrm>
                  <a:off x="6907860" y="1698209"/>
                  <a:ext cx="347841" cy="641823"/>
                </a:xfrm>
                <a:custGeom>
                  <a:avLst/>
                  <a:gdLst>
                    <a:gd name="T0" fmla="*/ 310 w 310"/>
                    <a:gd name="T1" fmla="*/ 286 h 572"/>
                    <a:gd name="T2" fmla="*/ 0 w 310"/>
                    <a:gd name="T3" fmla="*/ 0 h 572"/>
                    <a:gd name="T4" fmla="*/ 0 w 310"/>
                    <a:gd name="T5" fmla="*/ 286 h 572"/>
                    <a:gd name="T6" fmla="*/ 0 w 310"/>
                    <a:gd name="T7" fmla="*/ 572 h 572"/>
                    <a:gd name="T8" fmla="*/ 310 w 310"/>
                    <a:gd name="T9" fmla="*/ 286 h 572"/>
                  </a:gdLst>
                  <a:ahLst/>
                  <a:cxnLst>
                    <a:cxn ang="0">
                      <a:pos x="T0" y="T1"/>
                    </a:cxn>
                    <a:cxn ang="0">
                      <a:pos x="T2" y="T3"/>
                    </a:cxn>
                    <a:cxn ang="0">
                      <a:pos x="T4" y="T5"/>
                    </a:cxn>
                    <a:cxn ang="0">
                      <a:pos x="T6" y="T7"/>
                    </a:cxn>
                    <a:cxn ang="0">
                      <a:pos x="T8" y="T9"/>
                    </a:cxn>
                  </a:cxnLst>
                  <a:rect l="0" t="0" r="r" b="b"/>
                  <a:pathLst>
                    <a:path w="310" h="572">
                      <a:moveTo>
                        <a:pt x="310" y="286"/>
                      </a:moveTo>
                      <a:lnTo>
                        <a:pt x="0" y="0"/>
                      </a:lnTo>
                      <a:lnTo>
                        <a:pt x="0" y="286"/>
                      </a:lnTo>
                      <a:lnTo>
                        <a:pt x="0" y="572"/>
                      </a:lnTo>
                      <a:lnTo>
                        <a:pt x="310" y="28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sp>
            <p:nvSpPr>
              <p:cNvPr id="16" name="Freeform 18">
                <a:extLst>
                  <a:ext uri="{FF2B5EF4-FFF2-40B4-BE49-F238E27FC236}">
                    <a16:creationId xmlns="" xmlns:a16="http://schemas.microsoft.com/office/drawing/2014/main" id="{C1EF016A-F952-951C-0B46-D9423C154204}"/>
                  </a:ext>
                </a:extLst>
              </p:cNvPr>
              <p:cNvSpPr>
                <a:spLocks/>
              </p:cNvSpPr>
              <p:nvPr/>
            </p:nvSpPr>
            <p:spPr bwMode="auto">
              <a:xfrm>
                <a:off x="4614376" y="1924410"/>
                <a:ext cx="384354" cy="710437"/>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nvGrpSpPr>
              <p:cNvPr id="17" name="Group 36">
                <a:extLst>
                  <a:ext uri="{FF2B5EF4-FFF2-40B4-BE49-F238E27FC236}">
                    <a16:creationId xmlns="" xmlns:a16="http://schemas.microsoft.com/office/drawing/2014/main" id="{D2690D09-C3D1-290A-30FA-CD3FCCD10A6B}"/>
                  </a:ext>
                </a:extLst>
              </p:cNvPr>
              <p:cNvGrpSpPr/>
              <p:nvPr/>
            </p:nvGrpSpPr>
            <p:grpSpPr>
              <a:xfrm>
                <a:off x="6355130" y="3580648"/>
                <a:ext cx="360797" cy="3278379"/>
                <a:chOff x="6475260" y="3892789"/>
                <a:chExt cx="326522" cy="2966937"/>
              </a:xfrm>
            </p:grpSpPr>
            <p:sp>
              <p:nvSpPr>
                <p:cNvPr id="33" name="Freeform 21">
                  <a:extLst>
                    <a:ext uri="{FF2B5EF4-FFF2-40B4-BE49-F238E27FC236}">
                      <a16:creationId xmlns="" xmlns:a16="http://schemas.microsoft.com/office/drawing/2014/main" id="{F6C10FE8-C1A2-6B17-F884-5CC975AE5A89}"/>
                    </a:ext>
                  </a:extLst>
                </p:cNvPr>
                <p:cNvSpPr>
                  <a:spLocks/>
                </p:cNvSpPr>
                <p:nvPr/>
              </p:nvSpPr>
              <p:spPr bwMode="auto">
                <a:xfrm>
                  <a:off x="6475260" y="3892789"/>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34" name="Freeform 21">
                  <a:extLst>
                    <a:ext uri="{FF2B5EF4-FFF2-40B4-BE49-F238E27FC236}">
                      <a16:creationId xmlns="" xmlns:a16="http://schemas.microsoft.com/office/drawing/2014/main" id="{651E68A2-CA31-0986-3E2A-1268C78603F0}"/>
                    </a:ext>
                  </a:extLst>
                </p:cNvPr>
                <p:cNvSpPr>
                  <a:spLocks/>
                </p:cNvSpPr>
                <p:nvPr/>
              </p:nvSpPr>
              <p:spPr bwMode="auto">
                <a:xfrm>
                  <a:off x="6475260" y="4611100"/>
                  <a:ext cx="326522" cy="2248626"/>
                </a:xfrm>
                <a:custGeom>
                  <a:avLst/>
                  <a:gdLst>
                    <a:gd name="T0" fmla="*/ 291 w 291"/>
                    <a:gd name="T1" fmla="*/ 0 h 2004"/>
                    <a:gd name="T2" fmla="*/ 291 w 291"/>
                    <a:gd name="T3" fmla="*/ 2004 h 2004"/>
                    <a:gd name="T4" fmla="*/ 0 w 291"/>
                    <a:gd name="T5" fmla="*/ 2004 h 2004"/>
                    <a:gd name="T6" fmla="*/ 0 w 291"/>
                    <a:gd name="T7" fmla="*/ 291 h 2004"/>
                    <a:gd name="T8" fmla="*/ 291 w 291"/>
                    <a:gd name="T9" fmla="*/ 0 h 2004"/>
                  </a:gdLst>
                  <a:ahLst/>
                  <a:cxnLst>
                    <a:cxn ang="0">
                      <a:pos x="T0" y="T1"/>
                    </a:cxn>
                    <a:cxn ang="0">
                      <a:pos x="T2" y="T3"/>
                    </a:cxn>
                    <a:cxn ang="0">
                      <a:pos x="T4" y="T5"/>
                    </a:cxn>
                    <a:cxn ang="0">
                      <a:pos x="T6" y="T7"/>
                    </a:cxn>
                    <a:cxn ang="0">
                      <a:pos x="T8" y="T9"/>
                    </a:cxn>
                  </a:cxnLst>
                  <a:rect l="0" t="0" r="r" b="b"/>
                  <a:pathLst>
                    <a:path w="291" h="2004">
                      <a:moveTo>
                        <a:pt x="291" y="0"/>
                      </a:moveTo>
                      <a:lnTo>
                        <a:pt x="291" y="2004"/>
                      </a:lnTo>
                      <a:lnTo>
                        <a:pt x="0" y="2004"/>
                      </a:lnTo>
                      <a:lnTo>
                        <a:pt x="0" y="291"/>
                      </a:lnTo>
                      <a:lnTo>
                        <a:pt x="291"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8" name="Group 33">
                <a:extLst>
                  <a:ext uri="{FF2B5EF4-FFF2-40B4-BE49-F238E27FC236}">
                    <a16:creationId xmlns="" xmlns:a16="http://schemas.microsoft.com/office/drawing/2014/main" id="{617FE9FE-D52D-3207-81BE-72D7866B7E78}"/>
                  </a:ext>
                </a:extLst>
              </p:cNvPr>
              <p:cNvGrpSpPr/>
              <p:nvPr/>
            </p:nvGrpSpPr>
            <p:grpSpPr>
              <a:xfrm>
                <a:off x="5477314" y="2454448"/>
                <a:ext cx="359558" cy="4411949"/>
                <a:chOff x="5680835" y="2873577"/>
                <a:chExt cx="325400" cy="3992819"/>
              </a:xfrm>
            </p:grpSpPr>
            <p:sp>
              <p:nvSpPr>
                <p:cNvPr id="31" name="Freeform 13">
                  <a:extLst>
                    <a:ext uri="{FF2B5EF4-FFF2-40B4-BE49-F238E27FC236}">
                      <a16:creationId xmlns="" xmlns:a16="http://schemas.microsoft.com/office/drawing/2014/main" id="{EADABF73-4644-1111-CE3E-B704F7AFCC5A}"/>
                    </a:ext>
                  </a:extLst>
                </p:cNvPr>
                <p:cNvSpPr>
                  <a:spLocks/>
                </p:cNvSpPr>
                <p:nvPr/>
              </p:nvSpPr>
              <p:spPr bwMode="auto">
                <a:xfrm>
                  <a:off x="5680835" y="2873577"/>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32" name="Freeform 13">
                  <a:extLst>
                    <a:ext uri="{FF2B5EF4-FFF2-40B4-BE49-F238E27FC236}">
                      <a16:creationId xmlns="" xmlns:a16="http://schemas.microsoft.com/office/drawing/2014/main" id="{704D85D8-61D6-563E-5B24-D1E9496BD169}"/>
                    </a:ext>
                  </a:extLst>
                </p:cNvPr>
                <p:cNvSpPr>
                  <a:spLocks/>
                </p:cNvSpPr>
                <p:nvPr/>
              </p:nvSpPr>
              <p:spPr bwMode="auto">
                <a:xfrm>
                  <a:off x="5680835" y="4256463"/>
                  <a:ext cx="325400" cy="2609933"/>
                </a:xfrm>
                <a:custGeom>
                  <a:avLst/>
                  <a:gdLst>
                    <a:gd name="T0" fmla="*/ 0 w 290"/>
                    <a:gd name="T1" fmla="*/ 0 h 2326"/>
                    <a:gd name="T2" fmla="*/ 0 w 290"/>
                    <a:gd name="T3" fmla="*/ 2326 h 2326"/>
                    <a:gd name="T4" fmla="*/ 290 w 290"/>
                    <a:gd name="T5" fmla="*/ 2326 h 2326"/>
                    <a:gd name="T6" fmla="*/ 290 w 290"/>
                    <a:gd name="T7" fmla="*/ 291 h 2326"/>
                    <a:gd name="T8" fmla="*/ 0 w 290"/>
                    <a:gd name="T9" fmla="*/ 0 h 2326"/>
                  </a:gdLst>
                  <a:ahLst/>
                  <a:cxnLst>
                    <a:cxn ang="0">
                      <a:pos x="T0" y="T1"/>
                    </a:cxn>
                    <a:cxn ang="0">
                      <a:pos x="T2" y="T3"/>
                    </a:cxn>
                    <a:cxn ang="0">
                      <a:pos x="T4" y="T5"/>
                    </a:cxn>
                    <a:cxn ang="0">
                      <a:pos x="T6" y="T7"/>
                    </a:cxn>
                    <a:cxn ang="0">
                      <a:pos x="T8" y="T9"/>
                    </a:cxn>
                  </a:cxnLst>
                  <a:rect l="0" t="0" r="r" b="b"/>
                  <a:pathLst>
                    <a:path w="290" h="2326">
                      <a:moveTo>
                        <a:pt x="0" y="0"/>
                      </a:moveTo>
                      <a:lnTo>
                        <a:pt x="0" y="2326"/>
                      </a:lnTo>
                      <a:lnTo>
                        <a:pt x="290" y="2326"/>
                      </a:lnTo>
                      <a:lnTo>
                        <a:pt x="290" y="291"/>
                      </a:lnTo>
                      <a:lnTo>
                        <a:pt x="0"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19" name="Group 30">
                <a:extLst>
                  <a:ext uri="{FF2B5EF4-FFF2-40B4-BE49-F238E27FC236}">
                    <a16:creationId xmlns="" xmlns:a16="http://schemas.microsoft.com/office/drawing/2014/main" id="{D0028472-CF1B-2EAE-2DAF-290127E42718}"/>
                  </a:ext>
                </a:extLst>
              </p:cNvPr>
              <p:cNvGrpSpPr/>
              <p:nvPr/>
            </p:nvGrpSpPr>
            <p:grpSpPr>
              <a:xfrm>
                <a:off x="5038405" y="4697151"/>
                <a:ext cx="359558" cy="2161875"/>
                <a:chOff x="5283622" y="4903226"/>
                <a:chExt cx="325400" cy="1956500"/>
              </a:xfrm>
            </p:grpSpPr>
            <p:sp>
              <p:nvSpPr>
                <p:cNvPr id="29" name="Freeform 29">
                  <a:extLst>
                    <a:ext uri="{FF2B5EF4-FFF2-40B4-BE49-F238E27FC236}">
                      <a16:creationId xmlns="" xmlns:a16="http://schemas.microsoft.com/office/drawing/2014/main" id="{37C5A632-074F-6D95-5D18-DC1F5B3E79F2}"/>
                    </a:ext>
                  </a:extLst>
                </p:cNvPr>
                <p:cNvSpPr>
                  <a:spLocks/>
                </p:cNvSpPr>
                <p:nvPr/>
              </p:nvSpPr>
              <p:spPr bwMode="auto">
                <a:xfrm>
                  <a:off x="5283622" y="4903226"/>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30" name="Freeform 29">
                  <a:extLst>
                    <a:ext uri="{FF2B5EF4-FFF2-40B4-BE49-F238E27FC236}">
                      <a16:creationId xmlns="" xmlns:a16="http://schemas.microsoft.com/office/drawing/2014/main" id="{3216F973-67F3-59C8-740C-7EE4FDCD12F0}"/>
                    </a:ext>
                  </a:extLst>
                </p:cNvPr>
                <p:cNvSpPr>
                  <a:spLocks/>
                </p:cNvSpPr>
                <p:nvPr/>
              </p:nvSpPr>
              <p:spPr bwMode="auto">
                <a:xfrm>
                  <a:off x="5283622" y="5254045"/>
                  <a:ext cx="325400" cy="1605681"/>
                </a:xfrm>
                <a:custGeom>
                  <a:avLst/>
                  <a:gdLst>
                    <a:gd name="T0" fmla="*/ 0 w 290"/>
                    <a:gd name="T1" fmla="*/ 0 h 1431"/>
                    <a:gd name="T2" fmla="*/ 0 w 290"/>
                    <a:gd name="T3" fmla="*/ 1431 h 1431"/>
                    <a:gd name="T4" fmla="*/ 290 w 290"/>
                    <a:gd name="T5" fmla="*/ 1431 h 1431"/>
                    <a:gd name="T6" fmla="*/ 290 w 290"/>
                    <a:gd name="T7" fmla="*/ 290 h 1431"/>
                    <a:gd name="T8" fmla="*/ 0 w 290"/>
                    <a:gd name="T9" fmla="*/ 0 h 1431"/>
                  </a:gdLst>
                  <a:ahLst/>
                  <a:cxnLst>
                    <a:cxn ang="0">
                      <a:pos x="T0" y="T1"/>
                    </a:cxn>
                    <a:cxn ang="0">
                      <a:pos x="T2" y="T3"/>
                    </a:cxn>
                    <a:cxn ang="0">
                      <a:pos x="T4" y="T5"/>
                    </a:cxn>
                    <a:cxn ang="0">
                      <a:pos x="T6" y="T7"/>
                    </a:cxn>
                    <a:cxn ang="0">
                      <a:pos x="T8" y="T9"/>
                    </a:cxn>
                  </a:cxnLst>
                  <a:rect l="0" t="0" r="r" b="b"/>
                  <a:pathLst>
                    <a:path w="290" h="1431">
                      <a:moveTo>
                        <a:pt x="0" y="0"/>
                      </a:moveTo>
                      <a:lnTo>
                        <a:pt x="0" y="1431"/>
                      </a:lnTo>
                      <a:lnTo>
                        <a:pt x="290" y="1431"/>
                      </a:lnTo>
                      <a:lnTo>
                        <a:pt x="290" y="290"/>
                      </a:lnTo>
                      <a:lnTo>
                        <a:pt x="0"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20" name="Group 34">
                <a:extLst>
                  <a:ext uri="{FF2B5EF4-FFF2-40B4-BE49-F238E27FC236}">
                    <a16:creationId xmlns="" xmlns:a16="http://schemas.microsoft.com/office/drawing/2014/main" id="{1519BAE1-15C8-D6CA-278E-A9F6395BFF16}"/>
                  </a:ext>
                </a:extLst>
              </p:cNvPr>
              <p:cNvGrpSpPr/>
              <p:nvPr/>
            </p:nvGrpSpPr>
            <p:grpSpPr>
              <a:xfrm>
                <a:off x="4614376" y="2275308"/>
                <a:ext cx="1222496" cy="710437"/>
                <a:chOff x="4899875" y="2711455"/>
                <a:chExt cx="1106360" cy="642946"/>
              </a:xfrm>
            </p:grpSpPr>
            <p:sp>
              <p:nvSpPr>
                <p:cNvPr id="27" name="Freeform 15">
                  <a:extLst>
                    <a:ext uri="{FF2B5EF4-FFF2-40B4-BE49-F238E27FC236}">
                      <a16:creationId xmlns="" xmlns:a16="http://schemas.microsoft.com/office/drawing/2014/main" id="{AC4DDB06-038A-4F4A-3888-7C4C3ACB5595}"/>
                    </a:ext>
                  </a:extLst>
                </p:cNvPr>
                <p:cNvSpPr>
                  <a:spLocks/>
                </p:cNvSpPr>
                <p:nvPr/>
              </p:nvSpPr>
              <p:spPr bwMode="auto">
                <a:xfrm>
                  <a:off x="5211810" y="2873577"/>
                  <a:ext cx="794425" cy="326522"/>
                </a:xfrm>
                <a:custGeom>
                  <a:avLst/>
                  <a:gdLst>
                    <a:gd name="T0" fmla="*/ 0 w 708"/>
                    <a:gd name="T1" fmla="*/ 291 h 291"/>
                    <a:gd name="T2" fmla="*/ 708 w 708"/>
                    <a:gd name="T3" fmla="*/ 291 h 291"/>
                    <a:gd name="T4" fmla="*/ 418 w 708"/>
                    <a:gd name="T5" fmla="*/ 0 h 291"/>
                    <a:gd name="T6" fmla="*/ 0 w 708"/>
                    <a:gd name="T7" fmla="*/ 0 h 291"/>
                    <a:gd name="T8" fmla="*/ 0 w 708"/>
                    <a:gd name="T9" fmla="*/ 291 h 291"/>
                  </a:gdLst>
                  <a:ahLst/>
                  <a:cxnLst>
                    <a:cxn ang="0">
                      <a:pos x="T0" y="T1"/>
                    </a:cxn>
                    <a:cxn ang="0">
                      <a:pos x="T2" y="T3"/>
                    </a:cxn>
                    <a:cxn ang="0">
                      <a:pos x="T4" y="T5"/>
                    </a:cxn>
                    <a:cxn ang="0">
                      <a:pos x="T6" y="T7"/>
                    </a:cxn>
                    <a:cxn ang="0">
                      <a:pos x="T8" y="T9"/>
                    </a:cxn>
                  </a:cxnLst>
                  <a:rect l="0" t="0" r="r" b="b"/>
                  <a:pathLst>
                    <a:path w="708" h="291">
                      <a:moveTo>
                        <a:pt x="0" y="291"/>
                      </a:moveTo>
                      <a:lnTo>
                        <a:pt x="708" y="291"/>
                      </a:lnTo>
                      <a:lnTo>
                        <a:pt x="418" y="0"/>
                      </a:lnTo>
                      <a:lnTo>
                        <a:pt x="0" y="0"/>
                      </a:lnTo>
                      <a:lnTo>
                        <a:pt x="0" y="29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8" name="Freeform 17">
                  <a:extLst>
                    <a:ext uri="{FF2B5EF4-FFF2-40B4-BE49-F238E27FC236}">
                      <a16:creationId xmlns="" xmlns:a16="http://schemas.microsoft.com/office/drawing/2014/main" id="{944669DE-88C7-7DE9-627E-65E24F474119}"/>
                    </a:ext>
                  </a:extLst>
                </p:cNvPr>
                <p:cNvSpPr>
                  <a:spLocks/>
                </p:cNvSpPr>
                <p:nvPr/>
              </p:nvSpPr>
              <p:spPr bwMode="auto">
                <a:xfrm>
                  <a:off x="4899875" y="2711455"/>
                  <a:ext cx="347841" cy="642946"/>
                </a:xfrm>
                <a:custGeom>
                  <a:avLst/>
                  <a:gdLst>
                    <a:gd name="T0" fmla="*/ 0 w 310"/>
                    <a:gd name="T1" fmla="*/ 286 h 573"/>
                    <a:gd name="T2" fmla="*/ 310 w 310"/>
                    <a:gd name="T3" fmla="*/ 0 h 573"/>
                    <a:gd name="T4" fmla="*/ 310 w 310"/>
                    <a:gd name="T5" fmla="*/ 286 h 573"/>
                    <a:gd name="T6" fmla="*/ 310 w 310"/>
                    <a:gd name="T7" fmla="*/ 573 h 573"/>
                    <a:gd name="T8" fmla="*/ 0 w 310"/>
                    <a:gd name="T9" fmla="*/ 286 h 573"/>
                  </a:gdLst>
                  <a:ahLst/>
                  <a:cxnLst>
                    <a:cxn ang="0">
                      <a:pos x="T0" y="T1"/>
                    </a:cxn>
                    <a:cxn ang="0">
                      <a:pos x="T2" y="T3"/>
                    </a:cxn>
                    <a:cxn ang="0">
                      <a:pos x="T4" y="T5"/>
                    </a:cxn>
                    <a:cxn ang="0">
                      <a:pos x="T6" y="T7"/>
                    </a:cxn>
                    <a:cxn ang="0">
                      <a:pos x="T8" y="T9"/>
                    </a:cxn>
                  </a:cxnLst>
                  <a:rect l="0" t="0" r="r" b="b"/>
                  <a:pathLst>
                    <a:path w="310" h="573">
                      <a:moveTo>
                        <a:pt x="0" y="286"/>
                      </a:moveTo>
                      <a:lnTo>
                        <a:pt x="310" y="0"/>
                      </a:lnTo>
                      <a:lnTo>
                        <a:pt x="310" y="286"/>
                      </a:lnTo>
                      <a:lnTo>
                        <a:pt x="310" y="573"/>
                      </a:lnTo>
                      <a:lnTo>
                        <a:pt x="0" y="28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21" name="Group 37">
                <a:extLst>
                  <a:ext uri="{FF2B5EF4-FFF2-40B4-BE49-F238E27FC236}">
                    <a16:creationId xmlns="" xmlns:a16="http://schemas.microsoft.com/office/drawing/2014/main" id="{F1858A2F-6F9B-9CBC-15F0-4E9C5B3C460B}"/>
                  </a:ext>
                </a:extLst>
              </p:cNvPr>
              <p:cNvGrpSpPr/>
              <p:nvPr/>
            </p:nvGrpSpPr>
            <p:grpSpPr>
              <a:xfrm>
                <a:off x="4352766" y="4517006"/>
                <a:ext cx="1045196" cy="709196"/>
                <a:chOff x="4663118" y="4740194"/>
                <a:chExt cx="945904" cy="641823"/>
              </a:xfrm>
            </p:grpSpPr>
            <p:sp>
              <p:nvSpPr>
                <p:cNvPr id="25" name="Freeform 31">
                  <a:extLst>
                    <a:ext uri="{FF2B5EF4-FFF2-40B4-BE49-F238E27FC236}">
                      <a16:creationId xmlns="" xmlns:a16="http://schemas.microsoft.com/office/drawing/2014/main" id="{9BB69812-F2E9-D027-CDCB-E761B3BA738A}"/>
                    </a:ext>
                  </a:extLst>
                </p:cNvPr>
                <p:cNvSpPr>
                  <a:spLocks/>
                </p:cNvSpPr>
                <p:nvPr/>
              </p:nvSpPr>
              <p:spPr bwMode="auto">
                <a:xfrm>
                  <a:off x="4975053" y="4903226"/>
                  <a:ext cx="633969" cy="325400"/>
                </a:xfrm>
                <a:custGeom>
                  <a:avLst/>
                  <a:gdLst>
                    <a:gd name="T0" fmla="*/ 0 w 565"/>
                    <a:gd name="T1" fmla="*/ 290 h 290"/>
                    <a:gd name="T2" fmla="*/ 565 w 565"/>
                    <a:gd name="T3" fmla="*/ 290 h 290"/>
                    <a:gd name="T4" fmla="*/ 275 w 565"/>
                    <a:gd name="T5" fmla="*/ 0 h 290"/>
                    <a:gd name="T6" fmla="*/ 0 w 565"/>
                    <a:gd name="T7" fmla="*/ 0 h 290"/>
                    <a:gd name="T8" fmla="*/ 0 w 565"/>
                    <a:gd name="T9" fmla="*/ 290 h 290"/>
                  </a:gdLst>
                  <a:ahLst/>
                  <a:cxnLst>
                    <a:cxn ang="0">
                      <a:pos x="T0" y="T1"/>
                    </a:cxn>
                    <a:cxn ang="0">
                      <a:pos x="T2" y="T3"/>
                    </a:cxn>
                    <a:cxn ang="0">
                      <a:pos x="T4" y="T5"/>
                    </a:cxn>
                    <a:cxn ang="0">
                      <a:pos x="T6" y="T7"/>
                    </a:cxn>
                    <a:cxn ang="0">
                      <a:pos x="T8" y="T9"/>
                    </a:cxn>
                  </a:cxnLst>
                  <a:rect l="0" t="0" r="r" b="b"/>
                  <a:pathLst>
                    <a:path w="565" h="290">
                      <a:moveTo>
                        <a:pt x="0" y="290"/>
                      </a:moveTo>
                      <a:lnTo>
                        <a:pt x="565" y="290"/>
                      </a:lnTo>
                      <a:lnTo>
                        <a:pt x="275" y="0"/>
                      </a:lnTo>
                      <a:lnTo>
                        <a:pt x="0" y="0"/>
                      </a:lnTo>
                      <a:lnTo>
                        <a:pt x="0" y="29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6" name="Freeform 33">
                  <a:extLst>
                    <a:ext uri="{FF2B5EF4-FFF2-40B4-BE49-F238E27FC236}">
                      <a16:creationId xmlns="" xmlns:a16="http://schemas.microsoft.com/office/drawing/2014/main" id="{56D3B721-3B78-8173-F2C5-60EC813A77AF}"/>
                    </a:ext>
                  </a:extLst>
                </p:cNvPr>
                <p:cNvSpPr>
                  <a:spLocks/>
                </p:cNvSpPr>
                <p:nvPr/>
              </p:nvSpPr>
              <p:spPr bwMode="auto">
                <a:xfrm>
                  <a:off x="4663118" y="4740194"/>
                  <a:ext cx="352330" cy="641823"/>
                </a:xfrm>
                <a:custGeom>
                  <a:avLst/>
                  <a:gdLst>
                    <a:gd name="T0" fmla="*/ 0 w 314"/>
                    <a:gd name="T1" fmla="*/ 286 h 572"/>
                    <a:gd name="T2" fmla="*/ 314 w 314"/>
                    <a:gd name="T3" fmla="*/ 0 h 572"/>
                    <a:gd name="T4" fmla="*/ 314 w 314"/>
                    <a:gd name="T5" fmla="*/ 286 h 572"/>
                    <a:gd name="T6" fmla="*/ 314 w 314"/>
                    <a:gd name="T7" fmla="*/ 572 h 572"/>
                    <a:gd name="T8" fmla="*/ 0 w 314"/>
                    <a:gd name="T9" fmla="*/ 286 h 572"/>
                  </a:gdLst>
                  <a:ahLst/>
                  <a:cxnLst>
                    <a:cxn ang="0">
                      <a:pos x="T0" y="T1"/>
                    </a:cxn>
                    <a:cxn ang="0">
                      <a:pos x="T2" y="T3"/>
                    </a:cxn>
                    <a:cxn ang="0">
                      <a:pos x="T4" y="T5"/>
                    </a:cxn>
                    <a:cxn ang="0">
                      <a:pos x="T6" y="T7"/>
                    </a:cxn>
                    <a:cxn ang="0">
                      <a:pos x="T8" y="T9"/>
                    </a:cxn>
                  </a:cxnLst>
                  <a:rect l="0" t="0" r="r" b="b"/>
                  <a:pathLst>
                    <a:path w="314" h="572">
                      <a:moveTo>
                        <a:pt x="0" y="286"/>
                      </a:moveTo>
                      <a:lnTo>
                        <a:pt x="314" y="0"/>
                      </a:lnTo>
                      <a:lnTo>
                        <a:pt x="314" y="286"/>
                      </a:lnTo>
                      <a:lnTo>
                        <a:pt x="314" y="572"/>
                      </a:lnTo>
                      <a:lnTo>
                        <a:pt x="0" y="28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nvGrpSpPr>
              <p:cNvPr id="22" name="Group 35">
                <a:extLst>
                  <a:ext uri="{FF2B5EF4-FFF2-40B4-BE49-F238E27FC236}">
                    <a16:creationId xmlns="" xmlns:a16="http://schemas.microsoft.com/office/drawing/2014/main" id="{0483DB22-0013-9295-EF87-8AB34BECDEF5}"/>
                  </a:ext>
                </a:extLst>
              </p:cNvPr>
              <p:cNvGrpSpPr/>
              <p:nvPr/>
            </p:nvGrpSpPr>
            <p:grpSpPr>
              <a:xfrm>
                <a:off x="6355130" y="3396156"/>
                <a:ext cx="1159264" cy="710437"/>
                <a:chOff x="6475260" y="3725824"/>
                <a:chExt cx="1049135" cy="642946"/>
              </a:xfrm>
            </p:grpSpPr>
            <p:sp>
              <p:nvSpPr>
                <p:cNvPr id="23" name="Freeform 23">
                  <a:extLst>
                    <a:ext uri="{FF2B5EF4-FFF2-40B4-BE49-F238E27FC236}">
                      <a16:creationId xmlns="" xmlns:a16="http://schemas.microsoft.com/office/drawing/2014/main" id="{BA72F69F-D475-4C8C-975E-469F8E224BE7}"/>
                    </a:ext>
                  </a:extLst>
                </p:cNvPr>
                <p:cNvSpPr>
                  <a:spLocks/>
                </p:cNvSpPr>
                <p:nvPr/>
              </p:nvSpPr>
              <p:spPr bwMode="auto">
                <a:xfrm>
                  <a:off x="6475260" y="3892789"/>
                  <a:ext cx="732711" cy="326522"/>
                </a:xfrm>
                <a:custGeom>
                  <a:avLst/>
                  <a:gdLst>
                    <a:gd name="T0" fmla="*/ 653 w 653"/>
                    <a:gd name="T1" fmla="*/ 291 h 291"/>
                    <a:gd name="T2" fmla="*/ 0 w 653"/>
                    <a:gd name="T3" fmla="*/ 291 h 291"/>
                    <a:gd name="T4" fmla="*/ 291 w 653"/>
                    <a:gd name="T5" fmla="*/ 0 h 291"/>
                    <a:gd name="T6" fmla="*/ 653 w 653"/>
                    <a:gd name="T7" fmla="*/ 0 h 291"/>
                    <a:gd name="T8" fmla="*/ 653 w 653"/>
                    <a:gd name="T9" fmla="*/ 291 h 291"/>
                  </a:gdLst>
                  <a:ahLst/>
                  <a:cxnLst>
                    <a:cxn ang="0">
                      <a:pos x="T0" y="T1"/>
                    </a:cxn>
                    <a:cxn ang="0">
                      <a:pos x="T2" y="T3"/>
                    </a:cxn>
                    <a:cxn ang="0">
                      <a:pos x="T4" y="T5"/>
                    </a:cxn>
                    <a:cxn ang="0">
                      <a:pos x="T6" y="T7"/>
                    </a:cxn>
                    <a:cxn ang="0">
                      <a:pos x="T8" y="T9"/>
                    </a:cxn>
                  </a:cxnLst>
                  <a:rect l="0" t="0" r="r" b="b"/>
                  <a:pathLst>
                    <a:path w="653" h="291">
                      <a:moveTo>
                        <a:pt x="653" y="291"/>
                      </a:moveTo>
                      <a:lnTo>
                        <a:pt x="0" y="291"/>
                      </a:lnTo>
                      <a:lnTo>
                        <a:pt x="291" y="0"/>
                      </a:lnTo>
                      <a:lnTo>
                        <a:pt x="653" y="0"/>
                      </a:lnTo>
                      <a:lnTo>
                        <a:pt x="653" y="29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sp>
              <p:nvSpPr>
                <p:cNvPr id="24" name="Freeform 25">
                  <a:extLst>
                    <a:ext uri="{FF2B5EF4-FFF2-40B4-BE49-F238E27FC236}">
                      <a16:creationId xmlns="" xmlns:a16="http://schemas.microsoft.com/office/drawing/2014/main" id="{09543284-D273-4070-CA4C-0A42B308A843}"/>
                    </a:ext>
                  </a:extLst>
                </p:cNvPr>
                <p:cNvSpPr>
                  <a:spLocks/>
                </p:cNvSpPr>
                <p:nvPr/>
              </p:nvSpPr>
              <p:spPr bwMode="auto">
                <a:xfrm>
                  <a:off x="7172065" y="3725824"/>
                  <a:ext cx="352330" cy="642946"/>
                </a:xfrm>
                <a:custGeom>
                  <a:avLst/>
                  <a:gdLst>
                    <a:gd name="T0" fmla="*/ 314 w 314"/>
                    <a:gd name="T1" fmla="*/ 286 h 573"/>
                    <a:gd name="T2" fmla="*/ 0 w 314"/>
                    <a:gd name="T3" fmla="*/ 0 h 573"/>
                    <a:gd name="T4" fmla="*/ 0 w 314"/>
                    <a:gd name="T5" fmla="*/ 286 h 573"/>
                    <a:gd name="T6" fmla="*/ 0 w 314"/>
                    <a:gd name="T7" fmla="*/ 573 h 573"/>
                    <a:gd name="T8" fmla="*/ 314 w 314"/>
                    <a:gd name="T9" fmla="*/ 286 h 573"/>
                  </a:gdLst>
                  <a:ahLst/>
                  <a:cxnLst>
                    <a:cxn ang="0">
                      <a:pos x="T0" y="T1"/>
                    </a:cxn>
                    <a:cxn ang="0">
                      <a:pos x="T2" y="T3"/>
                    </a:cxn>
                    <a:cxn ang="0">
                      <a:pos x="T4" y="T5"/>
                    </a:cxn>
                    <a:cxn ang="0">
                      <a:pos x="T6" y="T7"/>
                    </a:cxn>
                    <a:cxn ang="0">
                      <a:pos x="T8" y="T9"/>
                    </a:cxn>
                  </a:cxnLst>
                  <a:rect l="0" t="0" r="r" b="b"/>
                  <a:pathLst>
                    <a:path w="314" h="573">
                      <a:moveTo>
                        <a:pt x="314" y="286"/>
                      </a:moveTo>
                      <a:lnTo>
                        <a:pt x="0" y="0"/>
                      </a:lnTo>
                      <a:lnTo>
                        <a:pt x="0" y="286"/>
                      </a:lnTo>
                      <a:lnTo>
                        <a:pt x="0" y="573"/>
                      </a:lnTo>
                      <a:lnTo>
                        <a:pt x="314" y="28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dirty="0">
                    <a:cs typeface="+mn-ea"/>
                    <a:sym typeface="+mn-lt"/>
                  </a:endParaRPr>
                </a:p>
              </p:txBody>
            </p:sp>
          </p:grpSp>
        </p:grpSp>
        <p:sp>
          <p:nvSpPr>
            <p:cNvPr id="13" name="矩形 64">
              <a:extLst>
                <a:ext uri="{FF2B5EF4-FFF2-40B4-BE49-F238E27FC236}">
                  <a16:creationId xmlns="" xmlns:a16="http://schemas.microsoft.com/office/drawing/2014/main" id="{D6E3DA3D-3A05-57F6-28DC-22A44090556B}"/>
                </a:ext>
              </a:extLst>
            </p:cNvPr>
            <p:cNvSpPr/>
            <p:nvPr/>
          </p:nvSpPr>
          <p:spPr>
            <a:xfrm>
              <a:off x="9191290" y="6036746"/>
              <a:ext cx="1655422" cy="1989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7854525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F2A2C3D-D191-9A32-6F49-5303D238A817}"/>
              </a:ext>
            </a:extLst>
          </p:cNvPr>
          <p:cNvPicPr>
            <a:picLocks noChangeAspect="1"/>
          </p:cNvPicPr>
          <p:nvPr/>
        </p:nvPicPr>
        <p:blipFill>
          <a:blip r:embed="rId2"/>
          <a:stretch>
            <a:fillRect/>
          </a:stretch>
        </p:blipFill>
        <p:spPr>
          <a:xfrm>
            <a:off x="1230593" y="4312407"/>
            <a:ext cx="4963802" cy="2123688"/>
          </a:xfrm>
          <a:prstGeom prst="rect">
            <a:avLst/>
          </a:prstGeom>
        </p:spPr>
      </p:pic>
      <p:pic>
        <p:nvPicPr>
          <p:cNvPr id="4" name="Picture 3">
            <a:extLst>
              <a:ext uri="{FF2B5EF4-FFF2-40B4-BE49-F238E27FC236}">
                <a16:creationId xmlns="" xmlns:a16="http://schemas.microsoft.com/office/drawing/2014/main" id="{F62F197C-B6DE-30ED-FC91-E6F126A91DC6}"/>
              </a:ext>
            </a:extLst>
          </p:cNvPr>
          <p:cNvPicPr>
            <a:picLocks noChangeAspect="1"/>
          </p:cNvPicPr>
          <p:nvPr/>
        </p:nvPicPr>
        <p:blipFill>
          <a:blip r:embed="rId3"/>
          <a:stretch>
            <a:fillRect/>
          </a:stretch>
        </p:blipFill>
        <p:spPr>
          <a:xfrm>
            <a:off x="1230593" y="1601660"/>
            <a:ext cx="4173581" cy="2123688"/>
          </a:xfrm>
          <a:prstGeom prst="rect">
            <a:avLst/>
          </a:prstGeom>
        </p:spPr>
      </p:pic>
      <p:sp>
        <p:nvSpPr>
          <p:cNvPr id="5" name="箭头: 五边形 1">
            <a:extLst>
              <a:ext uri="{FF2B5EF4-FFF2-40B4-BE49-F238E27FC236}">
                <a16:creationId xmlns="" xmlns:a16="http://schemas.microsoft.com/office/drawing/2014/main" id="{80684B1A-3313-3E5C-2185-E381524E03B8}"/>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680BD583-B35B-2340-409A-4A6C4A3970AB}"/>
              </a:ext>
            </a:extLst>
          </p:cNvPr>
          <p:cNvPicPr>
            <a:picLocks noChangeAspect="1"/>
          </p:cNvPicPr>
          <p:nvPr/>
        </p:nvPicPr>
        <p:blipFill>
          <a:blip r:embed="rId4"/>
          <a:stretch>
            <a:fillRect/>
          </a:stretch>
        </p:blipFill>
        <p:spPr>
          <a:xfrm>
            <a:off x="10707328" y="439571"/>
            <a:ext cx="983226" cy="1229634"/>
          </a:xfrm>
          <a:prstGeom prst="rect">
            <a:avLst/>
          </a:prstGeom>
        </p:spPr>
      </p:pic>
      <p:pic>
        <p:nvPicPr>
          <p:cNvPr id="7" name="Picture 6">
            <a:extLst>
              <a:ext uri="{FF2B5EF4-FFF2-40B4-BE49-F238E27FC236}">
                <a16:creationId xmlns="" xmlns:a16="http://schemas.microsoft.com/office/drawing/2014/main" id="{03C0FDA5-83DB-EBB7-65CB-BCFB66D1B3B8}"/>
              </a:ext>
            </a:extLst>
          </p:cNvPr>
          <p:cNvPicPr>
            <a:picLocks noChangeAspect="1"/>
          </p:cNvPicPr>
          <p:nvPr/>
        </p:nvPicPr>
        <p:blipFill rotWithShape="1">
          <a:blip r:embed="rId5">
            <a:extLst>
              <a:ext uri="{28A0092B-C50C-407E-A947-70E740481C1C}">
                <a14:useLocalDpi xmlns:a14="http://schemas.microsoft.com/office/drawing/2010/main" val="0"/>
              </a:ext>
            </a:extLst>
          </a:blip>
          <a:srcRect t="2451" r="47081" b="1143"/>
          <a:stretch/>
        </p:blipFill>
        <p:spPr>
          <a:xfrm>
            <a:off x="7812223" y="1981208"/>
            <a:ext cx="2306021" cy="4117330"/>
          </a:xfrm>
          <a:prstGeom prst="rect">
            <a:avLst/>
          </a:prstGeom>
        </p:spPr>
      </p:pic>
      <p:sp>
        <p:nvSpPr>
          <p:cNvPr id="8" name="TextBox 7">
            <a:extLst>
              <a:ext uri="{FF2B5EF4-FFF2-40B4-BE49-F238E27FC236}">
                <a16:creationId xmlns="" xmlns:a16="http://schemas.microsoft.com/office/drawing/2014/main" id="{8CA5B5E6-AE04-6D10-A3F3-B558BD2EAE1D}"/>
              </a:ext>
            </a:extLst>
          </p:cNvPr>
          <p:cNvSpPr txBox="1"/>
          <p:nvPr/>
        </p:nvSpPr>
        <p:spPr>
          <a:xfrm>
            <a:off x="894735" y="562183"/>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box-shadow</a:t>
            </a:r>
          </a:p>
          <a:p>
            <a:r>
              <a:rPr lang="en-US" sz="2400" dirty="0">
                <a:solidFill>
                  <a:schemeClr val="accent1">
                    <a:lumMod val="75000"/>
                  </a:schemeClr>
                </a:solidFill>
                <a:latin typeface="Arial" panose="020B0604020202020204" pitchFamily="34" charset="0"/>
                <a:cs typeface="Arial" panose="020B0604020202020204" pitchFamily="34" charset="0"/>
              </a:rPr>
              <a:t> </a:t>
            </a:r>
            <a:endParaRPr lang="it-IT" sz="2400" dirty="0">
              <a:solidFill>
                <a:schemeClr val="accent1">
                  <a:lumMod val="75000"/>
                </a:schemeClr>
              </a:solidFill>
            </a:endParaRPr>
          </a:p>
        </p:txBody>
      </p:sp>
      <p:sp>
        <p:nvSpPr>
          <p:cNvPr id="9" name="TextBox 8">
            <a:extLst>
              <a:ext uri="{FF2B5EF4-FFF2-40B4-BE49-F238E27FC236}">
                <a16:creationId xmlns="" xmlns:a16="http://schemas.microsoft.com/office/drawing/2014/main" id="{EB874C23-D071-FB97-EAD7-1DF9387AF7AB}"/>
              </a:ext>
            </a:extLst>
          </p:cNvPr>
          <p:cNvSpPr txBox="1"/>
          <p:nvPr/>
        </p:nvSpPr>
        <p:spPr>
          <a:xfrm>
            <a:off x="4394365" y="1160196"/>
            <a:ext cx="914400" cy="369332"/>
          </a:xfrm>
          <a:prstGeom prst="rect">
            <a:avLst/>
          </a:prstGeom>
          <a:noFill/>
        </p:spPr>
        <p:txBody>
          <a:bodyPr wrap="square" rtlCol="0">
            <a:spAutoFit/>
          </a:bodyPr>
          <a:lstStyle/>
          <a:p>
            <a:r>
              <a:rPr lang="en-US" dirty="0">
                <a:solidFill>
                  <a:schemeClr val="accent1">
                    <a:lumMod val="75000"/>
                  </a:schemeClr>
                </a:solidFill>
                <a:latin typeface="Arial(body)"/>
              </a:rPr>
              <a:t>html</a:t>
            </a:r>
            <a:endParaRPr lang="it-IT" dirty="0">
              <a:solidFill>
                <a:schemeClr val="accent1">
                  <a:lumMod val="75000"/>
                </a:schemeClr>
              </a:solidFill>
              <a:latin typeface="Arial(body)"/>
            </a:endParaRPr>
          </a:p>
        </p:txBody>
      </p:sp>
      <p:pic>
        <p:nvPicPr>
          <p:cNvPr id="10" name="Graphic 9" descr="Help with solid fill">
            <a:extLst>
              <a:ext uri="{FF2B5EF4-FFF2-40B4-BE49-F238E27FC236}">
                <a16:creationId xmlns="" xmlns:a16="http://schemas.microsoft.com/office/drawing/2014/main" id="{441E2C5D-99FC-2A2E-381C-E593D3BDA791}"/>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83449" y="1116262"/>
            <a:ext cx="457200" cy="457200"/>
          </a:xfrm>
          <a:prstGeom prst="rect">
            <a:avLst/>
          </a:prstGeom>
        </p:spPr>
      </p:pic>
      <p:pic>
        <p:nvPicPr>
          <p:cNvPr id="11" name="Graphic 10" descr="Help with solid fill">
            <a:extLst>
              <a:ext uri="{FF2B5EF4-FFF2-40B4-BE49-F238E27FC236}">
                <a16:creationId xmlns="" xmlns:a16="http://schemas.microsoft.com/office/drawing/2014/main" id="{11E8CFC4-A131-BAA1-C3B8-9663130D0D2A}"/>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983449" y="3826343"/>
            <a:ext cx="457200" cy="457200"/>
          </a:xfrm>
          <a:prstGeom prst="rect">
            <a:avLst/>
          </a:prstGeom>
        </p:spPr>
      </p:pic>
      <p:sp>
        <p:nvSpPr>
          <p:cNvPr id="12" name="TextBox 11">
            <a:extLst>
              <a:ext uri="{FF2B5EF4-FFF2-40B4-BE49-F238E27FC236}">
                <a16:creationId xmlns="" xmlns:a16="http://schemas.microsoft.com/office/drawing/2014/main" id="{C1C4BA98-A1DC-F2E1-674B-566D4B3BDC97}"/>
              </a:ext>
            </a:extLst>
          </p:cNvPr>
          <p:cNvSpPr txBox="1"/>
          <p:nvPr/>
        </p:nvSpPr>
        <p:spPr>
          <a:xfrm>
            <a:off x="4394365" y="3855207"/>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pic>
        <p:nvPicPr>
          <p:cNvPr id="13" name="Graphic 12" descr="Checkmark with solid fill">
            <a:extLst>
              <a:ext uri="{FF2B5EF4-FFF2-40B4-BE49-F238E27FC236}">
                <a16:creationId xmlns="" xmlns:a16="http://schemas.microsoft.com/office/drawing/2014/main" id="{DEC96772-B200-C20A-2B72-48A902A1CAF1}"/>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10250128" y="3657600"/>
            <a:ext cx="457200" cy="457200"/>
          </a:xfrm>
          <a:prstGeom prst="rect">
            <a:avLst/>
          </a:prstGeom>
        </p:spPr>
      </p:pic>
      <p:sp>
        <p:nvSpPr>
          <p:cNvPr id="14" name="TextBox 13">
            <a:extLst>
              <a:ext uri="{FF2B5EF4-FFF2-40B4-BE49-F238E27FC236}">
                <a16:creationId xmlns="" xmlns:a16="http://schemas.microsoft.com/office/drawing/2014/main" id="{4BC382F8-28B4-A8ED-A6E7-805512539D5B}"/>
              </a:ext>
            </a:extLst>
          </p:cNvPr>
          <p:cNvSpPr txBox="1"/>
          <p:nvPr/>
        </p:nvSpPr>
        <p:spPr>
          <a:xfrm>
            <a:off x="10610812" y="3745468"/>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 xmlns:a16="http://schemas.microsoft.com/office/drawing/2014/main" id="{8E33DB3E-49CB-DA78-30F7-C1BEEB073647}"/>
                  </a:ext>
                </a:extLst>
              </p14:cNvPr>
              <p14:cNvContentPartPr/>
              <p14:nvPr/>
            </p14:nvContentPartPr>
            <p14:xfrm>
              <a:off x="1580349" y="6228000"/>
              <a:ext cx="1787760" cy="360"/>
            </p14:xfrm>
          </p:contentPart>
        </mc:Choice>
        <mc:Fallback xmlns="">
          <p:pic>
            <p:nvPicPr>
              <p:cNvPr id="2" name="Ink 1">
                <a:extLst>
                  <a:ext uri="{FF2B5EF4-FFF2-40B4-BE49-F238E27FC236}">
                    <a16:creationId xmlns:a16="http://schemas.microsoft.com/office/drawing/2014/main" id="{8E33DB3E-49CB-DA78-30F7-C1BEEB073647}"/>
                  </a:ext>
                </a:extLst>
              </p:cNvPr>
              <p:cNvPicPr/>
              <p:nvPr/>
            </p:nvPicPr>
            <p:blipFill>
              <a:blip r:embed="rId13"/>
              <a:stretch>
                <a:fillRect/>
              </a:stretch>
            </p:blipFill>
            <p:spPr>
              <a:xfrm>
                <a:off x="1571349" y="6219360"/>
                <a:ext cx="1805400" cy="18000"/>
              </a:xfrm>
              <a:prstGeom prst="rect">
                <a:avLst/>
              </a:prstGeom>
            </p:spPr>
          </p:pic>
        </mc:Fallback>
      </mc:AlternateContent>
    </p:spTree>
    <p:extLst>
      <p:ext uri="{BB962C8B-B14F-4D97-AF65-F5344CB8AC3E}">
        <p14:creationId xmlns:p14="http://schemas.microsoft.com/office/powerpoint/2010/main" val="39680969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B16C171-5EC3-810D-6BB0-02500680FB40}"/>
              </a:ext>
            </a:extLst>
          </p:cNvPr>
          <p:cNvPicPr>
            <a:picLocks noChangeAspect="1"/>
          </p:cNvPicPr>
          <p:nvPr/>
        </p:nvPicPr>
        <p:blipFill>
          <a:blip r:embed="rId2"/>
          <a:stretch>
            <a:fillRect/>
          </a:stretch>
        </p:blipFill>
        <p:spPr>
          <a:xfrm>
            <a:off x="837303" y="3902328"/>
            <a:ext cx="4877481" cy="2410161"/>
          </a:xfrm>
          <a:prstGeom prst="rect">
            <a:avLst/>
          </a:prstGeom>
        </p:spPr>
      </p:pic>
      <p:pic>
        <p:nvPicPr>
          <p:cNvPr id="4" name="Picture 3">
            <a:extLst>
              <a:ext uri="{FF2B5EF4-FFF2-40B4-BE49-F238E27FC236}">
                <a16:creationId xmlns="" xmlns:a16="http://schemas.microsoft.com/office/drawing/2014/main" id="{ABA3B351-46E5-7C2B-379C-473994722B57}"/>
              </a:ext>
            </a:extLst>
          </p:cNvPr>
          <p:cNvPicPr>
            <a:picLocks noChangeAspect="1"/>
          </p:cNvPicPr>
          <p:nvPr/>
        </p:nvPicPr>
        <p:blipFill>
          <a:blip r:embed="rId3"/>
          <a:stretch>
            <a:fillRect/>
          </a:stretch>
        </p:blipFill>
        <p:spPr>
          <a:xfrm>
            <a:off x="837303" y="1539625"/>
            <a:ext cx="4173581" cy="2123688"/>
          </a:xfrm>
          <a:prstGeom prst="rect">
            <a:avLst/>
          </a:prstGeom>
        </p:spPr>
      </p:pic>
      <p:sp>
        <p:nvSpPr>
          <p:cNvPr id="5" name="箭头: 五边形 1">
            <a:extLst>
              <a:ext uri="{FF2B5EF4-FFF2-40B4-BE49-F238E27FC236}">
                <a16:creationId xmlns="" xmlns:a16="http://schemas.microsoft.com/office/drawing/2014/main" id="{2518D0CF-5780-A55B-06F5-C9CC7BC4A5F2}"/>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 xmlns:a16="http://schemas.microsoft.com/office/drawing/2014/main" id="{E171D7BF-9E52-16FF-34DE-498A19443FB0}"/>
              </a:ext>
            </a:extLst>
          </p:cNvPr>
          <p:cNvSpPr txBox="1"/>
          <p:nvPr/>
        </p:nvSpPr>
        <p:spPr>
          <a:xfrm>
            <a:off x="806245" y="469613"/>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box-shadow</a:t>
            </a:r>
          </a:p>
          <a:p>
            <a:r>
              <a:rPr lang="en-US" sz="2400" dirty="0">
                <a:solidFill>
                  <a:schemeClr val="accent1">
                    <a:lumMod val="75000"/>
                  </a:schemeClr>
                </a:solidFill>
                <a:latin typeface="Arial" panose="020B0604020202020204" pitchFamily="34" charset="0"/>
                <a:cs typeface="Arial" panose="020B0604020202020204" pitchFamily="34" charset="0"/>
              </a:rPr>
              <a:t> </a:t>
            </a:r>
            <a:endParaRPr lang="it-IT" sz="2400" dirty="0">
              <a:solidFill>
                <a:schemeClr val="accent1">
                  <a:lumMod val="75000"/>
                </a:schemeClr>
              </a:solidFill>
            </a:endParaRPr>
          </a:p>
        </p:txBody>
      </p:sp>
      <p:pic>
        <p:nvPicPr>
          <p:cNvPr id="7" name="Picture 6">
            <a:extLst>
              <a:ext uri="{FF2B5EF4-FFF2-40B4-BE49-F238E27FC236}">
                <a16:creationId xmlns="" xmlns:a16="http://schemas.microsoft.com/office/drawing/2014/main" id="{07645103-2496-96EB-5E15-CAF20BFBB644}"/>
              </a:ext>
            </a:extLst>
          </p:cNvPr>
          <p:cNvPicPr>
            <a:picLocks noChangeAspect="1"/>
          </p:cNvPicPr>
          <p:nvPr/>
        </p:nvPicPr>
        <p:blipFill>
          <a:blip r:embed="rId4"/>
          <a:stretch>
            <a:fillRect/>
          </a:stretch>
        </p:blipFill>
        <p:spPr>
          <a:xfrm>
            <a:off x="10707328" y="439571"/>
            <a:ext cx="983226" cy="1229634"/>
          </a:xfrm>
          <a:prstGeom prst="rect">
            <a:avLst/>
          </a:prstGeom>
        </p:spPr>
      </p:pic>
      <p:pic>
        <p:nvPicPr>
          <p:cNvPr id="8" name="Picture 7">
            <a:extLst>
              <a:ext uri="{FF2B5EF4-FFF2-40B4-BE49-F238E27FC236}">
                <a16:creationId xmlns="" xmlns:a16="http://schemas.microsoft.com/office/drawing/2014/main" id="{C2BC73F9-446B-DC77-B58A-1AB6AB02EBED}"/>
              </a:ext>
            </a:extLst>
          </p:cNvPr>
          <p:cNvPicPr>
            <a:picLocks noChangeAspect="1"/>
          </p:cNvPicPr>
          <p:nvPr/>
        </p:nvPicPr>
        <p:blipFill rotWithShape="1">
          <a:blip r:embed="rId5">
            <a:extLst>
              <a:ext uri="{28A0092B-C50C-407E-A947-70E740481C1C}">
                <a14:useLocalDpi xmlns:a14="http://schemas.microsoft.com/office/drawing/2010/main" val="0"/>
              </a:ext>
            </a:extLst>
          </a:blip>
          <a:srcRect t="2095" r="47865"/>
          <a:stretch/>
        </p:blipFill>
        <p:spPr>
          <a:xfrm>
            <a:off x="7181118" y="1505527"/>
            <a:ext cx="2604515" cy="4793602"/>
          </a:xfrm>
          <a:prstGeom prst="rect">
            <a:avLst/>
          </a:prstGeom>
        </p:spPr>
      </p:pic>
      <p:cxnSp>
        <p:nvCxnSpPr>
          <p:cNvPr id="10" name="Straight Connector 9">
            <a:extLst>
              <a:ext uri="{FF2B5EF4-FFF2-40B4-BE49-F238E27FC236}">
                <a16:creationId xmlns="" xmlns:a16="http://schemas.microsoft.com/office/drawing/2014/main" id="{4D46DF52-9A39-483C-96D2-737395F65BDD}"/>
              </a:ext>
            </a:extLst>
          </p:cNvPr>
          <p:cNvCxnSpPr/>
          <p:nvPr/>
        </p:nvCxnSpPr>
        <p:spPr>
          <a:xfrm>
            <a:off x="5010884" y="1956619"/>
            <a:ext cx="603335"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 xmlns:a16="http://schemas.microsoft.com/office/drawing/2014/main" id="{84598977-12C3-AD9A-53D7-69196B9F84CD}"/>
              </a:ext>
            </a:extLst>
          </p:cNvPr>
          <p:cNvCxnSpPr>
            <a:cxnSpLocks/>
          </p:cNvCxnSpPr>
          <p:nvPr/>
        </p:nvCxnSpPr>
        <p:spPr>
          <a:xfrm flipV="1">
            <a:off x="5497582" y="1300610"/>
            <a:ext cx="0" cy="848729"/>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 xmlns:a16="http://schemas.microsoft.com/office/drawing/2014/main" id="{FB5331A7-4B24-5D05-2ECC-04C6998EF044}"/>
              </a:ext>
            </a:extLst>
          </p:cNvPr>
          <p:cNvCxnSpPr/>
          <p:nvPr/>
        </p:nvCxnSpPr>
        <p:spPr>
          <a:xfrm>
            <a:off x="5704058" y="4419600"/>
            <a:ext cx="603335"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 xmlns:a16="http://schemas.microsoft.com/office/drawing/2014/main" id="{03C29CBC-634B-63C9-4F6F-70C45DA637B4}"/>
              </a:ext>
            </a:extLst>
          </p:cNvPr>
          <p:cNvCxnSpPr>
            <a:cxnSpLocks/>
          </p:cNvCxnSpPr>
          <p:nvPr/>
        </p:nvCxnSpPr>
        <p:spPr>
          <a:xfrm flipV="1">
            <a:off x="6180924" y="3788171"/>
            <a:ext cx="0" cy="848729"/>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 xmlns:a16="http://schemas.microsoft.com/office/drawing/2014/main" id="{446A352F-3C6F-CC43-9E6A-5A163A7A0762}"/>
              </a:ext>
            </a:extLst>
          </p:cNvPr>
          <p:cNvCxnSpPr>
            <a:cxnSpLocks/>
          </p:cNvCxnSpPr>
          <p:nvPr/>
        </p:nvCxnSpPr>
        <p:spPr>
          <a:xfrm flipV="1">
            <a:off x="10226898" y="1956619"/>
            <a:ext cx="0" cy="848729"/>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 xmlns:a16="http://schemas.microsoft.com/office/drawing/2014/main" id="{A5F52D83-10AC-E5A9-27D3-535A85B50663}"/>
              </a:ext>
            </a:extLst>
          </p:cNvPr>
          <p:cNvCxnSpPr/>
          <p:nvPr/>
        </p:nvCxnSpPr>
        <p:spPr>
          <a:xfrm>
            <a:off x="9785633" y="2601469"/>
            <a:ext cx="603335" cy="0"/>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 xmlns:a16="http://schemas.microsoft.com/office/drawing/2014/main" id="{9B49429C-818A-6D70-B53A-DE5891C5978E}"/>
              </a:ext>
            </a:extLst>
          </p:cNvPr>
          <p:cNvSpPr txBox="1"/>
          <p:nvPr/>
        </p:nvSpPr>
        <p:spPr>
          <a:xfrm>
            <a:off x="4855351" y="1186045"/>
            <a:ext cx="914400" cy="369332"/>
          </a:xfrm>
          <a:prstGeom prst="rect">
            <a:avLst/>
          </a:prstGeom>
          <a:noFill/>
        </p:spPr>
        <p:txBody>
          <a:bodyPr wrap="square" rtlCol="0">
            <a:spAutoFit/>
          </a:bodyPr>
          <a:lstStyle/>
          <a:p>
            <a:r>
              <a:rPr lang="en-US" dirty="0">
                <a:solidFill>
                  <a:schemeClr val="accent1">
                    <a:lumMod val="75000"/>
                  </a:schemeClr>
                </a:solidFill>
                <a:latin typeface="Arial(body)"/>
              </a:rPr>
              <a:t>html</a:t>
            </a:r>
            <a:endParaRPr lang="it-IT" dirty="0">
              <a:solidFill>
                <a:schemeClr val="accent1">
                  <a:lumMod val="75000"/>
                </a:schemeClr>
              </a:solidFill>
              <a:latin typeface="Arial(body)"/>
            </a:endParaRPr>
          </a:p>
        </p:txBody>
      </p:sp>
      <p:sp>
        <p:nvSpPr>
          <p:cNvPr id="19" name="TextBox 18">
            <a:extLst>
              <a:ext uri="{FF2B5EF4-FFF2-40B4-BE49-F238E27FC236}">
                <a16:creationId xmlns="" xmlns:a16="http://schemas.microsoft.com/office/drawing/2014/main" id="{895F32B5-1C01-6932-1589-C3286A7B3D32}"/>
              </a:ext>
            </a:extLst>
          </p:cNvPr>
          <p:cNvSpPr txBox="1"/>
          <p:nvPr/>
        </p:nvSpPr>
        <p:spPr>
          <a:xfrm>
            <a:off x="5674109" y="3598155"/>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20" name="TextBox 19">
            <a:extLst>
              <a:ext uri="{FF2B5EF4-FFF2-40B4-BE49-F238E27FC236}">
                <a16:creationId xmlns="" xmlns:a16="http://schemas.microsoft.com/office/drawing/2014/main" id="{FBB3E287-3000-8F45-90D8-57A10F8C41C5}"/>
              </a:ext>
            </a:extLst>
          </p:cNvPr>
          <p:cNvSpPr txBox="1"/>
          <p:nvPr/>
        </p:nvSpPr>
        <p:spPr>
          <a:xfrm>
            <a:off x="9328433" y="1815551"/>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 xmlns:a16="http://schemas.microsoft.com/office/drawing/2014/main" id="{4158FEFA-6836-A9A1-729A-9BD9B6A098C0}"/>
                  </a:ext>
                </a:extLst>
              </p14:cNvPr>
              <p14:cNvContentPartPr/>
              <p14:nvPr/>
            </p14:nvContentPartPr>
            <p14:xfrm>
              <a:off x="1214229" y="6019560"/>
              <a:ext cx="4058280" cy="360"/>
            </p14:xfrm>
          </p:contentPart>
        </mc:Choice>
        <mc:Fallback xmlns="">
          <p:pic>
            <p:nvPicPr>
              <p:cNvPr id="2" name="Ink 1">
                <a:extLst>
                  <a:ext uri="{FF2B5EF4-FFF2-40B4-BE49-F238E27FC236}">
                    <a16:creationId xmlns:a16="http://schemas.microsoft.com/office/drawing/2014/main" id="{4158FEFA-6836-A9A1-729A-9BD9B6A098C0}"/>
                  </a:ext>
                </a:extLst>
              </p:cNvPr>
              <p:cNvPicPr/>
              <p:nvPr/>
            </p:nvPicPr>
            <p:blipFill>
              <a:blip r:embed="rId7"/>
              <a:stretch>
                <a:fillRect/>
              </a:stretch>
            </p:blipFill>
            <p:spPr>
              <a:xfrm>
                <a:off x="1205589" y="6010560"/>
                <a:ext cx="4075920" cy="18000"/>
              </a:xfrm>
              <a:prstGeom prst="rect">
                <a:avLst/>
              </a:prstGeom>
            </p:spPr>
          </p:pic>
        </mc:Fallback>
      </mc:AlternateContent>
    </p:spTree>
    <p:extLst>
      <p:ext uri="{BB962C8B-B14F-4D97-AF65-F5344CB8AC3E}">
        <p14:creationId xmlns:p14="http://schemas.microsoft.com/office/powerpoint/2010/main" val="30119204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BFB1FA21-D06D-5257-C14E-1010579AFBB9}"/>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TextBox 2">
            <a:extLst>
              <a:ext uri="{FF2B5EF4-FFF2-40B4-BE49-F238E27FC236}">
                <a16:creationId xmlns="" xmlns:a16="http://schemas.microsoft.com/office/drawing/2014/main" id="{6232BFD5-D10C-BF4C-E8E1-D8FAAECA972A}"/>
              </a:ext>
            </a:extLst>
          </p:cNvPr>
          <p:cNvSpPr txBox="1"/>
          <p:nvPr/>
        </p:nvSpPr>
        <p:spPr>
          <a:xfrm>
            <a:off x="806245" y="469613"/>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box-shadow</a:t>
            </a:r>
          </a:p>
          <a:p>
            <a:r>
              <a:rPr lang="en-US" sz="2400" dirty="0">
                <a:solidFill>
                  <a:schemeClr val="accent1">
                    <a:lumMod val="75000"/>
                  </a:schemeClr>
                </a:solidFill>
                <a:latin typeface="Arial" panose="020B0604020202020204" pitchFamily="34" charset="0"/>
                <a:cs typeface="Arial" panose="020B0604020202020204" pitchFamily="34" charset="0"/>
              </a:rPr>
              <a:t> </a:t>
            </a:r>
            <a:endParaRPr lang="it-IT" sz="2400" dirty="0">
              <a:solidFill>
                <a:schemeClr val="accent1">
                  <a:lumMod val="75000"/>
                </a:schemeClr>
              </a:solidFill>
            </a:endParaRPr>
          </a:p>
        </p:txBody>
      </p:sp>
      <p:pic>
        <p:nvPicPr>
          <p:cNvPr id="4" name="Picture 3">
            <a:extLst>
              <a:ext uri="{FF2B5EF4-FFF2-40B4-BE49-F238E27FC236}">
                <a16:creationId xmlns="" xmlns:a16="http://schemas.microsoft.com/office/drawing/2014/main" id="{D499DC44-8792-CA01-757D-2BDAA2B80B62}"/>
              </a:ext>
            </a:extLst>
          </p:cNvPr>
          <p:cNvPicPr>
            <a:picLocks noChangeAspect="1"/>
          </p:cNvPicPr>
          <p:nvPr/>
        </p:nvPicPr>
        <p:blipFill>
          <a:blip r:embed="rId2"/>
          <a:stretch>
            <a:fillRect/>
          </a:stretch>
        </p:blipFill>
        <p:spPr>
          <a:xfrm>
            <a:off x="10707328" y="439571"/>
            <a:ext cx="983226" cy="1229634"/>
          </a:xfrm>
          <a:prstGeom prst="rect">
            <a:avLst/>
          </a:prstGeom>
        </p:spPr>
      </p:pic>
      <p:pic>
        <p:nvPicPr>
          <p:cNvPr id="5" name="Picture 4">
            <a:extLst>
              <a:ext uri="{FF2B5EF4-FFF2-40B4-BE49-F238E27FC236}">
                <a16:creationId xmlns="" xmlns:a16="http://schemas.microsoft.com/office/drawing/2014/main" id="{EC3834A2-EDFB-ACC2-A186-DAE96F095FEA}"/>
              </a:ext>
            </a:extLst>
          </p:cNvPr>
          <p:cNvPicPr>
            <a:picLocks noChangeAspect="1"/>
          </p:cNvPicPr>
          <p:nvPr/>
        </p:nvPicPr>
        <p:blipFill>
          <a:blip r:embed="rId3"/>
          <a:stretch>
            <a:fillRect/>
          </a:stretch>
        </p:blipFill>
        <p:spPr>
          <a:xfrm>
            <a:off x="1061981" y="1300610"/>
            <a:ext cx="4173581" cy="2123688"/>
          </a:xfrm>
          <a:prstGeom prst="rect">
            <a:avLst/>
          </a:prstGeom>
        </p:spPr>
      </p:pic>
      <p:pic>
        <p:nvPicPr>
          <p:cNvPr id="7" name="Picture 6">
            <a:extLst>
              <a:ext uri="{FF2B5EF4-FFF2-40B4-BE49-F238E27FC236}">
                <a16:creationId xmlns="" xmlns:a16="http://schemas.microsoft.com/office/drawing/2014/main" id="{6CADEC4E-ED0E-F4A3-E8B3-A7D2BCA0A660}"/>
              </a:ext>
            </a:extLst>
          </p:cNvPr>
          <p:cNvPicPr>
            <a:picLocks noChangeAspect="1"/>
          </p:cNvPicPr>
          <p:nvPr/>
        </p:nvPicPr>
        <p:blipFill>
          <a:blip r:embed="rId4"/>
          <a:stretch>
            <a:fillRect/>
          </a:stretch>
        </p:blipFill>
        <p:spPr>
          <a:xfrm>
            <a:off x="1061981" y="4136924"/>
            <a:ext cx="4483412" cy="2106466"/>
          </a:xfrm>
          <a:prstGeom prst="rect">
            <a:avLst/>
          </a:prstGeom>
        </p:spPr>
      </p:pic>
      <p:pic>
        <p:nvPicPr>
          <p:cNvPr id="8" name="Picture 7">
            <a:extLst>
              <a:ext uri="{FF2B5EF4-FFF2-40B4-BE49-F238E27FC236}">
                <a16:creationId xmlns="" xmlns:a16="http://schemas.microsoft.com/office/drawing/2014/main" id="{CB688519-C038-27A4-917F-9AC9250EC553}"/>
              </a:ext>
            </a:extLst>
          </p:cNvPr>
          <p:cNvPicPr>
            <a:picLocks noChangeAspect="1"/>
          </p:cNvPicPr>
          <p:nvPr/>
        </p:nvPicPr>
        <p:blipFill rotWithShape="1">
          <a:blip r:embed="rId5">
            <a:extLst>
              <a:ext uri="{28A0092B-C50C-407E-A947-70E740481C1C}">
                <a14:useLocalDpi xmlns:a14="http://schemas.microsoft.com/office/drawing/2010/main" val="0"/>
              </a:ext>
            </a:extLst>
          </a:blip>
          <a:srcRect t="3423" r="46431"/>
          <a:stretch/>
        </p:blipFill>
        <p:spPr>
          <a:xfrm>
            <a:off x="6956440" y="1239544"/>
            <a:ext cx="2587529" cy="4572000"/>
          </a:xfrm>
          <a:prstGeom prst="rect">
            <a:avLst/>
          </a:prstGeom>
        </p:spPr>
      </p:pic>
      <p:sp>
        <p:nvSpPr>
          <p:cNvPr id="9" name="Rectangle 8">
            <a:extLst>
              <a:ext uri="{FF2B5EF4-FFF2-40B4-BE49-F238E27FC236}">
                <a16:creationId xmlns="" xmlns:a16="http://schemas.microsoft.com/office/drawing/2014/main" id="{F2AF31D9-A458-9A6C-2AF1-9D1660323108}"/>
              </a:ext>
            </a:extLst>
          </p:cNvPr>
          <p:cNvSpPr/>
          <p:nvPr/>
        </p:nvSpPr>
        <p:spPr>
          <a:xfrm>
            <a:off x="4414711" y="1054388"/>
            <a:ext cx="983226" cy="499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ctangle 9">
            <a:extLst>
              <a:ext uri="{FF2B5EF4-FFF2-40B4-BE49-F238E27FC236}">
                <a16:creationId xmlns="" xmlns:a16="http://schemas.microsoft.com/office/drawing/2014/main" id="{F2F7E5F3-3047-CAE6-9E7C-C92A9228936B}"/>
              </a:ext>
            </a:extLst>
          </p:cNvPr>
          <p:cNvSpPr/>
          <p:nvPr/>
        </p:nvSpPr>
        <p:spPr>
          <a:xfrm>
            <a:off x="9203020" y="1046456"/>
            <a:ext cx="983226" cy="499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ctangle 10">
            <a:extLst>
              <a:ext uri="{FF2B5EF4-FFF2-40B4-BE49-F238E27FC236}">
                <a16:creationId xmlns="" xmlns:a16="http://schemas.microsoft.com/office/drawing/2014/main" id="{17961329-6133-01C7-C229-40B5B815B01F}"/>
              </a:ext>
            </a:extLst>
          </p:cNvPr>
          <p:cNvSpPr/>
          <p:nvPr/>
        </p:nvSpPr>
        <p:spPr>
          <a:xfrm>
            <a:off x="4740460" y="3875687"/>
            <a:ext cx="983226" cy="499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extBox 11">
            <a:extLst>
              <a:ext uri="{FF2B5EF4-FFF2-40B4-BE49-F238E27FC236}">
                <a16:creationId xmlns="" xmlns:a16="http://schemas.microsoft.com/office/drawing/2014/main" id="{CDD22E0C-4C18-E1C9-9FA1-46AF52DD4613}"/>
              </a:ext>
            </a:extLst>
          </p:cNvPr>
          <p:cNvSpPr txBox="1"/>
          <p:nvPr/>
        </p:nvSpPr>
        <p:spPr>
          <a:xfrm>
            <a:off x="4559758" y="1102925"/>
            <a:ext cx="914400" cy="369332"/>
          </a:xfrm>
          <a:prstGeom prst="rect">
            <a:avLst/>
          </a:prstGeom>
          <a:noFill/>
        </p:spPr>
        <p:txBody>
          <a:bodyPr wrap="square" rtlCol="0">
            <a:spAutoFit/>
          </a:bodyPr>
          <a:lstStyle/>
          <a:p>
            <a:r>
              <a:rPr lang="en-US" dirty="0">
                <a:solidFill>
                  <a:schemeClr val="accent2">
                    <a:lumMod val="20000"/>
                    <a:lumOff val="80000"/>
                  </a:schemeClr>
                </a:solidFill>
                <a:latin typeface="Arial(body)"/>
              </a:rPr>
              <a:t>html</a:t>
            </a:r>
            <a:endParaRPr lang="it-IT" dirty="0">
              <a:solidFill>
                <a:schemeClr val="accent2">
                  <a:lumMod val="20000"/>
                  <a:lumOff val="80000"/>
                </a:schemeClr>
              </a:solidFill>
              <a:latin typeface="Arial(body)"/>
            </a:endParaRPr>
          </a:p>
        </p:txBody>
      </p:sp>
      <p:sp>
        <p:nvSpPr>
          <p:cNvPr id="13" name="TextBox 12">
            <a:extLst>
              <a:ext uri="{FF2B5EF4-FFF2-40B4-BE49-F238E27FC236}">
                <a16:creationId xmlns="" xmlns:a16="http://schemas.microsoft.com/office/drawing/2014/main" id="{0031FDF8-38FE-5C9E-1614-9BB62FF54590}"/>
              </a:ext>
            </a:extLst>
          </p:cNvPr>
          <p:cNvSpPr txBox="1"/>
          <p:nvPr/>
        </p:nvSpPr>
        <p:spPr>
          <a:xfrm>
            <a:off x="4968463" y="3940575"/>
            <a:ext cx="914400" cy="369332"/>
          </a:xfrm>
          <a:prstGeom prst="rect">
            <a:avLst/>
          </a:prstGeom>
          <a:noFill/>
        </p:spPr>
        <p:txBody>
          <a:bodyPr wrap="square" rtlCol="0">
            <a:spAutoFit/>
          </a:bodyPr>
          <a:lstStyle/>
          <a:p>
            <a:r>
              <a:rPr lang="en-US" dirty="0" err="1">
                <a:solidFill>
                  <a:schemeClr val="accent2">
                    <a:lumMod val="20000"/>
                    <a:lumOff val="80000"/>
                  </a:schemeClr>
                </a:solidFill>
                <a:latin typeface="Arial(body)"/>
              </a:rPr>
              <a:t>css</a:t>
            </a:r>
            <a:endParaRPr lang="it-IT" dirty="0">
              <a:solidFill>
                <a:schemeClr val="accent2">
                  <a:lumMod val="20000"/>
                  <a:lumOff val="80000"/>
                </a:schemeClr>
              </a:solidFill>
              <a:latin typeface="Arial(body)"/>
            </a:endParaRPr>
          </a:p>
        </p:txBody>
      </p:sp>
      <p:sp>
        <p:nvSpPr>
          <p:cNvPr id="14" name="TextBox 13">
            <a:extLst>
              <a:ext uri="{FF2B5EF4-FFF2-40B4-BE49-F238E27FC236}">
                <a16:creationId xmlns="" xmlns:a16="http://schemas.microsoft.com/office/drawing/2014/main" id="{0FBE2E96-AB66-7234-EC48-DB2CA3087088}"/>
              </a:ext>
            </a:extLst>
          </p:cNvPr>
          <p:cNvSpPr txBox="1"/>
          <p:nvPr/>
        </p:nvSpPr>
        <p:spPr>
          <a:xfrm>
            <a:off x="9271846" y="1102925"/>
            <a:ext cx="914400" cy="369332"/>
          </a:xfrm>
          <a:prstGeom prst="rect">
            <a:avLst/>
          </a:prstGeom>
          <a:noFill/>
        </p:spPr>
        <p:txBody>
          <a:bodyPr wrap="square" rtlCol="0">
            <a:spAutoFit/>
          </a:bodyPr>
          <a:lstStyle/>
          <a:p>
            <a:r>
              <a:rPr lang="en-US" dirty="0">
                <a:solidFill>
                  <a:schemeClr val="accent2">
                    <a:lumMod val="20000"/>
                    <a:lumOff val="80000"/>
                  </a:schemeClr>
                </a:solidFill>
                <a:latin typeface="Arial(body)"/>
              </a:rPr>
              <a:t>output</a:t>
            </a:r>
            <a:endParaRPr lang="it-IT" dirty="0">
              <a:solidFill>
                <a:schemeClr val="accent2">
                  <a:lumMod val="20000"/>
                  <a:lumOff val="80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DE98368D-F278-A754-4960-29F36D991EF5}"/>
                  </a:ext>
                </a:extLst>
              </p14:cNvPr>
              <p14:cNvContentPartPr/>
              <p14:nvPr/>
            </p14:nvContentPartPr>
            <p14:xfrm>
              <a:off x="1540749" y="5862600"/>
              <a:ext cx="360" cy="360"/>
            </p14:xfrm>
          </p:contentPart>
        </mc:Choice>
        <mc:Fallback xmlns="">
          <p:pic>
            <p:nvPicPr>
              <p:cNvPr id="6" name="Ink 5">
                <a:extLst>
                  <a:ext uri="{FF2B5EF4-FFF2-40B4-BE49-F238E27FC236}">
                    <a16:creationId xmlns:a16="http://schemas.microsoft.com/office/drawing/2014/main" id="{DE98368D-F278-A754-4960-29F36D991EF5}"/>
                  </a:ext>
                </a:extLst>
              </p:cNvPr>
              <p:cNvPicPr/>
              <p:nvPr/>
            </p:nvPicPr>
            <p:blipFill>
              <a:blip r:embed="rId7"/>
              <a:stretch>
                <a:fillRect/>
              </a:stretch>
            </p:blipFill>
            <p:spPr>
              <a:xfrm>
                <a:off x="1531749" y="5853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 xmlns:a16="http://schemas.microsoft.com/office/drawing/2014/main" id="{9AF3E55E-B7A5-E1EC-1469-D2284B5046E2}"/>
                  </a:ext>
                </a:extLst>
              </p14:cNvPr>
              <p14:cNvContentPartPr/>
              <p14:nvPr/>
            </p14:nvContentPartPr>
            <p14:xfrm>
              <a:off x="1397469" y="5862600"/>
              <a:ext cx="4007880" cy="360"/>
            </p14:xfrm>
          </p:contentPart>
        </mc:Choice>
        <mc:Fallback xmlns="">
          <p:pic>
            <p:nvPicPr>
              <p:cNvPr id="15" name="Ink 14">
                <a:extLst>
                  <a:ext uri="{FF2B5EF4-FFF2-40B4-BE49-F238E27FC236}">
                    <a16:creationId xmlns:a16="http://schemas.microsoft.com/office/drawing/2014/main" id="{9AF3E55E-B7A5-E1EC-1469-D2284B5046E2}"/>
                  </a:ext>
                </a:extLst>
              </p:cNvPr>
              <p:cNvPicPr/>
              <p:nvPr/>
            </p:nvPicPr>
            <p:blipFill>
              <a:blip r:embed="rId9"/>
              <a:stretch>
                <a:fillRect/>
              </a:stretch>
            </p:blipFill>
            <p:spPr>
              <a:xfrm>
                <a:off x="1388829" y="5853960"/>
                <a:ext cx="4025520" cy="18000"/>
              </a:xfrm>
              <a:prstGeom prst="rect">
                <a:avLst/>
              </a:prstGeom>
            </p:spPr>
          </p:pic>
        </mc:Fallback>
      </mc:AlternateContent>
    </p:spTree>
    <p:extLst>
      <p:ext uri="{BB962C8B-B14F-4D97-AF65-F5344CB8AC3E}">
        <p14:creationId xmlns:p14="http://schemas.microsoft.com/office/powerpoint/2010/main" val="37866801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6AF158D5-EC57-1E56-7747-A0C32086D7FB}"/>
              </a:ext>
            </a:extLst>
          </p:cNvPr>
          <p:cNvSpPr txBox="1"/>
          <p:nvPr/>
        </p:nvSpPr>
        <p:spPr>
          <a:xfrm>
            <a:off x="1061690" y="767368"/>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Backgrounds</a:t>
            </a:r>
          </a:p>
        </p:txBody>
      </p:sp>
      <p:sp>
        <p:nvSpPr>
          <p:cNvPr id="5" name="箭头: 五边形 1">
            <a:extLst>
              <a:ext uri="{FF2B5EF4-FFF2-40B4-BE49-F238E27FC236}">
                <a16:creationId xmlns="" xmlns:a16="http://schemas.microsoft.com/office/drawing/2014/main" id="{E37D099A-70C0-5552-874F-285FCA0B565B}"/>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 xmlns:a16="http://schemas.microsoft.com/office/drawing/2014/main" id="{4A073B8E-DCB3-EA8E-698F-CE1B338F6F19}"/>
              </a:ext>
            </a:extLst>
          </p:cNvPr>
          <p:cNvSpPr txBox="1"/>
          <p:nvPr/>
        </p:nvSpPr>
        <p:spPr>
          <a:xfrm>
            <a:off x="1090127" y="1376074"/>
            <a:ext cx="8771628" cy="369332"/>
          </a:xfrm>
          <a:prstGeom prst="rect">
            <a:avLst/>
          </a:prstGeom>
          <a:noFill/>
        </p:spPr>
        <p:txBody>
          <a:bodyPr wrap="square">
            <a:spAutoFit/>
          </a:bodyPr>
          <a:lstStyle/>
          <a:p>
            <a:r>
              <a:rPr lang="en-US" dirty="0">
                <a:latin typeface="Arial(body)"/>
              </a:rPr>
              <a:t>The CSS background properties are used to add background effects for elements.</a:t>
            </a:r>
          </a:p>
        </p:txBody>
      </p:sp>
      <p:sp>
        <p:nvSpPr>
          <p:cNvPr id="7" name="Shape 3">
            <a:extLst>
              <a:ext uri="{FF2B5EF4-FFF2-40B4-BE49-F238E27FC236}">
                <a16:creationId xmlns="" xmlns:a16="http://schemas.microsoft.com/office/drawing/2014/main" id="{E060EE61-AD39-4040-DC89-5340F3AFF553}"/>
              </a:ext>
            </a:extLst>
          </p:cNvPr>
          <p:cNvSpPr/>
          <p:nvPr/>
        </p:nvSpPr>
        <p:spPr>
          <a:xfrm>
            <a:off x="1145296" y="2012324"/>
            <a:ext cx="459819" cy="459819"/>
          </a:xfrm>
          <a:prstGeom prst="roundRect">
            <a:avLst>
              <a:gd name="adj" fmla="val 18671"/>
            </a:avLst>
          </a:prstGeom>
          <a:solidFill>
            <a:schemeClr val="accent1">
              <a:lumMod val="40000"/>
              <a:lumOff val="60000"/>
            </a:schemeClr>
          </a:solidFill>
          <a:ln w="7620">
            <a:solidFill>
              <a:schemeClr val="tx1">
                <a:lumMod val="50000"/>
                <a:lumOff val="50000"/>
              </a:schemeClr>
            </a:solidFill>
            <a:prstDash val="solid"/>
          </a:ln>
        </p:spPr>
      </p:sp>
      <p:sp>
        <p:nvSpPr>
          <p:cNvPr id="8" name="TextBox 7">
            <a:extLst>
              <a:ext uri="{FF2B5EF4-FFF2-40B4-BE49-F238E27FC236}">
                <a16:creationId xmlns="" xmlns:a16="http://schemas.microsoft.com/office/drawing/2014/main" id="{9906C4EB-E885-9B0F-9721-3554079C3A40}"/>
              </a:ext>
            </a:extLst>
          </p:cNvPr>
          <p:cNvSpPr txBox="1"/>
          <p:nvPr/>
        </p:nvSpPr>
        <p:spPr>
          <a:xfrm>
            <a:off x="1215431" y="2028745"/>
            <a:ext cx="319548" cy="369332"/>
          </a:xfrm>
          <a:prstGeom prst="rect">
            <a:avLst/>
          </a:prstGeom>
          <a:noFill/>
        </p:spPr>
        <p:txBody>
          <a:bodyPr wrap="square" rtlCol="0">
            <a:spAutoFit/>
          </a:bodyPr>
          <a:lstStyle/>
          <a:p>
            <a:r>
              <a:rPr lang="en-US" dirty="0"/>
              <a:t>1</a:t>
            </a:r>
            <a:endParaRPr lang="it-IT" dirty="0"/>
          </a:p>
        </p:txBody>
      </p:sp>
      <p:sp>
        <p:nvSpPr>
          <p:cNvPr id="9" name="TextBox 8">
            <a:extLst>
              <a:ext uri="{FF2B5EF4-FFF2-40B4-BE49-F238E27FC236}">
                <a16:creationId xmlns="" xmlns:a16="http://schemas.microsoft.com/office/drawing/2014/main" id="{A47DDE16-FEE3-D01F-25DC-FC58418E5EBC}"/>
              </a:ext>
            </a:extLst>
          </p:cNvPr>
          <p:cNvSpPr txBox="1"/>
          <p:nvPr/>
        </p:nvSpPr>
        <p:spPr>
          <a:xfrm>
            <a:off x="1675250" y="1997967"/>
            <a:ext cx="6094268" cy="400110"/>
          </a:xfrm>
          <a:prstGeom prst="rect">
            <a:avLst/>
          </a:prstGeom>
          <a:noFill/>
        </p:spPr>
        <p:txBody>
          <a:bodyPr wrap="square">
            <a:spAutoFit/>
          </a:bodyPr>
          <a:lstStyle/>
          <a:p>
            <a:r>
              <a:rPr lang="en-US" sz="2000" dirty="0">
                <a:latin typeface="Arial(body)"/>
              </a:rPr>
              <a:t>CSS background-color</a:t>
            </a:r>
          </a:p>
        </p:txBody>
      </p:sp>
      <p:sp>
        <p:nvSpPr>
          <p:cNvPr id="11" name="TextBox 10">
            <a:extLst>
              <a:ext uri="{FF2B5EF4-FFF2-40B4-BE49-F238E27FC236}">
                <a16:creationId xmlns="" xmlns:a16="http://schemas.microsoft.com/office/drawing/2014/main" id="{4C43D698-4C01-18B3-6138-EE1913BCF180}"/>
              </a:ext>
            </a:extLst>
          </p:cNvPr>
          <p:cNvSpPr txBox="1"/>
          <p:nvPr/>
        </p:nvSpPr>
        <p:spPr>
          <a:xfrm>
            <a:off x="1725721" y="2545118"/>
            <a:ext cx="8381840" cy="369332"/>
          </a:xfrm>
          <a:prstGeom prst="rect">
            <a:avLst/>
          </a:prstGeom>
          <a:noFill/>
        </p:spPr>
        <p:txBody>
          <a:bodyPr wrap="square">
            <a:spAutoFit/>
          </a:bodyPr>
          <a:lstStyle/>
          <a:p>
            <a:pPr marL="285750" indent="-285750">
              <a:buFont typeface="Wingdings" panose="05000000000000000000" pitchFamily="2" charset="2"/>
              <a:buChar char="§"/>
            </a:pPr>
            <a:r>
              <a:rPr lang="en-US" dirty="0">
                <a:latin typeface="Arial(body)"/>
              </a:rPr>
              <a:t>The background-color property specifies the background color of an element.</a:t>
            </a:r>
          </a:p>
        </p:txBody>
      </p:sp>
      <p:sp>
        <p:nvSpPr>
          <p:cNvPr id="16" name="TextBox 15">
            <a:extLst>
              <a:ext uri="{FF2B5EF4-FFF2-40B4-BE49-F238E27FC236}">
                <a16:creationId xmlns="" xmlns:a16="http://schemas.microsoft.com/office/drawing/2014/main" id="{7CC37A76-101C-EC82-63F2-2CAFAB894DDC}"/>
              </a:ext>
            </a:extLst>
          </p:cNvPr>
          <p:cNvSpPr txBox="1"/>
          <p:nvPr/>
        </p:nvSpPr>
        <p:spPr>
          <a:xfrm>
            <a:off x="1725721" y="3239986"/>
            <a:ext cx="6094268" cy="400110"/>
          </a:xfrm>
          <a:prstGeom prst="rect">
            <a:avLst/>
          </a:prstGeom>
          <a:noFill/>
        </p:spPr>
        <p:txBody>
          <a:bodyPr wrap="square">
            <a:spAutoFit/>
          </a:bodyPr>
          <a:lstStyle/>
          <a:p>
            <a:r>
              <a:rPr lang="en-US" sz="2000" dirty="0">
                <a:latin typeface="Arial(body)"/>
              </a:rPr>
              <a:t>CSS background-image</a:t>
            </a:r>
          </a:p>
        </p:txBody>
      </p:sp>
      <p:sp>
        <p:nvSpPr>
          <p:cNvPr id="17" name="Shape 3">
            <a:extLst>
              <a:ext uri="{FF2B5EF4-FFF2-40B4-BE49-F238E27FC236}">
                <a16:creationId xmlns="" xmlns:a16="http://schemas.microsoft.com/office/drawing/2014/main" id="{1C2E58BE-A661-01BC-9A8A-68BCA40A26A5}"/>
              </a:ext>
            </a:extLst>
          </p:cNvPr>
          <p:cNvSpPr/>
          <p:nvPr/>
        </p:nvSpPr>
        <p:spPr>
          <a:xfrm>
            <a:off x="1145295" y="3225521"/>
            <a:ext cx="459819" cy="459819"/>
          </a:xfrm>
          <a:prstGeom prst="roundRect">
            <a:avLst>
              <a:gd name="adj" fmla="val 18671"/>
            </a:avLst>
          </a:prstGeom>
          <a:solidFill>
            <a:schemeClr val="accent1">
              <a:lumMod val="40000"/>
              <a:lumOff val="60000"/>
            </a:schemeClr>
          </a:solidFill>
          <a:ln w="7620">
            <a:solidFill>
              <a:schemeClr val="tx1">
                <a:lumMod val="50000"/>
                <a:lumOff val="50000"/>
              </a:schemeClr>
            </a:solidFill>
            <a:prstDash val="solid"/>
          </a:ln>
        </p:spPr>
      </p:sp>
      <p:sp>
        <p:nvSpPr>
          <p:cNvPr id="18" name="TextBox 17">
            <a:extLst>
              <a:ext uri="{FF2B5EF4-FFF2-40B4-BE49-F238E27FC236}">
                <a16:creationId xmlns="" xmlns:a16="http://schemas.microsoft.com/office/drawing/2014/main" id="{74D7804D-68AB-E469-683F-44471AE6DF41}"/>
              </a:ext>
            </a:extLst>
          </p:cNvPr>
          <p:cNvSpPr txBox="1"/>
          <p:nvPr/>
        </p:nvSpPr>
        <p:spPr>
          <a:xfrm>
            <a:off x="1215431" y="3270764"/>
            <a:ext cx="339213" cy="369332"/>
          </a:xfrm>
          <a:prstGeom prst="rect">
            <a:avLst/>
          </a:prstGeom>
          <a:noFill/>
        </p:spPr>
        <p:txBody>
          <a:bodyPr wrap="square" rtlCol="0">
            <a:spAutoFit/>
          </a:bodyPr>
          <a:lstStyle/>
          <a:p>
            <a:r>
              <a:rPr lang="en-US" dirty="0"/>
              <a:t>2</a:t>
            </a:r>
            <a:endParaRPr lang="it-IT" dirty="0"/>
          </a:p>
        </p:txBody>
      </p:sp>
      <p:sp>
        <p:nvSpPr>
          <p:cNvPr id="19" name="TextBox 18">
            <a:extLst>
              <a:ext uri="{FF2B5EF4-FFF2-40B4-BE49-F238E27FC236}">
                <a16:creationId xmlns="" xmlns:a16="http://schemas.microsoft.com/office/drawing/2014/main" id="{2948D5C4-9DB1-397B-BD10-24B9D0123936}"/>
              </a:ext>
            </a:extLst>
          </p:cNvPr>
          <p:cNvSpPr txBox="1"/>
          <p:nvPr/>
        </p:nvSpPr>
        <p:spPr>
          <a:xfrm>
            <a:off x="1725721" y="3943551"/>
            <a:ext cx="8534161" cy="646331"/>
          </a:xfrm>
          <a:prstGeom prst="rect">
            <a:avLst/>
          </a:prstGeom>
          <a:noFill/>
        </p:spPr>
        <p:txBody>
          <a:bodyPr wrap="square">
            <a:spAutoFit/>
          </a:bodyPr>
          <a:lstStyle/>
          <a:p>
            <a:pPr marL="285750" indent="-285750">
              <a:buFont typeface="Wingdings" panose="05000000000000000000" pitchFamily="2" charset="2"/>
              <a:buChar char="§"/>
            </a:pPr>
            <a:r>
              <a:rPr lang="en-US" dirty="0">
                <a:latin typeface="Arial(body)"/>
              </a:rPr>
              <a:t>The background-image property specifies an image to use as the background of an element.</a:t>
            </a:r>
          </a:p>
        </p:txBody>
      </p:sp>
      <p:sp>
        <p:nvSpPr>
          <p:cNvPr id="21" name="Rectangle: Rounded Corners 20">
            <a:extLst>
              <a:ext uri="{FF2B5EF4-FFF2-40B4-BE49-F238E27FC236}">
                <a16:creationId xmlns="" xmlns:a16="http://schemas.microsoft.com/office/drawing/2014/main" id="{4CB709F3-E8F3-8C23-AFC9-F4E8D0A16B5E}"/>
              </a:ext>
            </a:extLst>
          </p:cNvPr>
          <p:cNvSpPr/>
          <p:nvPr/>
        </p:nvSpPr>
        <p:spPr>
          <a:xfrm>
            <a:off x="1871895" y="4922019"/>
            <a:ext cx="7331098" cy="879013"/>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Flowchart: Connector 21">
            <a:extLst>
              <a:ext uri="{FF2B5EF4-FFF2-40B4-BE49-F238E27FC236}">
                <a16:creationId xmlns="" xmlns:a16="http://schemas.microsoft.com/office/drawing/2014/main" id="{E63CF909-0585-CCB0-6B06-79AA4D9F2A77}"/>
              </a:ext>
            </a:extLst>
          </p:cNvPr>
          <p:cNvSpPr/>
          <p:nvPr/>
        </p:nvSpPr>
        <p:spPr>
          <a:xfrm>
            <a:off x="1995948" y="5024284"/>
            <a:ext cx="157317" cy="225368"/>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TextBox 22">
            <a:extLst>
              <a:ext uri="{FF2B5EF4-FFF2-40B4-BE49-F238E27FC236}">
                <a16:creationId xmlns="" xmlns:a16="http://schemas.microsoft.com/office/drawing/2014/main" id="{53B4E1BC-1AA2-E74E-C95A-D91DD2227869}"/>
              </a:ext>
            </a:extLst>
          </p:cNvPr>
          <p:cNvSpPr txBox="1"/>
          <p:nvPr/>
        </p:nvSpPr>
        <p:spPr>
          <a:xfrm>
            <a:off x="2271210" y="5212457"/>
            <a:ext cx="6813838" cy="369332"/>
          </a:xfrm>
          <a:prstGeom prst="rect">
            <a:avLst/>
          </a:prstGeom>
          <a:noFill/>
        </p:spPr>
        <p:txBody>
          <a:bodyPr wrap="square">
            <a:spAutoFit/>
          </a:bodyPr>
          <a:lstStyle/>
          <a:p>
            <a:r>
              <a:rPr lang="en-US" dirty="0">
                <a:latin typeface="Arial(body)"/>
              </a:rPr>
              <a:t>By default, the image is repeated so it covers the entire element.</a:t>
            </a:r>
          </a:p>
        </p:txBody>
      </p:sp>
      <p:pic>
        <p:nvPicPr>
          <p:cNvPr id="24" name="Graphic 23" descr="Pin with solid fill">
            <a:extLst>
              <a:ext uri="{FF2B5EF4-FFF2-40B4-BE49-F238E27FC236}">
                <a16:creationId xmlns="" xmlns:a16="http://schemas.microsoft.com/office/drawing/2014/main" id="{7E0F924B-918B-1534-BA37-A3EC1A2088D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675250" y="4743242"/>
            <a:ext cx="459819" cy="459819"/>
          </a:xfrm>
          <a:prstGeom prst="rect">
            <a:avLst/>
          </a:prstGeom>
        </p:spPr>
      </p:pic>
      <p:pic>
        <p:nvPicPr>
          <p:cNvPr id="25" name="Picture 24">
            <a:extLst>
              <a:ext uri="{FF2B5EF4-FFF2-40B4-BE49-F238E27FC236}">
                <a16:creationId xmlns="" xmlns:a16="http://schemas.microsoft.com/office/drawing/2014/main" id="{7612EA53-A1C7-563E-0BFF-F5BA7FF253D9}"/>
              </a:ext>
            </a:extLst>
          </p:cNvPr>
          <p:cNvPicPr>
            <a:picLocks noChangeAspect="1"/>
          </p:cNvPicPr>
          <p:nvPr/>
        </p:nvPicPr>
        <p:blipFill>
          <a:blip r:embed="rId4"/>
          <a:stretch>
            <a:fillRect/>
          </a:stretch>
        </p:blipFill>
        <p:spPr>
          <a:xfrm>
            <a:off x="10569676" y="604804"/>
            <a:ext cx="983226" cy="1229634"/>
          </a:xfrm>
          <a:prstGeom prst="rect">
            <a:avLst/>
          </a:prstGeom>
        </p:spPr>
      </p:pic>
    </p:spTree>
    <p:extLst>
      <p:ext uri="{BB962C8B-B14F-4D97-AF65-F5344CB8AC3E}">
        <p14:creationId xmlns:p14="http://schemas.microsoft.com/office/powerpoint/2010/main" val="26860332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7FC42CA0-31B3-7EEE-082B-8C110435AAC4}"/>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800F75FC-A630-F2A7-FC55-ED0A766AA6F8}"/>
              </a:ext>
            </a:extLst>
          </p:cNvPr>
          <p:cNvPicPr>
            <a:picLocks noChangeAspect="1"/>
          </p:cNvPicPr>
          <p:nvPr/>
        </p:nvPicPr>
        <p:blipFill>
          <a:blip r:embed="rId2"/>
          <a:stretch>
            <a:fillRect/>
          </a:stretch>
        </p:blipFill>
        <p:spPr>
          <a:xfrm>
            <a:off x="10707328" y="439571"/>
            <a:ext cx="983226" cy="1229634"/>
          </a:xfrm>
          <a:prstGeom prst="rect">
            <a:avLst/>
          </a:prstGeom>
        </p:spPr>
      </p:pic>
      <p:sp>
        <p:nvSpPr>
          <p:cNvPr id="6" name="TextBox 5">
            <a:extLst>
              <a:ext uri="{FF2B5EF4-FFF2-40B4-BE49-F238E27FC236}">
                <a16:creationId xmlns="" xmlns:a16="http://schemas.microsoft.com/office/drawing/2014/main" id="{4CCDDC56-0463-3DF2-9DED-E6ECF460DC2E}"/>
              </a:ext>
            </a:extLst>
          </p:cNvPr>
          <p:cNvSpPr txBox="1"/>
          <p:nvPr/>
        </p:nvSpPr>
        <p:spPr>
          <a:xfrm>
            <a:off x="900532" y="469613"/>
            <a:ext cx="5559262"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background-color</a:t>
            </a:r>
          </a:p>
          <a:p>
            <a:endParaRPr lang="it-IT" sz="2400" dirty="0">
              <a:solidFill>
                <a:schemeClr val="accent1">
                  <a:lumMod val="75000"/>
                </a:schemeClr>
              </a:solidFill>
              <a:latin typeface="Arial" panose="020B0604020202020204" pitchFamily="34" charset="0"/>
              <a:cs typeface="Arial" panose="020B0604020202020204" pitchFamily="34" charset="0"/>
            </a:endParaRPr>
          </a:p>
        </p:txBody>
      </p:sp>
      <p:sp>
        <p:nvSpPr>
          <p:cNvPr id="9" name="Flowchart: Connector 8">
            <a:extLst>
              <a:ext uri="{FF2B5EF4-FFF2-40B4-BE49-F238E27FC236}">
                <a16:creationId xmlns="" xmlns:a16="http://schemas.microsoft.com/office/drawing/2014/main" id="{696E0B02-3C4C-59DB-1DD7-37AAF8986B11}"/>
              </a:ext>
            </a:extLst>
          </p:cNvPr>
          <p:cNvSpPr/>
          <p:nvPr/>
        </p:nvSpPr>
        <p:spPr>
          <a:xfrm>
            <a:off x="1592826" y="2928241"/>
            <a:ext cx="362899" cy="34620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Picture 9">
            <a:extLst>
              <a:ext uri="{FF2B5EF4-FFF2-40B4-BE49-F238E27FC236}">
                <a16:creationId xmlns="" xmlns:a16="http://schemas.microsoft.com/office/drawing/2014/main" id="{992619CA-E0FF-527F-4A3C-B5731E3904E8}"/>
              </a:ext>
            </a:extLst>
          </p:cNvPr>
          <p:cNvPicPr>
            <a:picLocks noChangeAspect="1"/>
          </p:cNvPicPr>
          <p:nvPr/>
        </p:nvPicPr>
        <p:blipFill>
          <a:blip r:embed="rId3"/>
          <a:stretch>
            <a:fillRect/>
          </a:stretch>
        </p:blipFill>
        <p:spPr>
          <a:xfrm>
            <a:off x="1774275" y="1300610"/>
            <a:ext cx="4173581" cy="2123688"/>
          </a:xfrm>
          <a:prstGeom prst="rect">
            <a:avLst/>
          </a:prstGeom>
        </p:spPr>
      </p:pic>
      <p:sp>
        <p:nvSpPr>
          <p:cNvPr id="11" name="Flowchart: Connector 10">
            <a:extLst>
              <a:ext uri="{FF2B5EF4-FFF2-40B4-BE49-F238E27FC236}">
                <a16:creationId xmlns="" xmlns:a16="http://schemas.microsoft.com/office/drawing/2014/main" id="{1996036D-5EDB-B0A3-5A0F-5A1BAD2217F6}"/>
              </a:ext>
            </a:extLst>
          </p:cNvPr>
          <p:cNvSpPr/>
          <p:nvPr/>
        </p:nvSpPr>
        <p:spPr>
          <a:xfrm>
            <a:off x="1636284" y="5837727"/>
            <a:ext cx="362899" cy="34620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Picture 11">
            <a:extLst>
              <a:ext uri="{FF2B5EF4-FFF2-40B4-BE49-F238E27FC236}">
                <a16:creationId xmlns="" xmlns:a16="http://schemas.microsoft.com/office/drawing/2014/main" id="{1B0FA4FB-B1A2-213D-2E67-B2F282BA8C8E}"/>
              </a:ext>
            </a:extLst>
          </p:cNvPr>
          <p:cNvPicPr>
            <a:picLocks noChangeAspect="1"/>
          </p:cNvPicPr>
          <p:nvPr/>
        </p:nvPicPr>
        <p:blipFill>
          <a:blip r:embed="rId4"/>
          <a:stretch>
            <a:fillRect/>
          </a:stretch>
        </p:blipFill>
        <p:spPr>
          <a:xfrm>
            <a:off x="1817734" y="3863895"/>
            <a:ext cx="4278266" cy="2524492"/>
          </a:xfrm>
          <a:prstGeom prst="rect">
            <a:avLst/>
          </a:prstGeom>
        </p:spPr>
      </p:pic>
      <p:sp>
        <p:nvSpPr>
          <p:cNvPr id="13" name="Flowchart: Connector 12">
            <a:extLst>
              <a:ext uri="{FF2B5EF4-FFF2-40B4-BE49-F238E27FC236}">
                <a16:creationId xmlns="" xmlns:a16="http://schemas.microsoft.com/office/drawing/2014/main" id="{CDB39212-CA5D-5F54-29E2-A47E9A579DD8}"/>
              </a:ext>
            </a:extLst>
          </p:cNvPr>
          <p:cNvSpPr/>
          <p:nvPr/>
        </p:nvSpPr>
        <p:spPr>
          <a:xfrm>
            <a:off x="7894870" y="5837726"/>
            <a:ext cx="362899" cy="34620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 name="Picture 13">
            <a:extLst>
              <a:ext uri="{FF2B5EF4-FFF2-40B4-BE49-F238E27FC236}">
                <a16:creationId xmlns="" xmlns:a16="http://schemas.microsoft.com/office/drawing/2014/main" id="{67D5503B-AFD7-1F15-D5F4-E832C960E425}"/>
              </a:ext>
            </a:extLst>
          </p:cNvPr>
          <p:cNvPicPr>
            <a:picLocks noChangeAspect="1"/>
          </p:cNvPicPr>
          <p:nvPr/>
        </p:nvPicPr>
        <p:blipFill rotWithShape="1">
          <a:blip r:embed="rId5">
            <a:extLst>
              <a:ext uri="{28A0092B-C50C-407E-A947-70E740481C1C}">
                <a14:useLocalDpi xmlns:a14="http://schemas.microsoft.com/office/drawing/2010/main" val="0"/>
              </a:ext>
            </a:extLst>
          </a:blip>
          <a:srcRect r="24163"/>
          <a:stretch/>
        </p:blipFill>
        <p:spPr>
          <a:xfrm>
            <a:off x="8109625" y="2362454"/>
            <a:ext cx="3089316" cy="3992511"/>
          </a:xfrm>
          <a:prstGeom prst="rect">
            <a:avLst/>
          </a:prstGeom>
        </p:spPr>
      </p:pic>
      <p:cxnSp>
        <p:nvCxnSpPr>
          <p:cNvPr id="16" name="Straight Connector 15">
            <a:extLst>
              <a:ext uri="{FF2B5EF4-FFF2-40B4-BE49-F238E27FC236}">
                <a16:creationId xmlns="" xmlns:a16="http://schemas.microsoft.com/office/drawing/2014/main" id="{5DA3155C-2D6D-5BBB-2BC2-BEB4FBD8DE6F}"/>
              </a:ext>
            </a:extLst>
          </p:cNvPr>
          <p:cNvCxnSpPr>
            <a:cxnSpLocks/>
          </p:cNvCxnSpPr>
          <p:nvPr/>
        </p:nvCxnSpPr>
        <p:spPr>
          <a:xfrm>
            <a:off x="1221038" y="3109401"/>
            <a:ext cx="37178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Connector 18">
            <a:extLst>
              <a:ext uri="{FF2B5EF4-FFF2-40B4-BE49-F238E27FC236}">
                <a16:creationId xmlns="" xmlns:a16="http://schemas.microsoft.com/office/drawing/2014/main" id="{03B3328E-FD2A-66B8-D213-B9E481EE925E}"/>
              </a:ext>
            </a:extLst>
          </p:cNvPr>
          <p:cNvCxnSpPr>
            <a:cxnSpLocks/>
          </p:cNvCxnSpPr>
          <p:nvPr/>
        </p:nvCxnSpPr>
        <p:spPr>
          <a:xfrm>
            <a:off x="1339944" y="6010826"/>
            <a:ext cx="37178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 xmlns:a16="http://schemas.microsoft.com/office/drawing/2014/main" id="{137DDA22-A516-29A2-C131-CCC2F481CDAC}"/>
              </a:ext>
            </a:extLst>
          </p:cNvPr>
          <p:cNvCxnSpPr>
            <a:cxnSpLocks/>
          </p:cNvCxnSpPr>
          <p:nvPr/>
        </p:nvCxnSpPr>
        <p:spPr>
          <a:xfrm>
            <a:off x="7523082" y="6010826"/>
            <a:ext cx="371788" cy="0"/>
          </a:xfrm>
          <a:prstGeom prst="line">
            <a:avLst/>
          </a:prstGeom>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 xmlns:a16="http://schemas.microsoft.com/office/drawing/2014/main" id="{8B03DEAF-EC77-5384-D7BB-797A8EFF4A1F}"/>
              </a:ext>
            </a:extLst>
          </p:cNvPr>
          <p:cNvSpPr txBox="1"/>
          <p:nvPr/>
        </p:nvSpPr>
        <p:spPr>
          <a:xfrm>
            <a:off x="582389" y="2905110"/>
            <a:ext cx="914400" cy="369332"/>
          </a:xfrm>
          <a:prstGeom prst="rect">
            <a:avLst/>
          </a:prstGeom>
          <a:noFill/>
        </p:spPr>
        <p:txBody>
          <a:bodyPr wrap="square" rtlCol="0">
            <a:spAutoFit/>
          </a:bodyPr>
          <a:lstStyle/>
          <a:p>
            <a:r>
              <a:rPr lang="en-US" dirty="0">
                <a:solidFill>
                  <a:schemeClr val="accent1">
                    <a:lumMod val="75000"/>
                  </a:schemeClr>
                </a:solidFill>
                <a:latin typeface="Arial(body)"/>
              </a:rPr>
              <a:t>html</a:t>
            </a:r>
            <a:endParaRPr lang="it-IT" dirty="0">
              <a:solidFill>
                <a:schemeClr val="accent1">
                  <a:lumMod val="75000"/>
                </a:schemeClr>
              </a:solidFill>
              <a:latin typeface="Arial(body)"/>
            </a:endParaRPr>
          </a:p>
        </p:txBody>
      </p:sp>
      <p:sp>
        <p:nvSpPr>
          <p:cNvPr id="22" name="TextBox 21">
            <a:extLst>
              <a:ext uri="{FF2B5EF4-FFF2-40B4-BE49-F238E27FC236}">
                <a16:creationId xmlns="" xmlns:a16="http://schemas.microsoft.com/office/drawing/2014/main" id="{86F306E2-F253-657E-2413-D3F301452610}"/>
              </a:ext>
            </a:extLst>
          </p:cNvPr>
          <p:cNvSpPr txBox="1"/>
          <p:nvPr/>
        </p:nvSpPr>
        <p:spPr>
          <a:xfrm>
            <a:off x="763838" y="5814595"/>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23" name="TextBox 22">
            <a:extLst>
              <a:ext uri="{FF2B5EF4-FFF2-40B4-BE49-F238E27FC236}">
                <a16:creationId xmlns="" xmlns:a16="http://schemas.microsoft.com/office/drawing/2014/main" id="{3B400FED-8F51-FBD0-B817-0131430D04DA}"/>
              </a:ext>
            </a:extLst>
          </p:cNvPr>
          <p:cNvSpPr txBox="1"/>
          <p:nvPr/>
        </p:nvSpPr>
        <p:spPr>
          <a:xfrm>
            <a:off x="6652186" y="5814595"/>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98E49E0E-DE17-B95D-2D78-9C8A9F86EDDA}"/>
                  </a:ext>
                </a:extLst>
              </p14:cNvPr>
              <p14:cNvContentPartPr/>
              <p14:nvPr/>
            </p14:nvContentPartPr>
            <p14:xfrm>
              <a:off x="2154909" y="4295160"/>
              <a:ext cx="2782440" cy="360"/>
            </p14:xfrm>
          </p:contentPart>
        </mc:Choice>
        <mc:Fallback xmlns="">
          <p:pic>
            <p:nvPicPr>
              <p:cNvPr id="5" name="Ink 4">
                <a:extLst>
                  <a:ext uri="{FF2B5EF4-FFF2-40B4-BE49-F238E27FC236}">
                    <a16:creationId xmlns:a16="http://schemas.microsoft.com/office/drawing/2014/main" id="{98E49E0E-DE17-B95D-2D78-9C8A9F86EDDA}"/>
                  </a:ext>
                </a:extLst>
              </p:cNvPr>
              <p:cNvPicPr/>
              <p:nvPr/>
            </p:nvPicPr>
            <p:blipFill>
              <a:blip r:embed="rId7"/>
              <a:stretch>
                <a:fillRect/>
              </a:stretch>
            </p:blipFill>
            <p:spPr>
              <a:xfrm>
                <a:off x="2145909" y="4286520"/>
                <a:ext cx="2800080" cy="18000"/>
              </a:xfrm>
              <a:prstGeom prst="rect">
                <a:avLst/>
              </a:prstGeom>
            </p:spPr>
          </p:pic>
        </mc:Fallback>
      </mc:AlternateContent>
    </p:spTree>
    <p:extLst>
      <p:ext uri="{BB962C8B-B14F-4D97-AF65-F5344CB8AC3E}">
        <p14:creationId xmlns:p14="http://schemas.microsoft.com/office/powerpoint/2010/main" val="22810874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E8908F0-EBD7-4EA4-5EB5-8B1F01F8F59C}"/>
              </a:ext>
            </a:extLst>
          </p:cNvPr>
          <p:cNvSpPr txBox="1"/>
          <p:nvPr/>
        </p:nvSpPr>
        <p:spPr>
          <a:xfrm>
            <a:off x="889818" y="494194"/>
            <a:ext cx="5287698"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background-image</a:t>
            </a:r>
            <a:endParaRPr lang="it-IT" sz="2400" b="1" dirty="0">
              <a:solidFill>
                <a:srgbClr val="C00000"/>
              </a:solidFill>
              <a:latin typeface="Arial" panose="020B0604020202020204" pitchFamily="34" charset="0"/>
              <a:cs typeface="Arial" panose="020B0604020202020204" pitchFamily="34" charset="0"/>
            </a:endParaRPr>
          </a:p>
        </p:txBody>
      </p:sp>
      <p:sp>
        <p:nvSpPr>
          <p:cNvPr id="3" name="箭头: 五边形 1">
            <a:extLst>
              <a:ext uri="{FF2B5EF4-FFF2-40B4-BE49-F238E27FC236}">
                <a16:creationId xmlns="" xmlns:a16="http://schemas.microsoft.com/office/drawing/2014/main" id="{4AB88961-49AF-45B9-34FE-240E5998F7DA}"/>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3B9AFB9F-05ED-9275-59A3-F2051CD64C41}"/>
              </a:ext>
            </a:extLst>
          </p:cNvPr>
          <p:cNvPicPr>
            <a:picLocks noChangeAspect="1"/>
          </p:cNvPicPr>
          <p:nvPr/>
        </p:nvPicPr>
        <p:blipFill>
          <a:blip r:embed="rId2"/>
          <a:stretch>
            <a:fillRect/>
          </a:stretch>
        </p:blipFill>
        <p:spPr>
          <a:xfrm>
            <a:off x="10707328" y="439571"/>
            <a:ext cx="983226" cy="1229634"/>
          </a:xfrm>
          <a:prstGeom prst="rect">
            <a:avLst/>
          </a:prstGeom>
        </p:spPr>
      </p:pic>
      <p:pic>
        <p:nvPicPr>
          <p:cNvPr id="5" name="Picture 4">
            <a:extLst>
              <a:ext uri="{FF2B5EF4-FFF2-40B4-BE49-F238E27FC236}">
                <a16:creationId xmlns="" xmlns:a16="http://schemas.microsoft.com/office/drawing/2014/main" id="{43C8D056-9A35-0249-79CA-FE59F9434E9A}"/>
              </a:ext>
            </a:extLst>
          </p:cNvPr>
          <p:cNvPicPr>
            <a:picLocks noChangeAspect="1"/>
          </p:cNvPicPr>
          <p:nvPr/>
        </p:nvPicPr>
        <p:blipFill>
          <a:blip r:embed="rId3"/>
          <a:stretch>
            <a:fillRect/>
          </a:stretch>
        </p:blipFill>
        <p:spPr>
          <a:xfrm>
            <a:off x="1278405" y="1669205"/>
            <a:ext cx="4173581" cy="2123688"/>
          </a:xfrm>
          <a:prstGeom prst="rect">
            <a:avLst/>
          </a:prstGeom>
        </p:spPr>
      </p:pic>
      <p:pic>
        <p:nvPicPr>
          <p:cNvPr id="7" name="Picture 6">
            <a:extLst>
              <a:ext uri="{FF2B5EF4-FFF2-40B4-BE49-F238E27FC236}">
                <a16:creationId xmlns="" xmlns:a16="http://schemas.microsoft.com/office/drawing/2014/main" id="{29F57438-03C6-BB16-42CF-2E47FAC1C57D}"/>
              </a:ext>
            </a:extLst>
          </p:cNvPr>
          <p:cNvPicPr>
            <a:picLocks noChangeAspect="1"/>
          </p:cNvPicPr>
          <p:nvPr/>
        </p:nvPicPr>
        <p:blipFill>
          <a:blip r:embed="rId4"/>
          <a:stretch>
            <a:fillRect/>
          </a:stretch>
        </p:blipFill>
        <p:spPr>
          <a:xfrm>
            <a:off x="1278405" y="4255409"/>
            <a:ext cx="4060511" cy="2217493"/>
          </a:xfrm>
          <a:prstGeom prst="rect">
            <a:avLst/>
          </a:prstGeom>
        </p:spPr>
      </p:pic>
      <p:pic>
        <p:nvPicPr>
          <p:cNvPr id="8" name="Picture 7">
            <a:extLst>
              <a:ext uri="{FF2B5EF4-FFF2-40B4-BE49-F238E27FC236}">
                <a16:creationId xmlns="" xmlns:a16="http://schemas.microsoft.com/office/drawing/2014/main" id="{CBDD650E-7FC1-3642-7AA5-BCE3FEF3FD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00062" y="2242372"/>
            <a:ext cx="3883761" cy="3440673"/>
          </a:xfrm>
          <a:prstGeom prst="rect">
            <a:avLst/>
          </a:prstGeom>
        </p:spPr>
      </p:pic>
      <p:pic>
        <p:nvPicPr>
          <p:cNvPr id="10" name="Graphic 9" descr="Open book with solid fill">
            <a:extLst>
              <a:ext uri="{FF2B5EF4-FFF2-40B4-BE49-F238E27FC236}">
                <a16:creationId xmlns="" xmlns:a16="http://schemas.microsoft.com/office/drawing/2014/main" id="{88531760-9586-6AD8-A0B6-EE4FE572D549}"/>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278405" y="1083932"/>
            <a:ext cx="457200" cy="457200"/>
          </a:xfrm>
          <a:prstGeom prst="rect">
            <a:avLst/>
          </a:prstGeom>
        </p:spPr>
      </p:pic>
      <p:sp>
        <p:nvSpPr>
          <p:cNvPr id="11" name="TextBox 10">
            <a:extLst>
              <a:ext uri="{FF2B5EF4-FFF2-40B4-BE49-F238E27FC236}">
                <a16:creationId xmlns="" xmlns:a16="http://schemas.microsoft.com/office/drawing/2014/main" id="{946FE4C5-3C47-DC3D-C52D-4DB156B8DF4B}"/>
              </a:ext>
            </a:extLst>
          </p:cNvPr>
          <p:cNvSpPr txBox="1"/>
          <p:nvPr/>
        </p:nvSpPr>
        <p:spPr>
          <a:xfrm>
            <a:off x="1735605" y="1164883"/>
            <a:ext cx="914400" cy="369332"/>
          </a:xfrm>
          <a:prstGeom prst="rect">
            <a:avLst/>
          </a:prstGeom>
          <a:noFill/>
        </p:spPr>
        <p:txBody>
          <a:bodyPr wrap="square" rtlCol="0">
            <a:spAutoFit/>
          </a:bodyPr>
          <a:lstStyle/>
          <a:p>
            <a:r>
              <a:rPr lang="en-US" dirty="0">
                <a:solidFill>
                  <a:schemeClr val="accent1">
                    <a:lumMod val="75000"/>
                  </a:schemeClr>
                </a:solidFill>
                <a:latin typeface="Arial(body)"/>
              </a:rPr>
              <a:t>html</a:t>
            </a:r>
            <a:endParaRPr lang="it-IT" dirty="0">
              <a:solidFill>
                <a:schemeClr val="accent1">
                  <a:lumMod val="75000"/>
                </a:schemeClr>
              </a:solidFill>
              <a:latin typeface="Arial(body)"/>
            </a:endParaRPr>
          </a:p>
        </p:txBody>
      </p:sp>
      <p:pic>
        <p:nvPicPr>
          <p:cNvPr id="12" name="Graphic 11" descr="Open book with solid fill">
            <a:extLst>
              <a:ext uri="{FF2B5EF4-FFF2-40B4-BE49-F238E27FC236}">
                <a16:creationId xmlns="" xmlns:a16="http://schemas.microsoft.com/office/drawing/2014/main" id="{42E0D694-0D1F-8266-F90B-EBCB09F37D5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350977" y="3808658"/>
            <a:ext cx="457200" cy="457200"/>
          </a:xfrm>
          <a:prstGeom prst="rect">
            <a:avLst/>
          </a:prstGeom>
        </p:spPr>
      </p:pic>
      <p:sp>
        <p:nvSpPr>
          <p:cNvPr id="13" name="TextBox 12">
            <a:extLst>
              <a:ext uri="{FF2B5EF4-FFF2-40B4-BE49-F238E27FC236}">
                <a16:creationId xmlns="" xmlns:a16="http://schemas.microsoft.com/office/drawing/2014/main" id="{7CFE8553-A873-AA29-6797-BE9295CC9A3F}"/>
              </a:ext>
            </a:extLst>
          </p:cNvPr>
          <p:cNvSpPr txBox="1"/>
          <p:nvPr/>
        </p:nvSpPr>
        <p:spPr>
          <a:xfrm>
            <a:off x="1808177" y="3857045"/>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4" name="TextBox 13">
            <a:extLst>
              <a:ext uri="{FF2B5EF4-FFF2-40B4-BE49-F238E27FC236}">
                <a16:creationId xmlns="" xmlns:a16="http://schemas.microsoft.com/office/drawing/2014/main" id="{AE9699E9-A616-41EC-6B16-49629051F55E}"/>
              </a:ext>
            </a:extLst>
          </p:cNvPr>
          <p:cNvSpPr txBox="1"/>
          <p:nvPr/>
        </p:nvSpPr>
        <p:spPr>
          <a:xfrm>
            <a:off x="6880786" y="1697556"/>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pic>
        <p:nvPicPr>
          <p:cNvPr id="15" name="Graphic 14" descr="Open book with solid fill">
            <a:extLst>
              <a:ext uri="{FF2B5EF4-FFF2-40B4-BE49-F238E27FC236}">
                <a16:creationId xmlns="" xmlns:a16="http://schemas.microsoft.com/office/drawing/2014/main" id="{7D619B42-0404-2C68-2F17-3B206BE5532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423586" y="1653622"/>
            <a:ext cx="457200" cy="457200"/>
          </a:xfrm>
          <a:prstGeom prst="rect">
            <a:avLst/>
          </a:prstGeom>
        </p:spPr>
      </p:pic>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EBDD0571-85F2-4E69-C021-95BF54AF49AC}"/>
                  </a:ext>
                </a:extLst>
              </p14:cNvPr>
              <p14:cNvContentPartPr/>
              <p14:nvPr/>
            </p14:nvContentPartPr>
            <p14:xfrm>
              <a:off x="1684389" y="4687200"/>
              <a:ext cx="2206080" cy="360"/>
            </p14:xfrm>
          </p:contentPart>
        </mc:Choice>
        <mc:Fallback xmlns="">
          <p:pic>
            <p:nvPicPr>
              <p:cNvPr id="6" name="Ink 5">
                <a:extLst>
                  <a:ext uri="{FF2B5EF4-FFF2-40B4-BE49-F238E27FC236}">
                    <a16:creationId xmlns:a16="http://schemas.microsoft.com/office/drawing/2014/main" id="{EBDD0571-85F2-4E69-C021-95BF54AF49AC}"/>
                  </a:ext>
                </a:extLst>
              </p:cNvPr>
              <p:cNvPicPr/>
              <p:nvPr/>
            </p:nvPicPr>
            <p:blipFill>
              <a:blip r:embed="rId9"/>
              <a:stretch>
                <a:fillRect/>
              </a:stretch>
            </p:blipFill>
            <p:spPr>
              <a:xfrm>
                <a:off x="1675749" y="4678200"/>
                <a:ext cx="2223720" cy="18000"/>
              </a:xfrm>
              <a:prstGeom prst="rect">
                <a:avLst/>
              </a:prstGeom>
            </p:spPr>
          </p:pic>
        </mc:Fallback>
      </mc:AlternateContent>
    </p:spTree>
    <p:extLst>
      <p:ext uri="{BB962C8B-B14F-4D97-AF65-F5344CB8AC3E}">
        <p14:creationId xmlns:p14="http://schemas.microsoft.com/office/powerpoint/2010/main" val="1703644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77401"/>
            <a:ext cx="2044149" cy="584775"/>
          </a:xfrm>
          <a:prstGeom prst="rect">
            <a:avLst/>
          </a:prstGeom>
        </p:spPr>
        <p:txBody>
          <a:bodyPr wrap="none">
            <a:spAutoFit/>
          </a:bodyPr>
          <a:lstStyle/>
          <a:p>
            <a:r>
              <a:rPr lang="en-US" altLang="zh-CN" sz="3200" b="1" dirty="0">
                <a:solidFill>
                  <a:srgbClr val="C00000"/>
                </a:solidFill>
                <a:latin typeface="Arial" panose="020B0604020202020204" pitchFamily="34" charset="0"/>
                <a:cs typeface="Arial" panose="020B0604020202020204" pitchFamily="34" charset="0"/>
                <a:sym typeface="+mn-lt"/>
              </a:rPr>
              <a:t>How To…</a:t>
            </a:r>
            <a:endParaRPr lang="zh-CN" altLang="en-US" sz="3200" b="1" dirty="0">
              <a:solidFill>
                <a:srgbClr val="C00000"/>
              </a:solidFill>
              <a:latin typeface="Arial" panose="020B0604020202020204" pitchFamily="34" charset="0"/>
              <a:cs typeface="Arial" panose="020B0604020202020204" pitchFamily="34" charset="0"/>
              <a:sym typeface="+mn-lt"/>
            </a:endParaRP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5">
            <a:extLst>
              <a:ext uri="{FF2B5EF4-FFF2-40B4-BE49-F238E27FC236}">
                <a16:creationId xmlns="" xmlns:a16="http://schemas.microsoft.com/office/drawing/2014/main" id="{1B756A82-69FB-460E-B0CA-BE2D48899F76}"/>
              </a:ext>
            </a:extLst>
          </p:cNvPr>
          <p:cNvGrpSpPr/>
          <p:nvPr/>
        </p:nvGrpSpPr>
        <p:grpSpPr>
          <a:xfrm>
            <a:off x="757022" y="3074479"/>
            <a:ext cx="7774339" cy="3512790"/>
            <a:chOff x="3365428" y="1538755"/>
            <a:chExt cx="7774339" cy="3512790"/>
          </a:xfrm>
        </p:grpSpPr>
        <p:grpSp>
          <p:nvGrpSpPr>
            <p:cNvPr id="22" name="组合 14">
              <a:extLst>
                <a:ext uri="{FF2B5EF4-FFF2-40B4-BE49-F238E27FC236}">
                  <a16:creationId xmlns="" xmlns:a16="http://schemas.microsoft.com/office/drawing/2014/main" id="{9BE57115-A623-40D2-BA16-C4282D169C49}"/>
                </a:ext>
              </a:extLst>
            </p:cNvPr>
            <p:cNvGrpSpPr/>
            <p:nvPr/>
          </p:nvGrpSpPr>
          <p:grpSpPr>
            <a:xfrm>
              <a:off x="3365428" y="1669760"/>
              <a:ext cx="423761" cy="423761"/>
              <a:chOff x="719239" y="1733550"/>
              <a:chExt cx="561975" cy="561975"/>
            </a:xfrm>
          </p:grpSpPr>
          <p:sp>
            <p:nvSpPr>
              <p:cNvPr id="40" name="椭圆 3">
                <a:extLst>
                  <a:ext uri="{FF2B5EF4-FFF2-40B4-BE49-F238E27FC236}">
                    <a16:creationId xmlns="" xmlns:a16="http://schemas.microsoft.com/office/drawing/2014/main" id="{417B97AD-6326-4A71-AD4D-60E2564C3B79}"/>
                  </a:ext>
                </a:extLst>
              </p:cNvPr>
              <p:cNvSpPr/>
              <p:nvPr/>
            </p:nvSpPr>
            <p:spPr>
              <a:xfrm>
                <a:off x="719239" y="1733550"/>
                <a:ext cx="561975" cy="5619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cs typeface="+mn-ea"/>
                  <a:sym typeface="+mn-lt"/>
                </a:endParaRPr>
              </a:p>
            </p:txBody>
          </p:sp>
          <p:sp>
            <p:nvSpPr>
              <p:cNvPr id="41" name="文本框 4">
                <a:extLst>
                  <a:ext uri="{FF2B5EF4-FFF2-40B4-BE49-F238E27FC236}">
                    <a16:creationId xmlns="" xmlns:a16="http://schemas.microsoft.com/office/drawing/2014/main" id="{D5759E76-536D-4346-8E84-42AE0C4F45C6}"/>
                  </a:ext>
                </a:extLst>
              </p:cNvPr>
              <p:cNvSpPr txBox="1"/>
              <p:nvPr/>
            </p:nvSpPr>
            <p:spPr>
              <a:xfrm>
                <a:off x="743528" y="1814482"/>
                <a:ext cx="513398" cy="408162"/>
              </a:xfrm>
              <a:prstGeom prst="rect">
                <a:avLst/>
              </a:prstGeom>
              <a:noFill/>
              <a:ln>
                <a:noFill/>
              </a:ln>
            </p:spPr>
            <p:txBody>
              <a:bodyPr wrap="square" rtlCol="0">
                <a:spAutoFit/>
              </a:bodyPr>
              <a:lstStyle/>
              <a:p>
                <a:pPr algn="ctr"/>
                <a:r>
                  <a:rPr lang="en-US" altLang="zh-CN" sz="1400" dirty="0">
                    <a:solidFill>
                      <a:schemeClr val="bg1"/>
                    </a:solidFill>
                    <a:latin typeface="Arial" panose="020B0604020202020204" pitchFamily="34" charset="0"/>
                    <a:cs typeface="Arial" panose="020B0604020202020204" pitchFamily="34" charset="0"/>
                    <a:sym typeface="+mn-lt"/>
                  </a:rPr>
                  <a:t>1</a:t>
                </a:r>
                <a:endParaRPr lang="zh-CN" altLang="en-US" sz="1400" dirty="0">
                  <a:solidFill>
                    <a:schemeClr val="bg1"/>
                  </a:solidFill>
                  <a:latin typeface="Arial" panose="020B0604020202020204" pitchFamily="34" charset="0"/>
                  <a:cs typeface="Arial" panose="020B0604020202020204" pitchFamily="34" charset="0"/>
                  <a:sym typeface="+mn-lt"/>
                </a:endParaRPr>
              </a:p>
            </p:txBody>
          </p:sp>
        </p:grpSp>
        <p:sp>
          <p:nvSpPr>
            <p:cNvPr id="23" name="文本框 7">
              <a:extLst>
                <a:ext uri="{FF2B5EF4-FFF2-40B4-BE49-F238E27FC236}">
                  <a16:creationId xmlns="" xmlns:a16="http://schemas.microsoft.com/office/drawing/2014/main" id="{CAD5FCB4-4643-46ED-9252-7B77AD0B4B6C}"/>
                </a:ext>
              </a:extLst>
            </p:cNvPr>
            <p:cNvSpPr txBox="1"/>
            <p:nvPr/>
          </p:nvSpPr>
          <p:spPr>
            <a:xfrm>
              <a:off x="3860851" y="2772592"/>
              <a:ext cx="7278915" cy="560410"/>
            </a:xfrm>
            <a:prstGeom prst="rect">
              <a:avLst/>
            </a:prstGeom>
            <a:noFill/>
          </p:spPr>
          <p:txBody>
            <a:bodyPr wrap="square">
              <a:spAutoFit/>
            </a:bodyPr>
            <a:lstStyle/>
            <a:p>
              <a:pPr>
                <a:lnSpc>
                  <a:spcPct val="200000"/>
                </a:lnSpc>
              </a:pPr>
              <a:r>
                <a:rPr lang="en-US" altLang="zh-CN" b="1" dirty="0">
                  <a:latin typeface="Arial" panose="020B0604020202020204" pitchFamily="34" charset="0"/>
                  <a:cs typeface="Arial" panose="020B0604020202020204" pitchFamily="34" charset="0"/>
                  <a:sym typeface="+mn-lt"/>
                </a:rPr>
                <a:t>External CSS</a:t>
              </a:r>
            </a:p>
          </p:txBody>
        </p:sp>
        <p:sp>
          <p:nvSpPr>
            <p:cNvPr id="24" name="文本框 8">
              <a:extLst>
                <a:ext uri="{FF2B5EF4-FFF2-40B4-BE49-F238E27FC236}">
                  <a16:creationId xmlns="" xmlns:a16="http://schemas.microsoft.com/office/drawing/2014/main" id="{E15D7BBB-6BD7-4EA9-B5E9-CDE17E8A8459}"/>
                </a:ext>
              </a:extLst>
            </p:cNvPr>
            <p:cNvSpPr txBox="1"/>
            <p:nvPr/>
          </p:nvSpPr>
          <p:spPr>
            <a:xfrm>
              <a:off x="3860852" y="2170121"/>
              <a:ext cx="7278915" cy="560410"/>
            </a:xfrm>
            <a:prstGeom prst="rect">
              <a:avLst/>
            </a:prstGeom>
            <a:noFill/>
          </p:spPr>
          <p:txBody>
            <a:bodyPr wrap="square">
              <a:spAutoFit/>
            </a:bodyPr>
            <a:lstStyle/>
            <a:p>
              <a:pPr>
                <a:lnSpc>
                  <a:spcPct val="200000"/>
                </a:lnSpc>
              </a:pPr>
              <a:r>
                <a:rPr lang="en-US" altLang="zh-CN" b="1" dirty="0">
                  <a:latin typeface="Arial" panose="020B0604020202020204" pitchFamily="34" charset="0"/>
                  <a:cs typeface="Arial" panose="020B0604020202020204" pitchFamily="34" charset="0"/>
                  <a:sym typeface="+mn-lt"/>
                </a:rPr>
                <a:t>Internal CSS</a:t>
              </a:r>
            </a:p>
          </p:txBody>
        </p:sp>
        <p:sp>
          <p:nvSpPr>
            <p:cNvPr id="25" name="文本框 9">
              <a:extLst>
                <a:ext uri="{FF2B5EF4-FFF2-40B4-BE49-F238E27FC236}">
                  <a16:creationId xmlns="" xmlns:a16="http://schemas.microsoft.com/office/drawing/2014/main" id="{AADDAF04-3709-4302-9747-76515DDC1097}"/>
                </a:ext>
              </a:extLst>
            </p:cNvPr>
            <p:cNvSpPr txBox="1"/>
            <p:nvPr/>
          </p:nvSpPr>
          <p:spPr>
            <a:xfrm>
              <a:off x="3860852" y="1538755"/>
              <a:ext cx="7278915" cy="560410"/>
            </a:xfrm>
            <a:prstGeom prst="rect">
              <a:avLst/>
            </a:prstGeom>
            <a:noFill/>
          </p:spPr>
          <p:txBody>
            <a:bodyPr wrap="square">
              <a:spAutoFit/>
            </a:bodyPr>
            <a:lstStyle/>
            <a:p>
              <a:pPr>
                <a:lnSpc>
                  <a:spcPct val="200000"/>
                </a:lnSpc>
              </a:pPr>
              <a:r>
                <a:rPr lang="en-US" altLang="zh-CN" b="1" dirty="0">
                  <a:latin typeface="Arial" panose="020B0604020202020204" pitchFamily="34" charset="0"/>
                  <a:cs typeface="Arial" panose="020B0604020202020204" pitchFamily="34" charset="0"/>
                  <a:sym typeface="+mn-lt"/>
                </a:rPr>
                <a:t>Inline CSS</a:t>
              </a:r>
            </a:p>
          </p:txBody>
        </p:sp>
        <p:grpSp>
          <p:nvGrpSpPr>
            <p:cNvPr id="28" name="组合 15">
              <a:extLst>
                <a:ext uri="{FF2B5EF4-FFF2-40B4-BE49-F238E27FC236}">
                  <a16:creationId xmlns="" xmlns:a16="http://schemas.microsoft.com/office/drawing/2014/main" id="{27BC8B17-87B8-40CD-8F57-045BB5E7E6CA}"/>
                </a:ext>
              </a:extLst>
            </p:cNvPr>
            <p:cNvGrpSpPr/>
            <p:nvPr/>
          </p:nvGrpSpPr>
          <p:grpSpPr>
            <a:xfrm>
              <a:off x="3365428" y="2316979"/>
              <a:ext cx="423761" cy="423761"/>
              <a:chOff x="719239" y="1733550"/>
              <a:chExt cx="561975" cy="561975"/>
            </a:xfrm>
          </p:grpSpPr>
          <p:sp>
            <p:nvSpPr>
              <p:cNvPr id="38" name="椭圆 16">
                <a:extLst>
                  <a:ext uri="{FF2B5EF4-FFF2-40B4-BE49-F238E27FC236}">
                    <a16:creationId xmlns="" xmlns:a16="http://schemas.microsoft.com/office/drawing/2014/main" id="{6751D852-43EB-42BB-9D7C-5B39CF14590B}"/>
                  </a:ext>
                </a:extLst>
              </p:cNvPr>
              <p:cNvSpPr/>
              <p:nvPr/>
            </p:nvSpPr>
            <p:spPr>
              <a:xfrm>
                <a:off x="719239" y="1733550"/>
                <a:ext cx="561975" cy="5619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cs typeface="+mn-ea"/>
                  <a:sym typeface="+mn-lt"/>
                </a:endParaRPr>
              </a:p>
            </p:txBody>
          </p:sp>
          <p:sp>
            <p:nvSpPr>
              <p:cNvPr id="39" name="文本框 17">
                <a:extLst>
                  <a:ext uri="{FF2B5EF4-FFF2-40B4-BE49-F238E27FC236}">
                    <a16:creationId xmlns="" xmlns:a16="http://schemas.microsoft.com/office/drawing/2014/main" id="{D8FAA087-ED4B-46EF-AACC-CC22163C4A9C}"/>
                  </a:ext>
                </a:extLst>
              </p:cNvPr>
              <p:cNvSpPr txBox="1"/>
              <p:nvPr/>
            </p:nvSpPr>
            <p:spPr>
              <a:xfrm>
                <a:off x="743528" y="1814482"/>
                <a:ext cx="513398" cy="408162"/>
              </a:xfrm>
              <a:prstGeom prst="rect">
                <a:avLst/>
              </a:prstGeom>
              <a:noFill/>
              <a:ln>
                <a:noFill/>
              </a:ln>
            </p:spPr>
            <p:txBody>
              <a:bodyPr wrap="square" rtlCol="0">
                <a:spAutoFit/>
              </a:bodyPr>
              <a:lstStyle/>
              <a:p>
                <a:pPr algn="ctr"/>
                <a:r>
                  <a:rPr lang="en-US" altLang="zh-CN" sz="1400" dirty="0">
                    <a:solidFill>
                      <a:schemeClr val="bg1"/>
                    </a:solidFill>
                    <a:latin typeface="Arial" panose="020B0604020202020204" pitchFamily="34" charset="0"/>
                    <a:cs typeface="Arial" panose="020B0604020202020204" pitchFamily="34" charset="0"/>
                    <a:sym typeface="+mn-lt"/>
                  </a:rPr>
                  <a:t>2</a:t>
                </a:r>
                <a:endParaRPr lang="zh-CN" altLang="en-US" sz="1200" dirty="0">
                  <a:solidFill>
                    <a:schemeClr val="bg1"/>
                  </a:solidFill>
                  <a:latin typeface="Arial" panose="020B0604020202020204" pitchFamily="34" charset="0"/>
                  <a:cs typeface="Arial" panose="020B0604020202020204" pitchFamily="34" charset="0"/>
                  <a:sym typeface="+mn-lt"/>
                </a:endParaRPr>
              </a:p>
            </p:txBody>
          </p:sp>
        </p:grpSp>
        <p:grpSp>
          <p:nvGrpSpPr>
            <p:cNvPr id="29" name="组合 18">
              <a:extLst>
                <a:ext uri="{FF2B5EF4-FFF2-40B4-BE49-F238E27FC236}">
                  <a16:creationId xmlns="" xmlns:a16="http://schemas.microsoft.com/office/drawing/2014/main" id="{E7E52BA3-080C-4884-B48E-1D8E3B6FF511}"/>
                </a:ext>
              </a:extLst>
            </p:cNvPr>
            <p:cNvGrpSpPr/>
            <p:nvPr/>
          </p:nvGrpSpPr>
          <p:grpSpPr>
            <a:xfrm>
              <a:off x="3365428" y="2964198"/>
              <a:ext cx="423761" cy="423761"/>
              <a:chOff x="719239" y="1733550"/>
              <a:chExt cx="561975" cy="561975"/>
            </a:xfrm>
          </p:grpSpPr>
          <p:sp>
            <p:nvSpPr>
              <p:cNvPr id="36" name="椭圆 19">
                <a:extLst>
                  <a:ext uri="{FF2B5EF4-FFF2-40B4-BE49-F238E27FC236}">
                    <a16:creationId xmlns="" xmlns:a16="http://schemas.microsoft.com/office/drawing/2014/main" id="{F95795AC-0379-4D1C-875D-3FEDE121F753}"/>
                  </a:ext>
                </a:extLst>
              </p:cNvPr>
              <p:cNvSpPr/>
              <p:nvPr/>
            </p:nvSpPr>
            <p:spPr>
              <a:xfrm>
                <a:off x="719239" y="1733550"/>
                <a:ext cx="561975" cy="5619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cs typeface="+mn-ea"/>
                  <a:sym typeface="+mn-lt"/>
                </a:endParaRPr>
              </a:p>
            </p:txBody>
          </p:sp>
          <p:sp>
            <p:nvSpPr>
              <p:cNvPr id="37" name="文本框 20">
                <a:extLst>
                  <a:ext uri="{FF2B5EF4-FFF2-40B4-BE49-F238E27FC236}">
                    <a16:creationId xmlns="" xmlns:a16="http://schemas.microsoft.com/office/drawing/2014/main" id="{A7EDBE4B-4274-484C-A025-03E87BFAC79A}"/>
                  </a:ext>
                </a:extLst>
              </p:cNvPr>
              <p:cNvSpPr txBox="1"/>
              <p:nvPr/>
            </p:nvSpPr>
            <p:spPr>
              <a:xfrm>
                <a:off x="743528" y="1814482"/>
                <a:ext cx="513398" cy="408162"/>
              </a:xfrm>
              <a:prstGeom prst="rect">
                <a:avLst/>
              </a:prstGeom>
              <a:noFill/>
              <a:ln>
                <a:noFill/>
              </a:ln>
            </p:spPr>
            <p:txBody>
              <a:bodyPr wrap="square" rtlCol="0">
                <a:spAutoFit/>
              </a:bodyPr>
              <a:lstStyle/>
              <a:p>
                <a:pPr algn="ctr"/>
                <a:r>
                  <a:rPr lang="en-US" altLang="zh-CN" sz="1400" dirty="0">
                    <a:solidFill>
                      <a:schemeClr val="bg1"/>
                    </a:solidFill>
                    <a:latin typeface="Arial" panose="020B0604020202020204" pitchFamily="34" charset="0"/>
                    <a:cs typeface="Arial" panose="020B0604020202020204" pitchFamily="34" charset="0"/>
                    <a:sym typeface="+mn-lt"/>
                  </a:rPr>
                  <a:t>3</a:t>
                </a:r>
                <a:endParaRPr lang="zh-CN" altLang="en-US" sz="1200" dirty="0">
                  <a:solidFill>
                    <a:schemeClr val="bg1"/>
                  </a:solidFill>
                  <a:latin typeface="Arial" panose="020B0604020202020204" pitchFamily="34" charset="0"/>
                  <a:cs typeface="Arial" panose="020B0604020202020204" pitchFamily="34" charset="0"/>
                  <a:sym typeface="+mn-lt"/>
                </a:endParaRPr>
              </a:p>
            </p:txBody>
          </p:sp>
        </p:grpSp>
        <p:sp>
          <p:nvSpPr>
            <p:cNvPr id="33" name="文本框 32">
              <a:extLst>
                <a:ext uri="{FF2B5EF4-FFF2-40B4-BE49-F238E27FC236}">
                  <a16:creationId xmlns="" xmlns:a16="http://schemas.microsoft.com/office/drawing/2014/main" id="{C13A5D45-A3CD-4E4B-87E6-36445D58F86D}"/>
                </a:ext>
              </a:extLst>
            </p:cNvPr>
            <p:cNvSpPr txBox="1"/>
            <p:nvPr/>
          </p:nvSpPr>
          <p:spPr>
            <a:xfrm>
              <a:off x="3383743" y="4774546"/>
              <a:ext cx="387131" cy="276999"/>
            </a:xfrm>
            <a:prstGeom prst="rect">
              <a:avLst/>
            </a:prstGeom>
            <a:noFill/>
            <a:ln>
              <a:noFill/>
            </a:ln>
          </p:spPr>
          <p:txBody>
            <a:bodyPr wrap="square" rtlCol="0">
              <a:spAutoFit/>
            </a:bodyPr>
            <a:lstStyle/>
            <a:p>
              <a:r>
                <a:rPr lang="en-US" altLang="zh-CN" sz="1200" dirty="0">
                  <a:solidFill>
                    <a:schemeClr val="bg1"/>
                  </a:solidFill>
                  <a:cs typeface="+mn-ea"/>
                  <a:sym typeface="+mn-lt"/>
                </a:rPr>
                <a:t>05</a:t>
              </a:r>
              <a:endParaRPr lang="zh-CN" altLang="en-US" sz="1200" dirty="0">
                <a:solidFill>
                  <a:schemeClr val="bg1"/>
                </a:solidFill>
                <a:cs typeface="+mn-ea"/>
                <a:sym typeface="+mn-lt"/>
              </a:endParaRPr>
            </a:p>
          </p:txBody>
        </p:sp>
      </p:grpSp>
      <p:sp>
        <p:nvSpPr>
          <p:cNvPr id="59" name="文本框 12">
            <a:extLst>
              <a:ext uri="{FF2B5EF4-FFF2-40B4-BE49-F238E27FC236}">
                <a16:creationId xmlns="" xmlns:a16="http://schemas.microsoft.com/office/drawing/2014/main" id="{99F9D0A9-1E0B-414F-8AB5-3355E286DE5D}"/>
              </a:ext>
            </a:extLst>
          </p:cNvPr>
          <p:cNvSpPr txBox="1"/>
          <p:nvPr/>
        </p:nvSpPr>
        <p:spPr>
          <a:xfrm>
            <a:off x="757022" y="1446754"/>
            <a:ext cx="10627258" cy="1227965"/>
          </a:xfrm>
          <a:prstGeom prst="rect">
            <a:avLst/>
          </a:prstGeom>
          <a:noFill/>
        </p:spPr>
        <p:txBody>
          <a:bodyPr wrap="square">
            <a:spAutoFit/>
          </a:bodyPr>
          <a:lstStyle/>
          <a:p>
            <a:pPr>
              <a:lnSpc>
                <a:spcPct val="200000"/>
              </a:lnSpc>
            </a:pPr>
            <a:r>
              <a:rPr lang="en-US" sz="2000" b="0" i="0" dirty="0">
                <a:solidFill>
                  <a:srgbClr val="000000"/>
                </a:solidFill>
                <a:effectLst/>
                <a:latin typeface="Arial" panose="020B0604020202020204" pitchFamily="34" charset="0"/>
                <a:cs typeface="Arial" panose="020B0604020202020204" pitchFamily="34" charset="0"/>
              </a:rPr>
              <a:t>When a browser reads a style sheet, it will format the HTML document according to the information in the style sheet.</a:t>
            </a:r>
            <a:endParaRPr lang="en-US" altLang="zh-CN" sz="2000" dirty="0">
              <a:latin typeface="Arial" panose="020B0604020202020204" pitchFamily="34" charset="0"/>
              <a:cs typeface="Arial" panose="020B0604020202020204" pitchFamily="34" charset="0"/>
              <a:sym typeface="+mn-lt"/>
            </a:endParaRPr>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Tree>
    <p:extLst>
      <p:ext uri="{BB962C8B-B14F-4D97-AF65-F5344CB8AC3E}">
        <p14:creationId xmlns:p14="http://schemas.microsoft.com/office/powerpoint/2010/main" val="293112744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7F7032E5-0BBF-C457-DA4E-6E77B2553B3C}"/>
              </a:ext>
            </a:extLst>
          </p:cNvPr>
          <p:cNvSpPr txBox="1"/>
          <p:nvPr/>
        </p:nvSpPr>
        <p:spPr>
          <a:xfrm>
            <a:off x="996103" y="695755"/>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Background Image Repeat</a:t>
            </a:r>
          </a:p>
        </p:txBody>
      </p:sp>
      <p:sp>
        <p:nvSpPr>
          <p:cNvPr id="5" name="箭头: 五边形 1">
            <a:extLst>
              <a:ext uri="{FF2B5EF4-FFF2-40B4-BE49-F238E27FC236}">
                <a16:creationId xmlns="" xmlns:a16="http://schemas.microsoft.com/office/drawing/2014/main" id="{B5060F83-3C9C-59A6-1768-1989CBFE484A}"/>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5F202D68-1B1D-979B-9648-B31CBDFB3509}"/>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14" name="箭头: 五边形 4">
            <a:extLst>
              <a:ext uri="{FF2B5EF4-FFF2-40B4-BE49-F238E27FC236}">
                <a16:creationId xmlns="" xmlns:a16="http://schemas.microsoft.com/office/drawing/2014/main" id="{535CD577-82C3-F858-6D6E-9114F0FFE7A6}"/>
              </a:ext>
            </a:extLst>
          </p:cNvPr>
          <p:cNvSpPr/>
          <p:nvPr/>
        </p:nvSpPr>
        <p:spPr>
          <a:xfrm>
            <a:off x="1301419" y="1824232"/>
            <a:ext cx="2580330" cy="76257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grpSp>
        <p:nvGrpSpPr>
          <p:cNvPr id="16" name="组合 6">
            <a:extLst>
              <a:ext uri="{FF2B5EF4-FFF2-40B4-BE49-F238E27FC236}">
                <a16:creationId xmlns="" xmlns:a16="http://schemas.microsoft.com/office/drawing/2014/main" id="{0F73AEFC-74F7-58AE-114A-78E92EDFAB15}"/>
              </a:ext>
            </a:extLst>
          </p:cNvPr>
          <p:cNvGrpSpPr/>
          <p:nvPr/>
        </p:nvGrpSpPr>
        <p:grpSpPr>
          <a:xfrm>
            <a:off x="1301419" y="3323600"/>
            <a:ext cx="7249418" cy="779215"/>
            <a:chOff x="1767833" y="1892378"/>
            <a:chExt cx="7249418" cy="779215"/>
          </a:xfrm>
        </p:grpSpPr>
        <p:sp>
          <p:nvSpPr>
            <p:cNvPr id="17" name="箭头: 五边形 7">
              <a:extLst>
                <a:ext uri="{FF2B5EF4-FFF2-40B4-BE49-F238E27FC236}">
                  <a16:creationId xmlns="" xmlns:a16="http://schemas.microsoft.com/office/drawing/2014/main" id="{A89ACBFE-4EC9-0E6E-57B5-69BCD92ADEB8}"/>
                </a:ext>
              </a:extLst>
            </p:cNvPr>
            <p:cNvSpPr/>
            <p:nvPr/>
          </p:nvSpPr>
          <p:spPr>
            <a:xfrm>
              <a:off x="1767833" y="1909021"/>
              <a:ext cx="2580330" cy="76257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8" name="文本框 8">
              <a:extLst>
                <a:ext uri="{FF2B5EF4-FFF2-40B4-BE49-F238E27FC236}">
                  <a16:creationId xmlns="" xmlns:a16="http://schemas.microsoft.com/office/drawing/2014/main" id="{1F678EDE-9878-111B-C74C-59628092798D}"/>
                </a:ext>
              </a:extLst>
            </p:cNvPr>
            <p:cNvSpPr txBox="1"/>
            <p:nvPr/>
          </p:nvSpPr>
          <p:spPr>
            <a:xfrm>
              <a:off x="4501970" y="1892378"/>
              <a:ext cx="4515281" cy="386516"/>
            </a:xfrm>
            <a:prstGeom prst="rect">
              <a:avLst/>
            </a:prstGeom>
            <a:noFill/>
          </p:spPr>
          <p:txBody>
            <a:bodyPr wrap="square">
              <a:spAutoFit/>
            </a:bodyPr>
            <a:lstStyle/>
            <a:p>
              <a:pPr algn="just">
                <a:lnSpc>
                  <a:spcPct val="130000"/>
                </a:lnSpc>
              </a:pPr>
              <a:endParaRPr lang="en-US" altLang="zh-CN" sz="1600" dirty="0">
                <a:solidFill>
                  <a:schemeClr val="tx1">
                    <a:lumMod val="50000"/>
                    <a:lumOff val="50000"/>
                  </a:schemeClr>
                </a:solidFill>
                <a:cs typeface="+mn-ea"/>
                <a:sym typeface="+mn-lt"/>
              </a:endParaRPr>
            </a:p>
          </p:txBody>
        </p:sp>
      </p:grpSp>
      <p:cxnSp>
        <p:nvCxnSpPr>
          <p:cNvPr id="22" name="直接连接符 12">
            <a:extLst>
              <a:ext uri="{FF2B5EF4-FFF2-40B4-BE49-F238E27FC236}">
                <a16:creationId xmlns="" xmlns:a16="http://schemas.microsoft.com/office/drawing/2014/main" id="{F57A34C7-EE1B-CF8C-7F0F-7DAFD077DCE2}"/>
              </a:ext>
            </a:extLst>
          </p:cNvPr>
          <p:cNvCxnSpPr>
            <a:cxnSpLocks/>
          </p:cNvCxnSpPr>
          <p:nvPr/>
        </p:nvCxnSpPr>
        <p:spPr>
          <a:xfrm>
            <a:off x="1738336" y="2975812"/>
            <a:ext cx="71679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3" name="直接连接符 13">
            <a:extLst>
              <a:ext uri="{FF2B5EF4-FFF2-40B4-BE49-F238E27FC236}">
                <a16:creationId xmlns="" xmlns:a16="http://schemas.microsoft.com/office/drawing/2014/main" id="{ECDBFC93-CF6E-87FB-66B7-6B0B98D4468A}"/>
              </a:ext>
            </a:extLst>
          </p:cNvPr>
          <p:cNvCxnSpPr>
            <a:cxnSpLocks/>
          </p:cNvCxnSpPr>
          <p:nvPr/>
        </p:nvCxnSpPr>
        <p:spPr>
          <a:xfrm>
            <a:off x="1738336" y="4518901"/>
            <a:ext cx="716793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82C1D983-28CD-6EEE-BFEC-0FBEAA7D764A}"/>
              </a:ext>
            </a:extLst>
          </p:cNvPr>
          <p:cNvSpPr txBox="1"/>
          <p:nvPr/>
        </p:nvSpPr>
        <p:spPr>
          <a:xfrm>
            <a:off x="3881749" y="1960857"/>
            <a:ext cx="6884574" cy="646331"/>
          </a:xfrm>
          <a:prstGeom prst="rect">
            <a:avLst/>
          </a:prstGeom>
          <a:noFill/>
        </p:spPr>
        <p:txBody>
          <a:bodyPr wrap="square">
            <a:spAutoFit/>
          </a:bodyPr>
          <a:lstStyle/>
          <a:p>
            <a:r>
              <a:rPr lang="en-US" dirty="0">
                <a:latin typeface="Arial(body)"/>
              </a:rPr>
              <a:t>By default, the background-image property repeats an image both horizontally and vertically.</a:t>
            </a:r>
          </a:p>
        </p:txBody>
      </p:sp>
      <p:sp>
        <p:nvSpPr>
          <p:cNvPr id="25" name="TextBox 24">
            <a:extLst>
              <a:ext uri="{FF2B5EF4-FFF2-40B4-BE49-F238E27FC236}">
                <a16:creationId xmlns="" xmlns:a16="http://schemas.microsoft.com/office/drawing/2014/main" id="{D2B83891-9252-9AFD-3560-D600BCB1209D}"/>
              </a:ext>
            </a:extLst>
          </p:cNvPr>
          <p:cNvSpPr txBox="1"/>
          <p:nvPr/>
        </p:nvSpPr>
        <p:spPr>
          <a:xfrm>
            <a:off x="3893352" y="3454423"/>
            <a:ext cx="7167937" cy="923330"/>
          </a:xfrm>
          <a:prstGeom prst="rect">
            <a:avLst/>
          </a:prstGeom>
          <a:noFill/>
        </p:spPr>
        <p:txBody>
          <a:bodyPr wrap="square" rtlCol="0">
            <a:spAutoFit/>
          </a:bodyPr>
          <a:lstStyle/>
          <a:p>
            <a:r>
              <a:rPr lang="en-US" dirty="0">
                <a:latin typeface="Arial(body)"/>
              </a:rPr>
              <a:t>Some images should be repeated only horizontally or vertically, or they will look strange</a:t>
            </a:r>
          </a:p>
          <a:p>
            <a:endParaRPr lang="it-IT" dirty="0"/>
          </a:p>
        </p:txBody>
      </p:sp>
      <p:sp>
        <p:nvSpPr>
          <p:cNvPr id="30" name="箭头: 五边形 4">
            <a:extLst>
              <a:ext uri="{FF2B5EF4-FFF2-40B4-BE49-F238E27FC236}">
                <a16:creationId xmlns="" xmlns:a16="http://schemas.microsoft.com/office/drawing/2014/main" id="{4A9430AC-9583-D351-1E33-9FB237DCF99C}"/>
              </a:ext>
            </a:extLst>
          </p:cNvPr>
          <p:cNvSpPr/>
          <p:nvPr/>
        </p:nvSpPr>
        <p:spPr>
          <a:xfrm>
            <a:off x="1344309" y="4988294"/>
            <a:ext cx="8546943" cy="1035419"/>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32" name="TextBox 31">
            <a:extLst>
              <a:ext uri="{FF2B5EF4-FFF2-40B4-BE49-F238E27FC236}">
                <a16:creationId xmlns="" xmlns:a16="http://schemas.microsoft.com/office/drawing/2014/main" id="{9CD4955B-FA81-BBC3-F405-0B189F5236DF}"/>
              </a:ext>
            </a:extLst>
          </p:cNvPr>
          <p:cNvSpPr txBox="1"/>
          <p:nvPr/>
        </p:nvSpPr>
        <p:spPr>
          <a:xfrm>
            <a:off x="1822013" y="5305949"/>
            <a:ext cx="8287408" cy="400110"/>
          </a:xfrm>
          <a:prstGeom prst="rect">
            <a:avLst/>
          </a:prstGeom>
          <a:noFill/>
        </p:spPr>
        <p:txBody>
          <a:bodyPr wrap="square">
            <a:spAutoFit/>
          </a:bodyPr>
          <a:lstStyle/>
          <a:p>
            <a:r>
              <a:rPr lang="en-US" sz="2000" dirty="0">
                <a:solidFill>
                  <a:schemeClr val="accent1">
                    <a:lumMod val="20000"/>
                    <a:lumOff val="80000"/>
                  </a:schemeClr>
                </a:solidFill>
                <a:latin typeface="Arial(body)"/>
              </a:rPr>
              <a:t>Tip: </a:t>
            </a:r>
            <a:r>
              <a:rPr lang="en-US" dirty="0">
                <a:solidFill>
                  <a:schemeClr val="tx2">
                    <a:lumMod val="20000"/>
                    <a:lumOff val="80000"/>
                  </a:schemeClr>
                </a:solidFill>
                <a:latin typeface="Arial(body)"/>
              </a:rPr>
              <a:t>To repeat an image vertically, set background-repeat: repeat-y;</a:t>
            </a:r>
          </a:p>
        </p:txBody>
      </p:sp>
      <p:sp>
        <p:nvSpPr>
          <p:cNvPr id="35" name="Circle: Hollow 34">
            <a:extLst>
              <a:ext uri="{FF2B5EF4-FFF2-40B4-BE49-F238E27FC236}">
                <a16:creationId xmlns="" xmlns:a16="http://schemas.microsoft.com/office/drawing/2014/main" id="{92702DD2-D1A2-3336-56F4-D7362482E1A2}"/>
              </a:ext>
            </a:extLst>
          </p:cNvPr>
          <p:cNvSpPr/>
          <p:nvPr/>
        </p:nvSpPr>
        <p:spPr>
          <a:xfrm>
            <a:off x="1486371" y="2042899"/>
            <a:ext cx="230188" cy="268824"/>
          </a:xfrm>
          <a:prstGeom prst="donut">
            <a:avLst/>
          </a:prstGeom>
          <a:solidFill>
            <a:schemeClr val="tx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solidFill>
                <a:schemeClr val="tx1"/>
              </a:solidFill>
            </a:endParaRPr>
          </a:p>
        </p:txBody>
      </p:sp>
      <p:sp>
        <p:nvSpPr>
          <p:cNvPr id="37" name="Circle: Hollow 36">
            <a:extLst>
              <a:ext uri="{FF2B5EF4-FFF2-40B4-BE49-F238E27FC236}">
                <a16:creationId xmlns="" xmlns:a16="http://schemas.microsoft.com/office/drawing/2014/main" id="{80E18810-671B-9A57-295E-037DE75FDC32}"/>
              </a:ext>
            </a:extLst>
          </p:cNvPr>
          <p:cNvSpPr/>
          <p:nvPr/>
        </p:nvSpPr>
        <p:spPr>
          <a:xfrm>
            <a:off x="1486371" y="3587117"/>
            <a:ext cx="230188" cy="268824"/>
          </a:xfrm>
          <a:prstGeom prst="donut">
            <a:avLst/>
          </a:prstGeom>
          <a:solidFill>
            <a:schemeClr val="tx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solidFill>
                <a:schemeClr val="tx1"/>
              </a:solidFill>
            </a:endParaRPr>
          </a:p>
        </p:txBody>
      </p:sp>
      <p:sp>
        <p:nvSpPr>
          <p:cNvPr id="38" name="Circle: Hollow 37">
            <a:extLst>
              <a:ext uri="{FF2B5EF4-FFF2-40B4-BE49-F238E27FC236}">
                <a16:creationId xmlns="" xmlns:a16="http://schemas.microsoft.com/office/drawing/2014/main" id="{D5F05038-EFF6-99B9-2480-7A6D09BE9B5E}"/>
              </a:ext>
            </a:extLst>
          </p:cNvPr>
          <p:cNvSpPr/>
          <p:nvPr/>
        </p:nvSpPr>
        <p:spPr>
          <a:xfrm>
            <a:off x="1486371" y="5371591"/>
            <a:ext cx="230188" cy="268824"/>
          </a:xfrm>
          <a:prstGeom prst="donut">
            <a:avLst/>
          </a:prstGeom>
          <a:solidFill>
            <a:schemeClr val="tx2">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3411858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5DB09D01-0838-9D2F-8387-63EFAEF42BE1}"/>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TextBox 2">
            <a:extLst>
              <a:ext uri="{FF2B5EF4-FFF2-40B4-BE49-F238E27FC236}">
                <a16:creationId xmlns="" xmlns:a16="http://schemas.microsoft.com/office/drawing/2014/main" id="{E6B707B9-B3CF-A522-384C-990FBA9B8207}"/>
              </a:ext>
            </a:extLst>
          </p:cNvPr>
          <p:cNvSpPr txBox="1"/>
          <p:nvPr/>
        </p:nvSpPr>
        <p:spPr>
          <a:xfrm>
            <a:off x="889817" y="494194"/>
            <a:ext cx="6723095"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background-image Repeat</a:t>
            </a:r>
            <a:endParaRPr lang="it-IT" sz="2400" b="1" dirty="0">
              <a:solidFill>
                <a:srgbClr val="C0000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4BC1E202-BFF8-42D3-B203-28924BB6B9AA}"/>
              </a:ext>
            </a:extLst>
          </p:cNvPr>
          <p:cNvPicPr>
            <a:picLocks noChangeAspect="1"/>
          </p:cNvPicPr>
          <p:nvPr/>
        </p:nvPicPr>
        <p:blipFill>
          <a:blip r:embed="rId2"/>
          <a:stretch>
            <a:fillRect/>
          </a:stretch>
        </p:blipFill>
        <p:spPr>
          <a:xfrm>
            <a:off x="10707328" y="439571"/>
            <a:ext cx="983226" cy="1229634"/>
          </a:xfrm>
          <a:prstGeom prst="rect">
            <a:avLst/>
          </a:prstGeom>
        </p:spPr>
      </p:pic>
      <p:pic>
        <p:nvPicPr>
          <p:cNvPr id="5" name="Picture 4">
            <a:extLst>
              <a:ext uri="{FF2B5EF4-FFF2-40B4-BE49-F238E27FC236}">
                <a16:creationId xmlns="" xmlns:a16="http://schemas.microsoft.com/office/drawing/2014/main" id="{226C86EB-EDAF-7095-3AA8-92D8EA3FDF5E}"/>
              </a:ext>
            </a:extLst>
          </p:cNvPr>
          <p:cNvPicPr>
            <a:picLocks noChangeAspect="1"/>
          </p:cNvPicPr>
          <p:nvPr/>
        </p:nvPicPr>
        <p:blipFill>
          <a:blip r:embed="rId3"/>
          <a:stretch>
            <a:fillRect/>
          </a:stretch>
        </p:blipFill>
        <p:spPr>
          <a:xfrm>
            <a:off x="1084111" y="1305312"/>
            <a:ext cx="4173581" cy="2123688"/>
          </a:xfrm>
          <a:prstGeom prst="rect">
            <a:avLst/>
          </a:prstGeom>
        </p:spPr>
      </p:pic>
      <p:pic>
        <p:nvPicPr>
          <p:cNvPr id="7" name="Picture 6">
            <a:extLst>
              <a:ext uri="{FF2B5EF4-FFF2-40B4-BE49-F238E27FC236}">
                <a16:creationId xmlns="" xmlns:a16="http://schemas.microsoft.com/office/drawing/2014/main" id="{EDC7C06C-3739-200F-5C89-65ABBC4E3C35}"/>
              </a:ext>
            </a:extLst>
          </p:cNvPr>
          <p:cNvPicPr>
            <a:picLocks noChangeAspect="1"/>
          </p:cNvPicPr>
          <p:nvPr/>
        </p:nvPicPr>
        <p:blipFill>
          <a:blip r:embed="rId4"/>
          <a:stretch>
            <a:fillRect/>
          </a:stretch>
        </p:blipFill>
        <p:spPr>
          <a:xfrm>
            <a:off x="1084111" y="3778453"/>
            <a:ext cx="4479632" cy="2748492"/>
          </a:xfrm>
          <a:prstGeom prst="rect">
            <a:avLst/>
          </a:prstGeom>
        </p:spPr>
      </p:pic>
      <p:pic>
        <p:nvPicPr>
          <p:cNvPr id="8" name="Picture 7">
            <a:extLst>
              <a:ext uri="{FF2B5EF4-FFF2-40B4-BE49-F238E27FC236}">
                <a16:creationId xmlns="" xmlns:a16="http://schemas.microsoft.com/office/drawing/2014/main" id="{71A9A391-18C5-FCA1-7890-5F5D5812E4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9914" y="2367156"/>
            <a:ext cx="4807975" cy="3614337"/>
          </a:xfrm>
          <a:prstGeom prst="rect">
            <a:avLst/>
          </a:prstGeom>
        </p:spPr>
      </p:pic>
      <p:sp>
        <p:nvSpPr>
          <p:cNvPr id="9" name="Rectangle 8">
            <a:extLst>
              <a:ext uri="{FF2B5EF4-FFF2-40B4-BE49-F238E27FC236}">
                <a16:creationId xmlns="" xmlns:a16="http://schemas.microsoft.com/office/drawing/2014/main" id="{15CD8A2B-91CA-41A4-8461-51C2ABCD638F}"/>
              </a:ext>
            </a:extLst>
          </p:cNvPr>
          <p:cNvSpPr/>
          <p:nvPr/>
        </p:nvSpPr>
        <p:spPr>
          <a:xfrm>
            <a:off x="4954593" y="1416878"/>
            <a:ext cx="824210" cy="3262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TextBox 9">
            <a:extLst>
              <a:ext uri="{FF2B5EF4-FFF2-40B4-BE49-F238E27FC236}">
                <a16:creationId xmlns="" xmlns:a16="http://schemas.microsoft.com/office/drawing/2014/main" id="{F6173DB5-9DF6-7CF1-0452-5514582F3BE9}"/>
              </a:ext>
            </a:extLst>
          </p:cNvPr>
          <p:cNvSpPr txBox="1"/>
          <p:nvPr/>
        </p:nvSpPr>
        <p:spPr>
          <a:xfrm>
            <a:off x="5061048" y="1374547"/>
            <a:ext cx="914400" cy="400110"/>
          </a:xfrm>
          <a:prstGeom prst="rect">
            <a:avLst/>
          </a:prstGeom>
          <a:noFill/>
        </p:spPr>
        <p:txBody>
          <a:bodyPr wrap="square" rtlCol="0">
            <a:spAutoFit/>
          </a:bodyPr>
          <a:lstStyle/>
          <a:p>
            <a:r>
              <a:rPr lang="en-US" sz="2000" dirty="0">
                <a:solidFill>
                  <a:schemeClr val="tx2">
                    <a:lumMod val="20000"/>
                    <a:lumOff val="80000"/>
                  </a:schemeClr>
                </a:solidFill>
                <a:latin typeface="Arial(body)"/>
              </a:rPr>
              <a:t>html</a:t>
            </a:r>
            <a:endParaRPr lang="it-IT" sz="2000" dirty="0">
              <a:solidFill>
                <a:schemeClr val="tx2">
                  <a:lumMod val="20000"/>
                  <a:lumOff val="80000"/>
                </a:schemeClr>
              </a:solidFill>
              <a:latin typeface="Arial(body)"/>
            </a:endParaRPr>
          </a:p>
        </p:txBody>
      </p:sp>
      <p:sp>
        <p:nvSpPr>
          <p:cNvPr id="11" name="Rectangle 10">
            <a:extLst>
              <a:ext uri="{FF2B5EF4-FFF2-40B4-BE49-F238E27FC236}">
                <a16:creationId xmlns="" xmlns:a16="http://schemas.microsoft.com/office/drawing/2014/main" id="{70210222-719A-992C-42BF-0ED1144286AF}"/>
              </a:ext>
            </a:extLst>
          </p:cNvPr>
          <p:cNvSpPr/>
          <p:nvPr/>
        </p:nvSpPr>
        <p:spPr>
          <a:xfrm>
            <a:off x="4954593" y="3945713"/>
            <a:ext cx="824210" cy="3262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TextBox 11">
            <a:extLst>
              <a:ext uri="{FF2B5EF4-FFF2-40B4-BE49-F238E27FC236}">
                <a16:creationId xmlns="" xmlns:a16="http://schemas.microsoft.com/office/drawing/2014/main" id="{21A08CD0-773F-BD2E-21DA-287829AF0265}"/>
              </a:ext>
            </a:extLst>
          </p:cNvPr>
          <p:cNvSpPr txBox="1"/>
          <p:nvPr/>
        </p:nvSpPr>
        <p:spPr>
          <a:xfrm>
            <a:off x="5124959" y="3896697"/>
            <a:ext cx="914400" cy="400110"/>
          </a:xfrm>
          <a:prstGeom prst="rect">
            <a:avLst/>
          </a:prstGeom>
          <a:noFill/>
        </p:spPr>
        <p:txBody>
          <a:bodyPr wrap="square" rtlCol="0">
            <a:spAutoFit/>
          </a:bodyPr>
          <a:lstStyle/>
          <a:p>
            <a:r>
              <a:rPr lang="en-US" sz="2000" dirty="0" err="1">
                <a:solidFill>
                  <a:schemeClr val="tx2">
                    <a:lumMod val="20000"/>
                    <a:lumOff val="80000"/>
                  </a:schemeClr>
                </a:solidFill>
                <a:latin typeface="Arial(body)"/>
              </a:rPr>
              <a:t>css</a:t>
            </a:r>
            <a:endParaRPr lang="it-IT" sz="2000" dirty="0">
              <a:solidFill>
                <a:schemeClr val="tx2">
                  <a:lumMod val="20000"/>
                  <a:lumOff val="80000"/>
                </a:schemeClr>
              </a:solidFill>
              <a:latin typeface="Arial(body)"/>
            </a:endParaRPr>
          </a:p>
        </p:txBody>
      </p:sp>
      <p:sp>
        <p:nvSpPr>
          <p:cNvPr id="14" name="Rectangle 13">
            <a:extLst>
              <a:ext uri="{FF2B5EF4-FFF2-40B4-BE49-F238E27FC236}">
                <a16:creationId xmlns="" xmlns:a16="http://schemas.microsoft.com/office/drawing/2014/main" id="{A540C24E-1B9E-6D93-8BF2-B12B744F793D}"/>
              </a:ext>
            </a:extLst>
          </p:cNvPr>
          <p:cNvSpPr/>
          <p:nvPr/>
        </p:nvSpPr>
        <p:spPr>
          <a:xfrm>
            <a:off x="10707328" y="2483149"/>
            <a:ext cx="824210" cy="3262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TextBox 14">
            <a:extLst>
              <a:ext uri="{FF2B5EF4-FFF2-40B4-BE49-F238E27FC236}">
                <a16:creationId xmlns="" xmlns:a16="http://schemas.microsoft.com/office/drawing/2014/main" id="{B306C5D0-ADFF-ED0D-44DD-7C57CDFDC2A0}"/>
              </a:ext>
            </a:extLst>
          </p:cNvPr>
          <p:cNvSpPr txBox="1"/>
          <p:nvPr/>
        </p:nvSpPr>
        <p:spPr>
          <a:xfrm>
            <a:off x="10662233" y="2409271"/>
            <a:ext cx="914400" cy="400110"/>
          </a:xfrm>
          <a:prstGeom prst="rect">
            <a:avLst/>
          </a:prstGeom>
          <a:noFill/>
        </p:spPr>
        <p:txBody>
          <a:bodyPr wrap="square" rtlCol="0">
            <a:spAutoFit/>
          </a:bodyPr>
          <a:lstStyle/>
          <a:p>
            <a:r>
              <a:rPr lang="en-US" sz="2000" dirty="0">
                <a:solidFill>
                  <a:schemeClr val="accent6">
                    <a:lumMod val="40000"/>
                    <a:lumOff val="60000"/>
                  </a:schemeClr>
                </a:solidFill>
                <a:latin typeface="Arial(body)"/>
              </a:rPr>
              <a:t>output</a:t>
            </a:r>
            <a:endParaRPr lang="it-IT" sz="2000" dirty="0">
              <a:solidFill>
                <a:schemeClr val="accent6">
                  <a:lumMod val="40000"/>
                  <a:lumOff val="60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1627B981-BE6D-A001-202B-2F451A3204BF}"/>
                  </a:ext>
                </a:extLst>
              </p14:cNvPr>
              <p14:cNvContentPartPr/>
              <p14:nvPr/>
            </p14:nvContentPartPr>
            <p14:xfrm>
              <a:off x="1462269" y="4478040"/>
              <a:ext cx="2256120" cy="360"/>
            </p14:xfrm>
          </p:contentPart>
        </mc:Choice>
        <mc:Fallback xmlns="">
          <p:pic>
            <p:nvPicPr>
              <p:cNvPr id="6" name="Ink 5">
                <a:extLst>
                  <a:ext uri="{FF2B5EF4-FFF2-40B4-BE49-F238E27FC236}">
                    <a16:creationId xmlns:a16="http://schemas.microsoft.com/office/drawing/2014/main" id="{1627B981-BE6D-A001-202B-2F451A3204BF}"/>
                  </a:ext>
                </a:extLst>
              </p:cNvPr>
              <p:cNvPicPr/>
              <p:nvPr/>
            </p:nvPicPr>
            <p:blipFill>
              <a:blip r:embed="rId7"/>
              <a:stretch>
                <a:fillRect/>
              </a:stretch>
            </p:blipFill>
            <p:spPr>
              <a:xfrm>
                <a:off x="1453629" y="4469040"/>
                <a:ext cx="2273760" cy="18000"/>
              </a:xfrm>
              <a:prstGeom prst="rect">
                <a:avLst/>
              </a:prstGeom>
            </p:spPr>
          </p:pic>
        </mc:Fallback>
      </mc:AlternateContent>
    </p:spTree>
    <p:extLst>
      <p:ext uri="{BB962C8B-B14F-4D97-AF65-F5344CB8AC3E}">
        <p14:creationId xmlns:p14="http://schemas.microsoft.com/office/powerpoint/2010/main" val="1445382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3FBF8E25-405E-A909-E204-02E52A8E6D95}"/>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TextBox 2">
            <a:extLst>
              <a:ext uri="{FF2B5EF4-FFF2-40B4-BE49-F238E27FC236}">
                <a16:creationId xmlns="" xmlns:a16="http://schemas.microsoft.com/office/drawing/2014/main" id="{D6357440-6310-1E9A-093D-14DB7AE175B6}"/>
              </a:ext>
            </a:extLst>
          </p:cNvPr>
          <p:cNvSpPr txBox="1"/>
          <p:nvPr/>
        </p:nvSpPr>
        <p:spPr>
          <a:xfrm>
            <a:off x="889817" y="494194"/>
            <a:ext cx="6510443"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background-image Repeat</a:t>
            </a:r>
            <a:endParaRPr lang="it-IT" sz="2400" b="1" dirty="0">
              <a:solidFill>
                <a:srgbClr val="C0000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555701DA-BCBE-E9E8-DBB9-2B15D835C26D}"/>
              </a:ext>
            </a:extLst>
          </p:cNvPr>
          <p:cNvPicPr>
            <a:picLocks noChangeAspect="1"/>
          </p:cNvPicPr>
          <p:nvPr/>
        </p:nvPicPr>
        <p:blipFill>
          <a:blip r:embed="rId2"/>
          <a:stretch>
            <a:fillRect/>
          </a:stretch>
        </p:blipFill>
        <p:spPr>
          <a:xfrm>
            <a:off x="10777217" y="439571"/>
            <a:ext cx="983226" cy="1229634"/>
          </a:xfrm>
          <a:prstGeom prst="rect">
            <a:avLst/>
          </a:prstGeom>
        </p:spPr>
      </p:pic>
      <p:pic>
        <p:nvPicPr>
          <p:cNvPr id="5" name="Picture 4">
            <a:extLst>
              <a:ext uri="{FF2B5EF4-FFF2-40B4-BE49-F238E27FC236}">
                <a16:creationId xmlns="" xmlns:a16="http://schemas.microsoft.com/office/drawing/2014/main" id="{73B2E735-E4E9-332C-B1CB-ADF0622F7DB4}"/>
              </a:ext>
            </a:extLst>
          </p:cNvPr>
          <p:cNvPicPr>
            <a:picLocks noChangeAspect="1"/>
          </p:cNvPicPr>
          <p:nvPr/>
        </p:nvPicPr>
        <p:blipFill>
          <a:blip r:embed="rId3"/>
          <a:stretch>
            <a:fillRect/>
          </a:stretch>
        </p:blipFill>
        <p:spPr>
          <a:xfrm>
            <a:off x="1152941" y="1216823"/>
            <a:ext cx="4173581" cy="2123688"/>
          </a:xfrm>
          <a:prstGeom prst="rect">
            <a:avLst/>
          </a:prstGeom>
        </p:spPr>
      </p:pic>
      <p:pic>
        <p:nvPicPr>
          <p:cNvPr id="7" name="Picture 6">
            <a:extLst>
              <a:ext uri="{FF2B5EF4-FFF2-40B4-BE49-F238E27FC236}">
                <a16:creationId xmlns="" xmlns:a16="http://schemas.microsoft.com/office/drawing/2014/main" id="{1A05150F-1F2F-2727-D441-68585902BFF5}"/>
              </a:ext>
            </a:extLst>
          </p:cNvPr>
          <p:cNvPicPr>
            <a:picLocks noChangeAspect="1"/>
          </p:cNvPicPr>
          <p:nvPr/>
        </p:nvPicPr>
        <p:blipFill>
          <a:blip r:embed="rId4"/>
          <a:stretch>
            <a:fillRect/>
          </a:stretch>
        </p:blipFill>
        <p:spPr>
          <a:xfrm>
            <a:off x="1084115" y="3762645"/>
            <a:ext cx="4557304" cy="2695180"/>
          </a:xfrm>
          <a:prstGeom prst="rect">
            <a:avLst/>
          </a:prstGeom>
        </p:spPr>
      </p:pic>
      <p:pic>
        <p:nvPicPr>
          <p:cNvPr id="8" name="Picture 7">
            <a:extLst>
              <a:ext uri="{FF2B5EF4-FFF2-40B4-BE49-F238E27FC236}">
                <a16:creationId xmlns="" xmlns:a16="http://schemas.microsoft.com/office/drawing/2014/main" id="{6A3545F6-31AE-A5C6-CE8A-AE24BFCC66BB}"/>
              </a:ext>
            </a:extLst>
          </p:cNvPr>
          <p:cNvPicPr>
            <a:picLocks noChangeAspect="1"/>
          </p:cNvPicPr>
          <p:nvPr/>
        </p:nvPicPr>
        <p:blipFill rotWithShape="1">
          <a:blip r:embed="rId5">
            <a:extLst>
              <a:ext uri="{28A0092B-C50C-407E-A947-70E740481C1C}">
                <a14:useLocalDpi xmlns:a14="http://schemas.microsoft.com/office/drawing/2010/main" val="0"/>
              </a:ext>
            </a:extLst>
          </a:blip>
          <a:srcRect r="29030" b="1258"/>
          <a:stretch/>
        </p:blipFill>
        <p:spPr>
          <a:xfrm>
            <a:off x="6912080" y="1383972"/>
            <a:ext cx="3362632" cy="4900324"/>
          </a:xfrm>
          <a:prstGeom prst="rect">
            <a:avLst/>
          </a:prstGeom>
        </p:spPr>
      </p:pic>
      <p:cxnSp>
        <p:nvCxnSpPr>
          <p:cNvPr id="10" name="Straight Connector 9">
            <a:extLst>
              <a:ext uri="{FF2B5EF4-FFF2-40B4-BE49-F238E27FC236}">
                <a16:creationId xmlns="" xmlns:a16="http://schemas.microsoft.com/office/drawing/2014/main" id="{8CD3D2BF-9916-FD79-8B52-1CD72D21843E}"/>
              </a:ext>
            </a:extLst>
          </p:cNvPr>
          <p:cNvCxnSpPr>
            <a:cxnSpLocks/>
          </p:cNvCxnSpPr>
          <p:nvPr/>
        </p:nvCxnSpPr>
        <p:spPr>
          <a:xfrm>
            <a:off x="479433" y="1779639"/>
            <a:ext cx="673508"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 xmlns:a16="http://schemas.microsoft.com/office/drawing/2014/main" id="{32BB0BC6-95FC-489B-2742-03C76A5F18FD}"/>
              </a:ext>
            </a:extLst>
          </p:cNvPr>
          <p:cNvCxnSpPr/>
          <p:nvPr/>
        </p:nvCxnSpPr>
        <p:spPr>
          <a:xfrm>
            <a:off x="570271" y="4350775"/>
            <a:ext cx="513844"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 xmlns:a16="http://schemas.microsoft.com/office/drawing/2014/main" id="{C52D8100-EC40-ED68-37F2-572D8DC9E1EA}"/>
              </a:ext>
            </a:extLst>
          </p:cNvPr>
          <p:cNvCxnSpPr>
            <a:cxnSpLocks/>
          </p:cNvCxnSpPr>
          <p:nvPr/>
        </p:nvCxnSpPr>
        <p:spPr>
          <a:xfrm>
            <a:off x="6164826" y="2453231"/>
            <a:ext cx="747254" cy="0"/>
          </a:xfrm>
          <a:prstGeom prst="line">
            <a:avLst/>
          </a:prstGeom>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 xmlns:a16="http://schemas.microsoft.com/office/drawing/2014/main" id="{60CC5D88-2D6F-1EBF-71B0-F7D63AC09F24}"/>
              </a:ext>
            </a:extLst>
          </p:cNvPr>
          <p:cNvSpPr txBox="1"/>
          <p:nvPr/>
        </p:nvSpPr>
        <p:spPr>
          <a:xfrm>
            <a:off x="431557" y="1423720"/>
            <a:ext cx="914400" cy="400110"/>
          </a:xfrm>
          <a:prstGeom prst="rect">
            <a:avLst/>
          </a:prstGeom>
          <a:noFill/>
        </p:spPr>
        <p:txBody>
          <a:bodyPr wrap="square" rtlCol="0">
            <a:spAutoFit/>
          </a:bodyPr>
          <a:lstStyle/>
          <a:p>
            <a:r>
              <a:rPr lang="en-US" sz="2000" dirty="0">
                <a:solidFill>
                  <a:schemeClr val="accent1">
                    <a:lumMod val="75000"/>
                  </a:schemeClr>
                </a:solidFill>
                <a:latin typeface="Arial(body)"/>
              </a:rPr>
              <a:t>html</a:t>
            </a:r>
            <a:endParaRPr lang="it-IT" sz="2000" dirty="0">
              <a:solidFill>
                <a:schemeClr val="accent1">
                  <a:lumMod val="75000"/>
                </a:schemeClr>
              </a:solidFill>
              <a:latin typeface="Arial(body)"/>
            </a:endParaRPr>
          </a:p>
        </p:txBody>
      </p:sp>
      <p:sp>
        <p:nvSpPr>
          <p:cNvPr id="14" name="TextBox 13">
            <a:extLst>
              <a:ext uri="{FF2B5EF4-FFF2-40B4-BE49-F238E27FC236}">
                <a16:creationId xmlns="" xmlns:a16="http://schemas.microsoft.com/office/drawing/2014/main" id="{8A154B24-74F7-15D7-F74E-216F6BD8EE10}"/>
              </a:ext>
            </a:extLst>
          </p:cNvPr>
          <p:cNvSpPr txBox="1"/>
          <p:nvPr/>
        </p:nvSpPr>
        <p:spPr>
          <a:xfrm>
            <a:off x="479433" y="3981443"/>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5" name="TextBox 14">
            <a:extLst>
              <a:ext uri="{FF2B5EF4-FFF2-40B4-BE49-F238E27FC236}">
                <a16:creationId xmlns="" xmlns:a16="http://schemas.microsoft.com/office/drawing/2014/main" id="{6E8400EB-224D-F585-B0A5-4114A109916D}"/>
              </a:ext>
            </a:extLst>
          </p:cNvPr>
          <p:cNvSpPr txBox="1"/>
          <p:nvPr/>
        </p:nvSpPr>
        <p:spPr>
          <a:xfrm>
            <a:off x="6047906" y="2071788"/>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E6FCD560-E1E0-A2A4-2378-76FA57C6D0E2}"/>
                  </a:ext>
                </a:extLst>
              </p14:cNvPr>
              <p14:cNvContentPartPr/>
              <p14:nvPr/>
            </p14:nvContentPartPr>
            <p14:xfrm>
              <a:off x="1475949" y="4478040"/>
              <a:ext cx="2288160" cy="360"/>
            </p14:xfrm>
          </p:contentPart>
        </mc:Choice>
        <mc:Fallback xmlns="">
          <p:pic>
            <p:nvPicPr>
              <p:cNvPr id="6" name="Ink 5">
                <a:extLst>
                  <a:ext uri="{FF2B5EF4-FFF2-40B4-BE49-F238E27FC236}">
                    <a16:creationId xmlns:a16="http://schemas.microsoft.com/office/drawing/2014/main" id="{E6FCD560-E1E0-A2A4-2378-76FA57C6D0E2}"/>
                  </a:ext>
                </a:extLst>
              </p:cNvPr>
              <p:cNvPicPr/>
              <p:nvPr/>
            </p:nvPicPr>
            <p:blipFill>
              <a:blip r:embed="rId7"/>
              <a:stretch>
                <a:fillRect/>
              </a:stretch>
            </p:blipFill>
            <p:spPr>
              <a:xfrm>
                <a:off x="1466949" y="4469040"/>
                <a:ext cx="2305800" cy="18000"/>
              </a:xfrm>
              <a:prstGeom prst="rect">
                <a:avLst/>
              </a:prstGeom>
            </p:spPr>
          </p:pic>
        </mc:Fallback>
      </mc:AlternateContent>
    </p:spTree>
    <p:extLst>
      <p:ext uri="{BB962C8B-B14F-4D97-AF65-F5344CB8AC3E}">
        <p14:creationId xmlns:p14="http://schemas.microsoft.com/office/powerpoint/2010/main" val="3699009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3AE9AB1E-FF04-C490-89C2-A32B4DB683C8}"/>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64A13A80-35D8-584B-AB6A-39855498A095}"/>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6" name="TextBox 5">
            <a:extLst>
              <a:ext uri="{FF2B5EF4-FFF2-40B4-BE49-F238E27FC236}">
                <a16:creationId xmlns="" xmlns:a16="http://schemas.microsoft.com/office/drawing/2014/main" id="{1A1AA916-9183-B212-29A6-65BA06CB66CD}"/>
              </a:ext>
            </a:extLst>
          </p:cNvPr>
          <p:cNvSpPr txBox="1"/>
          <p:nvPr/>
        </p:nvSpPr>
        <p:spPr>
          <a:xfrm>
            <a:off x="1010181"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background-position</a:t>
            </a:r>
          </a:p>
        </p:txBody>
      </p:sp>
      <p:sp>
        <p:nvSpPr>
          <p:cNvPr id="7" name="TextBox 6">
            <a:extLst>
              <a:ext uri="{FF2B5EF4-FFF2-40B4-BE49-F238E27FC236}">
                <a16:creationId xmlns="" xmlns:a16="http://schemas.microsoft.com/office/drawing/2014/main" id="{0965EF6D-4085-16BF-3929-A424DD75E3C5}"/>
              </a:ext>
            </a:extLst>
          </p:cNvPr>
          <p:cNvSpPr txBox="1"/>
          <p:nvPr/>
        </p:nvSpPr>
        <p:spPr>
          <a:xfrm>
            <a:off x="1058055" y="1389324"/>
            <a:ext cx="9313690" cy="369332"/>
          </a:xfrm>
          <a:prstGeom prst="rect">
            <a:avLst/>
          </a:prstGeom>
          <a:noFill/>
        </p:spPr>
        <p:txBody>
          <a:bodyPr wrap="square">
            <a:spAutoFit/>
          </a:bodyPr>
          <a:lstStyle/>
          <a:p>
            <a:r>
              <a:rPr lang="en-US" dirty="0">
                <a:latin typeface="Arial(body)"/>
              </a:rPr>
              <a:t>The background-position property is used to specify the position of the background image.</a:t>
            </a:r>
          </a:p>
        </p:txBody>
      </p:sp>
      <p:grpSp>
        <p:nvGrpSpPr>
          <p:cNvPr id="9" name="组合 67">
            <a:extLst>
              <a:ext uri="{FF2B5EF4-FFF2-40B4-BE49-F238E27FC236}">
                <a16:creationId xmlns="" xmlns:a16="http://schemas.microsoft.com/office/drawing/2014/main" id="{60F659B2-F3D3-33A8-2905-5032697F0C1B}"/>
              </a:ext>
            </a:extLst>
          </p:cNvPr>
          <p:cNvGrpSpPr/>
          <p:nvPr/>
        </p:nvGrpSpPr>
        <p:grpSpPr>
          <a:xfrm>
            <a:off x="8996516" y="1994466"/>
            <a:ext cx="2330040" cy="3885225"/>
            <a:chOff x="4091759" y="69012"/>
            <a:chExt cx="4480725" cy="6756967"/>
          </a:xfrm>
        </p:grpSpPr>
        <p:sp>
          <p:nvSpPr>
            <p:cNvPr id="10" name="椭圆 68">
              <a:extLst>
                <a:ext uri="{FF2B5EF4-FFF2-40B4-BE49-F238E27FC236}">
                  <a16:creationId xmlns="" xmlns:a16="http://schemas.microsoft.com/office/drawing/2014/main" id="{F9639055-6047-BA58-C7F3-0946E576C934}"/>
                </a:ext>
              </a:extLst>
            </p:cNvPr>
            <p:cNvSpPr/>
            <p:nvPr/>
          </p:nvSpPr>
          <p:spPr>
            <a:xfrm>
              <a:off x="6142511" y="6734234"/>
              <a:ext cx="2429973" cy="91745"/>
            </a:xfrm>
            <a:prstGeom prst="ellipse">
              <a:avLst/>
            </a:prstGeom>
            <a:gradFill flip="none" rotWithShape="1">
              <a:gsLst>
                <a:gs pos="0">
                  <a:schemeClr val="tx1">
                    <a:lumMod val="85000"/>
                    <a:lumOff val="15000"/>
                    <a:alpha val="35000"/>
                  </a:schemeClr>
                </a:gs>
                <a:gs pos="66000">
                  <a:schemeClr val="tx1">
                    <a:lumMod val="85000"/>
                    <a:lumOff val="1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prstClr val="white"/>
                </a:solidFill>
                <a:cs typeface="+mn-ea"/>
                <a:sym typeface="+mn-lt"/>
              </a:endParaRPr>
            </a:p>
          </p:txBody>
        </p:sp>
        <p:grpSp>
          <p:nvGrpSpPr>
            <p:cNvPr id="11" name="组合 69">
              <a:extLst>
                <a:ext uri="{FF2B5EF4-FFF2-40B4-BE49-F238E27FC236}">
                  <a16:creationId xmlns="" xmlns:a16="http://schemas.microsoft.com/office/drawing/2014/main" id="{06D10BB0-16AC-3EAD-04A0-CD24DBD69024}"/>
                </a:ext>
              </a:extLst>
            </p:cNvPr>
            <p:cNvGrpSpPr/>
            <p:nvPr/>
          </p:nvGrpSpPr>
          <p:grpSpPr>
            <a:xfrm>
              <a:off x="4091759" y="69012"/>
              <a:ext cx="4235608" cy="6695701"/>
              <a:chOff x="3068819" y="51759"/>
              <a:chExt cx="3176706" cy="5021776"/>
            </a:xfrm>
          </p:grpSpPr>
          <p:pic>
            <p:nvPicPr>
              <p:cNvPr id="12" name="图片 70">
                <a:extLst>
                  <a:ext uri="{FF2B5EF4-FFF2-40B4-BE49-F238E27FC236}">
                    <a16:creationId xmlns="" xmlns:a16="http://schemas.microsoft.com/office/drawing/2014/main" id="{608DCB41-2990-49C9-3EEB-AEC39DDDB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4456" y="4383592"/>
                <a:ext cx="759600" cy="689943"/>
              </a:xfrm>
              <a:prstGeom prst="rect">
                <a:avLst/>
              </a:prstGeom>
            </p:spPr>
          </p:pic>
          <p:sp>
            <p:nvSpPr>
              <p:cNvPr id="13" name="Freeform 5">
                <a:extLst>
                  <a:ext uri="{FF2B5EF4-FFF2-40B4-BE49-F238E27FC236}">
                    <a16:creationId xmlns="" xmlns:a16="http://schemas.microsoft.com/office/drawing/2014/main" id="{7D4D6403-D8CD-B08D-5B1A-E81982E36A68}"/>
                  </a:ext>
                </a:extLst>
              </p:cNvPr>
              <p:cNvSpPr>
                <a:spLocks noEditPoints="1"/>
              </p:cNvSpPr>
              <p:nvPr/>
            </p:nvSpPr>
            <p:spPr bwMode="auto">
              <a:xfrm>
                <a:off x="3213903" y="1809510"/>
                <a:ext cx="1316918" cy="2688043"/>
              </a:xfrm>
              <a:custGeom>
                <a:avLst/>
                <a:gdLst>
                  <a:gd name="T0" fmla="*/ 694 w 698"/>
                  <a:gd name="T1" fmla="*/ 405 h 1426"/>
                  <a:gd name="T2" fmla="*/ 698 w 698"/>
                  <a:gd name="T3" fmla="*/ 349 h 1426"/>
                  <a:gd name="T4" fmla="*/ 349 w 698"/>
                  <a:gd name="T5" fmla="*/ 0 h 1426"/>
                  <a:gd name="T6" fmla="*/ 0 w 698"/>
                  <a:gd name="T7" fmla="*/ 349 h 1426"/>
                  <a:gd name="T8" fmla="*/ 349 w 698"/>
                  <a:gd name="T9" fmla="*/ 698 h 1426"/>
                  <a:gd name="T10" fmla="*/ 566 w 698"/>
                  <a:gd name="T11" fmla="*/ 623 h 1426"/>
                  <a:gd name="T12" fmla="*/ 562 w 698"/>
                  <a:gd name="T13" fmla="*/ 1333 h 1426"/>
                  <a:gd name="T14" fmla="*/ 629 w 698"/>
                  <a:gd name="T15" fmla="*/ 1426 h 1426"/>
                  <a:gd name="T16" fmla="*/ 694 w 698"/>
                  <a:gd name="T17" fmla="*/ 1377 h 1426"/>
                  <a:gd name="T18" fmla="*/ 693 w 698"/>
                  <a:gd name="T19" fmla="*/ 1344 h 1426"/>
                  <a:gd name="T20" fmla="*/ 698 w 698"/>
                  <a:gd name="T21" fmla="*/ 405 h 1426"/>
                  <a:gd name="T22" fmla="*/ 694 w 698"/>
                  <a:gd name="T23" fmla="*/ 405 h 1426"/>
                  <a:gd name="T24" fmla="*/ 349 w 698"/>
                  <a:gd name="T25" fmla="*/ 541 h 1426"/>
                  <a:gd name="T26" fmla="*/ 158 w 698"/>
                  <a:gd name="T27" fmla="*/ 349 h 1426"/>
                  <a:gd name="T28" fmla="*/ 349 w 698"/>
                  <a:gd name="T29" fmla="*/ 158 h 1426"/>
                  <a:gd name="T30" fmla="*/ 541 w 698"/>
                  <a:gd name="T31" fmla="*/ 349 h 1426"/>
                  <a:gd name="T32" fmla="*/ 349 w 698"/>
                  <a:gd name="T33" fmla="*/ 541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8" h="1426">
                    <a:moveTo>
                      <a:pt x="694" y="405"/>
                    </a:moveTo>
                    <a:cubicBezTo>
                      <a:pt x="697" y="387"/>
                      <a:pt x="698" y="368"/>
                      <a:pt x="698" y="349"/>
                    </a:cubicBezTo>
                    <a:cubicBezTo>
                      <a:pt x="698" y="156"/>
                      <a:pt x="542" y="0"/>
                      <a:pt x="349" y="0"/>
                    </a:cubicBezTo>
                    <a:cubicBezTo>
                      <a:pt x="157" y="0"/>
                      <a:pt x="0" y="156"/>
                      <a:pt x="0" y="349"/>
                    </a:cubicBezTo>
                    <a:cubicBezTo>
                      <a:pt x="0" y="542"/>
                      <a:pt x="157" y="698"/>
                      <a:pt x="349" y="698"/>
                    </a:cubicBezTo>
                    <a:cubicBezTo>
                      <a:pt x="431" y="698"/>
                      <a:pt x="506" y="670"/>
                      <a:pt x="566" y="623"/>
                    </a:cubicBezTo>
                    <a:cubicBezTo>
                      <a:pt x="562" y="1333"/>
                      <a:pt x="562" y="1333"/>
                      <a:pt x="562" y="1333"/>
                    </a:cubicBezTo>
                    <a:cubicBezTo>
                      <a:pt x="562" y="1339"/>
                      <a:pt x="558" y="1425"/>
                      <a:pt x="629" y="1426"/>
                    </a:cubicBezTo>
                    <a:cubicBezTo>
                      <a:pt x="670" y="1426"/>
                      <a:pt x="688" y="1401"/>
                      <a:pt x="694" y="1377"/>
                    </a:cubicBezTo>
                    <a:cubicBezTo>
                      <a:pt x="694" y="1377"/>
                      <a:pt x="693" y="1347"/>
                      <a:pt x="693" y="1344"/>
                    </a:cubicBezTo>
                    <a:cubicBezTo>
                      <a:pt x="698" y="405"/>
                      <a:pt x="698" y="405"/>
                      <a:pt x="698" y="405"/>
                    </a:cubicBezTo>
                    <a:lnTo>
                      <a:pt x="694" y="405"/>
                    </a:lnTo>
                    <a:close/>
                    <a:moveTo>
                      <a:pt x="349" y="541"/>
                    </a:moveTo>
                    <a:cubicBezTo>
                      <a:pt x="244" y="541"/>
                      <a:pt x="158" y="455"/>
                      <a:pt x="158" y="349"/>
                    </a:cubicBezTo>
                    <a:cubicBezTo>
                      <a:pt x="158" y="243"/>
                      <a:pt x="244" y="158"/>
                      <a:pt x="349" y="158"/>
                    </a:cubicBezTo>
                    <a:cubicBezTo>
                      <a:pt x="455" y="158"/>
                      <a:pt x="541" y="243"/>
                      <a:pt x="541" y="349"/>
                    </a:cubicBezTo>
                    <a:cubicBezTo>
                      <a:pt x="541" y="455"/>
                      <a:pt x="455" y="541"/>
                      <a:pt x="349" y="541"/>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4" name="Freeform 6">
                <a:extLst>
                  <a:ext uri="{FF2B5EF4-FFF2-40B4-BE49-F238E27FC236}">
                    <a16:creationId xmlns="" xmlns:a16="http://schemas.microsoft.com/office/drawing/2014/main" id="{CBB11E2D-6B84-7EC3-53B0-C1B6BEA5AE4C}"/>
                  </a:ext>
                </a:extLst>
              </p:cNvPr>
              <p:cNvSpPr>
                <a:spLocks noEditPoints="1"/>
              </p:cNvSpPr>
              <p:nvPr/>
            </p:nvSpPr>
            <p:spPr bwMode="auto">
              <a:xfrm>
                <a:off x="3472185" y="51759"/>
                <a:ext cx="1316918" cy="4493624"/>
              </a:xfrm>
              <a:custGeom>
                <a:avLst/>
                <a:gdLst>
                  <a:gd name="T0" fmla="*/ 698 w 698"/>
                  <a:gd name="T1" fmla="*/ 349 h 2383"/>
                  <a:gd name="T2" fmla="*/ 349 w 698"/>
                  <a:gd name="T3" fmla="*/ 0 h 2383"/>
                  <a:gd name="T4" fmla="*/ 0 w 698"/>
                  <a:gd name="T5" fmla="*/ 349 h 2383"/>
                  <a:gd name="T6" fmla="*/ 349 w 698"/>
                  <a:gd name="T7" fmla="*/ 698 h 2383"/>
                  <a:gd name="T8" fmla="*/ 556 w 698"/>
                  <a:gd name="T9" fmla="*/ 630 h 2383"/>
                  <a:gd name="T10" fmla="*/ 551 w 698"/>
                  <a:gd name="T11" fmla="*/ 2299 h 2383"/>
                  <a:gd name="T12" fmla="*/ 551 w 698"/>
                  <a:gd name="T13" fmla="*/ 2315 h 2383"/>
                  <a:gd name="T14" fmla="*/ 622 w 698"/>
                  <a:gd name="T15" fmla="*/ 2383 h 2383"/>
                  <a:gd name="T16" fmla="*/ 693 w 698"/>
                  <a:gd name="T17" fmla="*/ 2316 h 2383"/>
                  <a:gd name="T18" fmla="*/ 696 w 698"/>
                  <a:gd name="T19" fmla="*/ 2308 h 2383"/>
                  <a:gd name="T20" fmla="*/ 698 w 698"/>
                  <a:gd name="T21" fmla="*/ 369 h 2383"/>
                  <a:gd name="T22" fmla="*/ 698 w 698"/>
                  <a:gd name="T23" fmla="*/ 349 h 2383"/>
                  <a:gd name="T24" fmla="*/ 349 w 698"/>
                  <a:gd name="T25" fmla="*/ 541 h 2383"/>
                  <a:gd name="T26" fmla="*/ 158 w 698"/>
                  <a:gd name="T27" fmla="*/ 349 h 2383"/>
                  <a:gd name="T28" fmla="*/ 349 w 698"/>
                  <a:gd name="T29" fmla="*/ 157 h 2383"/>
                  <a:gd name="T30" fmla="*/ 541 w 698"/>
                  <a:gd name="T31" fmla="*/ 349 h 2383"/>
                  <a:gd name="T32" fmla="*/ 349 w 698"/>
                  <a:gd name="T33" fmla="*/ 541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8" h="2383">
                    <a:moveTo>
                      <a:pt x="698" y="349"/>
                    </a:moveTo>
                    <a:cubicBezTo>
                      <a:pt x="698" y="156"/>
                      <a:pt x="542" y="0"/>
                      <a:pt x="349" y="0"/>
                    </a:cubicBezTo>
                    <a:cubicBezTo>
                      <a:pt x="157" y="0"/>
                      <a:pt x="0" y="156"/>
                      <a:pt x="0" y="349"/>
                    </a:cubicBezTo>
                    <a:cubicBezTo>
                      <a:pt x="0" y="542"/>
                      <a:pt x="157" y="698"/>
                      <a:pt x="349" y="698"/>
                    </a:cubicBezTo>
                    <a:cubicBezTo>
                      <a:pt x="427" y="698"/>
                      <a:pt x="498" y="673"/>
                      <a:pt x="556" y="630"/>
                    </a:cubicBezTo>
                    <a:cubicBezTo>
                      <a:pt x="551" y="2299"/>
                      <a:pt x="551" y="2299"/>
                      <a:pt x="551" y="2299"/>
                    </a:cubicBezTo>
                    <a:cubicBezTo>
                      <a:pt x="551" y="2304"/>
                      <a:pt x="551" y="2309"/>
                      <a:pt x="551" y="2315"/>
                    </a:cubicBezTo>
                    <a:cubicBezTo>
                      <a:pt x="551" y="2352"/>
                      <a:pt x="583" y="2383"/>
                      <a:pt x="622" y="2383"/>
                    </a:cubicBezTo>
                    <a:cubicBezTo>
                      <a:pt x="661" y="2383"/>
                      <a:pt x="693" y="2353"/>
                      <a:pt x="693" y="2316"/>
                    </a:cubicBezTo>
                    <a:cubicBezTo>
                      <a:pt x="693" y="2313"/>
                      <a:pt x="697" y="2311"/>
                      <a:pt x="696" y="2308"/>
                    </a:cubicBezTo>
                    <a:cubicBezTo>
                      <a:pt x="698" y="369"/>
                      <a:pt x="698" y="369"/>
                      <a:pt x="698" y="369"/>
                    </a:cubicBezTo>
                    <a:cubicBezTo>
                      <a:pt x="698" y="362"/>
                      <a:pt x="698" y="356"/>
                      <a:pt x="698" y="349"/>
                    </a:cubicBezTo>
                    <a:close/>
                    <a:moveTo>
                      <a:pt x="349" y="541"/>
                    </a:moveTo>
                    <a:cubicBezTo>
                      <a:pt x="243" y="541"/>
                      <a:pt x="158" y="455"/>
                      <a:pt x="158" y="349"/>
                    </a:cubicBezTo>
                    <a:cubicBezTo>
                      <a:pt x="158" y="243"/>
                      <a:pt x="243" y="157"/>
                      <a:pt x="349" y="157"/>
                    </a:cubicBezTo>
                    <a:cubicBezTo>
                      <a:pt x="455" y="157"/>
                      <a:pt x="541" y="243"/>
                      <a:pt x="541" y="349"/>
                    </a:cubicBezTo>
                    <a:cubicBezTo>
                      <a:pt x="541" y="455"/>
                      <a:pt x="455" y="541"/>
                      <a:pt x="349" y="541"/>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5" name="Freeform 7">
                <a:extLst>
                  <a:ext uri="{FF2B5EF4-FFF2-40B4-BE49-F238E27FC236}">
                    <a16:creationId xmlns="" xmlns:a16="http://schemas.microsoft.com/office/drawing/2014/main" id="{8D097E15-183D-1E76-3052-9EF9CE725DA4}"/>
                  </a:ext>
                </a:extLst>
              </p:cNvPr>
              <p:cNvSpPr>
                <a:spLocks noEditPoints="1"/>
              </p:cNvSpPr>
              <p:nvPr/>
            </p:nvSpPr>
            <p:spPr bwMode="auto">
              <a:xfrm>
                <a:off x="4769971" y="1200475"/>
                <a:ext cx="1324890" cy="3312224"/>
              </a:xfrm>
              <a:custGeom>
                <a:avLst/>
                <a:gdLst>
                  <a:gd name="T0" fmla="*/ 353 w 702"/>
                  <a:gd name="T1" fmla="*/ 0 h 1757"/>
                  <a:gd name="T2" fmla="*/ 5 w 702"/>
                  <a:gd name="T3" fmla="*/ 317 h 1757"/>
                  <a:gd name="T4" fmla="*/ 5 w 702"/>
                  <a:gd name="T5" fmla="*/ 317 h 1757"/>
                  <a:gd name="T6" fmla="*/ 5 w 702"/>
                  <a:gd name="T7" fmla="*/ 322 h 1757"/>
                  <a:gd name="T8" fmla="*/ 4 w 702"/>
                  <a:gd name="T9" fmla="*/ 348 h 1757"/>
                  <a:gd name="T10" fmla="*/ 5 w 702"/>
                  <a:gd name="T11" fmla="*/ 372 h 1757"/>
                  <a:gd name="T12" fmla="*/ 0 w 702"/>
                  <a:gd name="T13" fmla="*/ 1663 h 1757"/>
                  <a:gd name="T14" fmla="*/ 69 w 702"/>
                  <a:gd name="T15" fmla="*/ 1757 h 1757"/>
                  <a:gd name="T16" fmla="*/ 139 w 702"/>
                  <a:gd name="T17" fmla="*/ 1702 h 1757"/>
                  <a:gd name="T18" fmla="*/ 143 w 702"/>
                  <a:gd name="T19" fmla="*/ 626 h 1757"/>
                  <a:gd name="T20" fmla="*/ 353 w 702"/>
                  <a:gd name="T21" fmla="*/ 696 h 1757"/>
                  <a:gd name="T22" fmla="*/ 702 w 702"/>
                  <a:gd name="T23" fmla="*/ 348 h 1757"/>
                  <a:gd name="T24" fmla="*/ 353 w 702"/>
                  <a:gd name="T25" fmla="*/ 0 h 1757"/>
                  <a:gd name="T26" fmla="*/ 353 w 702"/>
                  <a:gd name="T27" fmla="*/ 539 h 1757"/>
                  <a:gd name="T28" fmla="*/ 161 w 702"/>
                  <a:gd name="T29" fmla="*/ 347 h 1757"/>
                  <a:gd name="T30" fmla="*/ 353 w 702"/>
                  <a:gd name="T31" fmla="*/ 156 h 1757"/>
                  <a:gd name="T32" fmla="*/ 544 w 702"/>
                  <a:gd name="T33" fmla="*/ 347 h 1757"/>
                  <a:gd name="T34" fmla="*/ 353 w 702"/>
                  <a:gd name="T35" fmla="*/ 539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2" h="1757">
                    <a:moveTo>
                      <a:pt x="353" y="0"/>
                    </a:moveTo>
                    <a:cubicBezTo>
                      <a:pt x="172" y="0"/>
                      <a:pt x="23" y="141"/>
                      <a:pt x="5" y="317"/>
                    </a:cubicBezTo>
                    <a:cubicBezTo>
                      <a:pt x="5" y="317"/>
                      <a:pt x="5" y="317"/>
                      <a:pt x="5" y="317"/>
                    </a:cubicBezTo>
                    <a:cubicBezTo>
                      <a:pt x="5" y="322"/>
                      <a:pt x="5" y="322"/>
                      <a:pt x="5" y="322"/>
                    </a:cubicBezTo>
                    <a:cubicBezTo>
                      <a:pt x="4" y="331"/>
                      <a:pt x="4" y="339"/>
                      <a:pt x="4" y="348"/>
                    </a:cubicBezTo>
                    <a:cubicBezTo>
                      <a:pt x="4" y="357"/>
                      <a:pt x="4" y="364"/>
                      <a:pt x="5" y="372"/>
                    </a:cubicBezTo>
                    <a:cubicBezTo>
                      <a:pt x="0" y="1663"/>
                      <a:pt x="0" y="1663"/>
                      <a:pt x="0" y="1663"/>
                    </a:cubicBezTo>
                    <a:cubicBezTo>
                      <a:pt x="0" y="1669"/>
                      <a:pt x="2" y="1757"/>
                      <a:pt x="69" y="1757"/>
                    </a:cubicBezTo>
                    <a:cubicBezTo>
                      <a:pt x="125" y="1757"/>
                      <a:pt x="139" y="1702"/>
                      <a:pt x="139" y="1702"/>
                    </a:cubicBezTo>
                    <a:cubicBezTo>
                      <a:pt x="140" y="1698"/>
                      <a:pt x="142" y="1035"/>
                      <a:pt x="143" y="626"/>
                    </a:cubicBezTo>
                    <a:cubicBezTo>
                      <a:pt x="201" y="670"/>
                      <a:pt x="274" y="696"/>
                      <a:pt x="353" y="696"/>
                    </a:cubicBezTo>
                    <a:cubicBezTo>
                      <a:pt x="545" y="696"/>
                      <a:pt x="702" y="541"/>
                      <a:pt x="702" y="348"/>
                    </a:cubicBezTo>
                    <a:cubicBezTo>
                      <a:pt x="702" y="156"/>
                      <a:pt x="545" y="0"/>
                      <a:pt x="353" y="0"/>
                    </a:cubicBezTo>
                    <a:close/>
                    <a:moveTo>
                      <a:pt x="353" y="539"/>
                    </a:moveTo>
                    <a:cubicBezTo>
                      <a:pt x="247" y="539"/>
                      <a:pt x="161" y="453"/>
                      <a:pt x="161" y="347"/>
                    </a:cubicBezTo>
                    <a:cubicBezTo>
                      <a:pt x="161" y="242"/>
                      <a:pt x="247" y="156"/>
                      <a:pt x="353" y="156"/>
                    </a:cubicBezTo>
                    <a:cubicBezTo>
                      <a:pt x="458" y="156"/>
                      <a:pt x="544" y="242"/>
                      <a:pt x="544" y="347"/>
                    </a:cubicBezTo>
                    <a:cubicBezTo>
                      <a:pt x="544" y="453"/>
                      <a:pt x="458" y="539"/>
                      <a:pt x="353" y="539"/>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6" name="Freeform 8">
                <a:extLst>
                  <a:ext uri="{FF2B5EF4-FFF2-40B4-BE49-F238E27FC236}">
                    <a16:creationId xmlns="" xmlns:a16="http://schemas.microsoft.com/office/drawing/2014/main" id="{E17D2B35-E2F1-6802-720A-3BF62BADDE21}"/>
                  </a:ext>
                </a:extLst>
              </p:cNvPr>
              <p:cNvSpPr>
                <a:spLocks/>
              </p:cNvSpPr>
              <p:nvPr/>
            </p:nvSpPr>
            <p:spPr bwMode="auto">
              <a:xfrm>
                <a:off x="3068819" y="2439271"/>
                <a:ext cx="518158" cy="448804"/>
              </a:xfrm>
              <a:custGeom>
                <a:avLst/>
                <a:gdLst>
                  <a:gd name="T0" fmla="*/ 650 w 650"/>
                  <a:gd name="T1" fmla="*/ 0 h 563"/>
                  <a:gd name="T2" fmla="*/ 326 w 650"/>
                  <a:gd name="T3" fmla="*/ 563 h 563"/>
                  <a:gd name="T4" fmla="*/ 0 w 650"/>
                  <a:gd name="T5" fmla="*/ 0 h 563"/>
                  <a:gd name="T6" fmla="*/ 650 w 650"/>
                  <a:gd name="T7" fmla="*/ 0 h 563"/>
                </a:gdLst>
                <a:ahLst/>
                <a:cxnLst>
                  <a:cxn ang="0">
                    <a:pos x="T0" y="T1"/>
                  </a:cxn>
                  <a:cxn ang="0">
                    <a:pos x="T2" y="T3"/>
                  </a:cxn>
                  <a:cxn ang="0">
                    <a:pos x="T4" y="T5"/>
                  </a:cxn>
                  <a:cxn ang="0">
                    <a:pos x="T6" y="T7"/>
                  </a:cxn>
                </a:cxnLst>
                <a:rect l="0" t="0" r="r" b="b"/>
                <a:pathLst>
                  <a:path w="650" h="563">
                    <a:moveTo>
                      <a:pt x="650" y="0"/>
                    </a:moveTo>
                    <a:lnTo>
                      <a:pt x="326" y="563"/>
                    </a:lnTo>
                    <a:lnTo>
                      <a:pt x="0" y="0"/>
                    </a:lnTo>
                    <a:lnTo>
                      <a:pt x="650"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7" name="Freeform 9">
                <a:extLst>
                  <a:ext uri="{FF2B5EF4-FFF2-40B4-BE49-F238E27FC236}">
                    <a16:creationId xmlns="" xmlns:a16="http://schemas.microsoft.com/office/drawing/2014/main" id="{4BCEF0EB-1B6D-DAB0-124D-275EBFF612BF}"/>
                  </a:ext>
                </a:extLst>
              </p:cNvPr>
              <p:cNvSpPr>
                <a:spLocks/>
              </p:cNvSpPr>
              <p:nvPr/>
            </p:nvSpPr>
            <p:spPr bwMode="auto">
              <a:xfrm>
                <a:off x="3415586" y="396932"/>
                <a:ext cx="460762" cy="518955"/>
              </a:xfrm>
              <a:custGeom>
                <a:avLst/>
                <a:gdLst>
                  <a:gd name="T0" fmla="*/ 578 w 578"/>
                  <a:gd name="T1" fmla="*/ 350 h 651"/>
                  <a:gd name="T2" fmla="*/ 0 w 578"/>
                  <a:gd name="T3" fmla="*/ 651 h 651"/>
                  <a:gd name="T4" fmla="*/ 28 w 578"/>
                  <a:gd name="T5" fmla="*/ 0 h 651"/>
                  <a:gd name="T6" fmla="*/ 578 w 578"/>
                  <a:gd name="T7" fmla="*/ 350 h 651"/>
                </a:gdLst>
                <a:ahLst/>
                <a:cxnLst>
                  <a:cxn ang="0">
                    <a:pos x="T0" y="T1"/>
                  </a:cxn>
                  <a:cxn ang="0">
                    <a:pos x="T2" y="T3"/>
                  </a:cxn>
                  <a:cxn ang="0">
                    <a:pos x="T4" y="T5"/>
                  </a:cxn>
                  <a:cxn ang="0">
                    <a:pos x="T6" y="T7"/>
                  </a:cxn>
                </a:cxnLst>
                <a:rect l="0" t="0" r="r" b="b"/>
                <a:pathLst>
                  <a:path w="578" h="651">
                    <a:moveTo>
                      <a:pt x="578" y="350"/>
                    </a:moveTo>
                    <a:lnTo>
                      <a:pt x="0" y="651"/>
                    </a:lnTo>
                    <a:lnTo>
                      <a:pt x="28" y="0"/>
                    </a:lnTo>
                    <a:lnTo>
                      <a:pt x="578" y="350"/>
                    </a:lnTo>
                    <a:close/>
                  </a:path>
                </a:pathLst>
              </a:custGeom>
              <a:gradFill flip="none" rotWithShape="1">
                <a:gsLst>
                  <a:gs pos="0">
                    <a:schemeClr val="accent2"/>
                  </a:gs>
                  <a:gs pos="100000">
                    <a:schemeClr val="accent1"/>
                  </a:gs>
                </a:gsLst>
                <a:lin ang="540000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8" name="Freeform 10">
                <a:extLst>
                  <a:ext uri="{FF2B5EF4-FFF2-40B4-BE49-F238E27FC236}">
                    <a16:creationId xmlns="" xmlns:a16="http://schemas.microsoft.com/office/drawing/2014/main" id="{97C426BF-6BCF-1280-1654-9C8196FC169F}"/>
                  </a:ext>
                </a:extLst>
              </p:cNvPr>
              <p:cNvSpPr>
                <a:spLocks/>
              </p:cNvSpPr>
              <p:nvPr/>
            </p:nvSpPr>
            <p:spPr bwMode="auto">
              <a:xfrm>
                <a:off x="5696278" y="1511370"/>
                <a:ext cx="549247" cy="571568"/>
              </a:xfrm>
              <a:custGeom>
                <a:avLst/>
                <a:gdLst>
                  <a:gd name="T0" fmla="*/ 689 w 689"/>
                  <a:gd name="T1" fmla="*/ 0 h 717"/>
                  <a:gd name="T2" fmla="*/ 552 w 689"/>
                  <a:gd name="T3" fmla="*/ 717 h 717"/>
                  <a:gd name="T4" fmla="*/ 0 w 689"/>
                  <a:gd name="T5" fmla="*/ 239 h 717"/>
                  <a:gd name="T6" fmla="*/ 689 w 689"/>
                  <a:gd name="T7" fmla="*/ 0 h 717"/>
                </a:gdLst>
                <a:ahLst/>
                <a:cxnLst>
                  <a:cxn ang="0">
                    <a:pos x="T0" y="T1"/>
                  </a:cxn>
                  <a:cxn ang="0">
                    <a:pos x="T2" y="T3"/>
                  </a:cxn>
                  <a:cxn ang="0">
                    <a:pos x="T4" y="T5"/>
                  </a:cxn>
                  <a:cxn ang="0">
                    <a:pos x="T6" y="T7"/>
                  </a:cxn>
                </a:cxnLst>
                <a:rect l="0" t="0" r="r" b="b"/>
                <a:pathLst>
                  <a:path w="689" h="717">
                    <a:moveTo>
                      <a:pt x="689" y="0"/>
                    </a:moveTo>
                    <a:lnTo>
                      <a:pt x="552" y="717"/>
                    </a:lnTo>
                    <a:lnTo>
                      <a:pt x="0" y="239"/>
                    </a:lnTo>
                    <a:lnTo>
                      <a:pt x="689"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9" name="Freeform 14">
                <a:extLst>
                  <a:ext uri="{FF2B5EF4-FFF2-40B4-BE49-F238E27FC236}">
                    <a16:creationId xmlns="" xmlns:a16="http://schemas.microsoft.com/office/drawing/2014/main" id="{F82E6DDB-2171-E100-990B-BE65D720C264}"/>
                  </a:ext>
                </a:extLst>
              </p:cNvPr>
              <p:cNvSpPr>
                <a:spLocks/>
              </p:cNvSpPr>
              <p:nvPr/>
            </p:nvSpPr>
            <p:spPr bwMode="auto">
              <a:xfrm>
                <a:off x="5040990" y="1841589"/>
                <a:ext cx="726763" cy="677272"/>
              </a:xfrm>
              <a:custGeom>
                <a:avLst/>
                <a:gdLst>
                  <a:gd name="T0" fmla="*/ 17 w 391"/>
                  <a:gd name="T1" fmla="*/ 0 h 353"/>
                  <a:gd name="T2" fmla="*/ 17 w 391"/>
                  <a:gd name="T3" fmla="*/ 14 h 353"/>
                  <a:gd name="T4" fmla="*/ 17 w 391"/>
                  <a:gd name="T5" fmla="*/ 27 h 353"/>
                  <a:gd name="T6" fmla="*/ 0 w 391"/>
                  <a:gd name="T7" fmla="*/ 281 h 353"/>
                  <a:gd name="T8" fmla="*/ 210 w 391"/>
                  <a:gd name="T9" fmla="*/ 353 h 353"/>
                  <a:gd name="T10" fmla="*/ 391 w 391"/>
                  <a:gd name="T11" fmla="*/ 290 h 353"/>
                  <a:gd name="T12" fmla="*/ 313 w 391"/>
                  <a:gd name="T13" fmla="*/ 173 h 353"/>
                  <a:gd name="T14" fmla="*/ 290 w 391"/>
                  <a:gd name="T15" fmla="*/ 180 h 353"/>
                  <a:gd name="T16" fmla="*/ 216 w 391"/>
                  <a:gd name="T17" fmla="*/ 195 h 353"/>
                  <a:gd name="T18" fmla="*/ 18 w 391"/>
                  <a:gd name="T19" fmla="*/ 9 h 353"/>
                  <a:gd name="T20" fmla="*/ 17 w 391"/>
                  <a:gd name="T2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3">
                    <a:moveTo>
                      <a:pt x="17" y="0"/>
                    </a:moveTo>
                    <a:cubicBezTo>
                      <a:pt x="17" y="0"/>
                      <a:pt x="17" y="7"/>
                      <a:pt x="17" y="14"/>
                    </a:cubicBezTo>
                    <a:cubicBezTo>
                      <a:pt x="17" y="19"/>
                      <a:pt x="17" y="24"/>
                      <a:pt x="17" y="27"/>
                    </a:cubicBezTo>
                    <a:cubicBezTo>
                      <a:pt x="0" y="281"/>
                      <a:pt x="0" y="281"/>
                      <a:pt x="0" y="281"/>
                    </a:cubicBezTo>
                    <a:cubicBezTo>
                      <a:pt x="0" y="281"/>
                      <a:pt x="91" y="353"/>
                      <a:pt x="210" y="353"/>
                    </a:cubicBezTo>
                    <a:cubicBezTo>
                      <a:pt x="267" y="353"/>
                      <a:pt x="329" y="337"/>
                      <a:pt x="391" y="290"/>
                    </a:cubicBezTo>
                    <a:cubicBezTo>
                      <a:pt x="391" y="290"/>
                      <a:pt x="367" y="173"/>
                      <a:pt x="313" y="173"/>
                    </a:cubicBezTo>
                    <a:cubicBezTo>
                      <a:pt x="306" y="173"/>
                      <a:pt x="298" y="175"/>
                      <a:pt x="290" y="180"/>
                    </a:cubicBezTo>
                    <a:cubicBezTo>
                      <a:pt x="274" y="188"/>
                      <a:pt x="247" y="195"/>
                      <a:pt x="216" y="195"/>
                    </a:cubicBezTo>
                    <a:cubicBezTo>
                      <a:pt x="137" y="195"/>
                      <a:pt x="32" y="154"/>
                      <a:pt x="18" y="9"/>
                    </a:cubicBezTo>
                    <a:cubicBezTo>
                      <a:pt x="18" y="2"/>
                      <a:pt x="18" y="0"/>
                      <a:pt x="17" y="0"/>
                    </a:cubicBezTo>
                  </a:path>
                </a:pathLst>
              </a:custGeom>
              <a:gradFill flip="none" rotWithShape="1">
                <a:gsLst>
                  <a:gs pos="0">
                    <a:schemeClr val="tx1">
                      <a:lumMod val="85000"/>
                      <a:lumOff val="15000"/>
                      <a:alpha val="40000"/>
                    </a:schemeClr>
                  </a:gs>
                  <a:gs pos="57000">
                    <a:schemeClr val="tx1">
                      <a:lumMod val="85000"/>
                      <a:lumOff val="15000"/>
                      <a:alpha val="0"/>
                    </a:schemeClr>
                  </a:gs>
                </a:gsLst>
                <a:lin ang="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20" name="Freeform 14">
                <a:extLst>
                  <a:ext uri="{FF2B5EF4-FFF2-40B4-BE49-F238E27FC236}">
                    <a16:creationId xmlns="" xmlns:a16="http://schemas.microsoft.com/office/drawing/2014/main" id="{1B1C08B6-D8CD-A3CB-9511-85D3C4A2903A}"/>
                  </a:ext>
                </a:extLst>
              </p:cNvPr>
              <p:cNvSpPr>
                <a:spLocks/>
              </p:cNvSpPr>
              <p:nvPr/>
            </p:nvSpPr>
            <p:spPr bwMode="auto">
              <a:xfrm flipH="1">
                <a:off x="3541557" y="2453027"/>
                <a:ext cx="726763" cy="677272"/>
              </a:xfrm>
              <a:custGeom>
                <a:avLst/>
                <a:gdLst>
                  <a:gd name="T0" fmla="*/ 17 w 391"/>
                  <a:gd name="T1" fmla="*/ 0 h 353"/>
                  <a:gd name="T2" fmla="*/ 17 w 391"/>
                  <a:gd name="T3" fmla="*/ 14 h 353"/>
                  <a:gd name="T4" fmla="*/ 17 w 391"/>
                  <a:gd name="T5" fmla="*/ 27 h 353"/>
                  <a:gd name="T6" fmla="*/ 0 w 391"/>
                  <a:gd name="T7" fmla="*/ 281 h 353"/>
                  <a:gd name="T8" fmla="*/ 210 w 391"/>
                  <a:gd name="T9" fmla="*/ 353 h 353"/>
                  <a:gd name="T10" fmla="*/ 391 w 391"/>
                  <a:gd name="T11" fmla="*/ 290 h 353"/>
                  <a:gd name="T12" fmla="*/ 313 w 391"/>
                  <a:gd name="T13" fmla="*/ 173 h 353"/>
                  <a:gd name="T14" fmla="*/ 290 w 391"/>
                  <a:gd name="T15" fmla="*/ 180 h 353"/>
                  <a:gd name="T16" fmla="*/ 216 w 391"/>
                  <a:gd name="T17" fmla="*/ 195 h 353"/>
                  <a:gd name="T18" fmla="*/ 18 w 391"/>
                  <a:gd name="T19" fmla="*/ 9 h 353"/>
                  <a:gd name="T20" fmla="*/ 17 w 391"/>
                  <a:gd name="T2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3">
                    <a:moveTo>
                      <a:pt x="17" y="0"/>
                    </a:moveTo>
                    <a:cubicBezTo>
                      <a:pt x="17" y="0"/>
                      <a:pt x="17" y="7"/>
                      <a:pt x="17" y="14"/>
                    </a:cubicBezTo>
                    <a:cubicBezTo>
                      <a:pt x="17" y="19"/>
                      <a:pt x="17" y="24"/>
                      <a:pt x="17" y="27"/>
                    </a:cubicBezTo>
                    <a:cubicBezTo>
                      <a:pt x="0" y="281"/>
                      <a:pt x="0" y="281"/>
                      <a:pt x="0" y="281"/>
                    </a:cubicBezTo>
                    <a:cubicBezTo>
                      <a:pt x="0" y="281"/>
                      <a:pt x="91" y="353"/>
                      <a:pt x="210" y="353"/>
                    </a:cubicBezTo>
                    <a:cubicBezTo>
                      <a:pt x="267" y="353"/>
                      <a:pt x="329" y="337"/>
                      <a:pt x="391" y="290"/>
                    </a:cubicBezTo>
                    <a:cubicBezTo>
                      <a:pt x="391" y="290"/>
                      <a:pt x="367" y="173"/>
                      <a:pt x="313" y="173"/>
                    </a:cubicBezTo>
                    <a:cubicBezTo>
                      <a:pt x="306" y="173"/>
                      <a:pt x="298" y="175"/>
                      <a:pt x="290" y="180"/>
                    </a:cubicBezTo>
                    <a:cubicBezTo>
                      <a:pt x="274" y="188"/>
                      <a:pt x="247" y="195"/>
                      <a:pt x="216" y="195"/>
                    </a:cubicBezTo>
                    <a:cubicBezTo>
                      <a:pt x="137" y="195"/>
                      <a:pt x="32" y="154"/>
                      <a:pt x="18" y="9"/>
                    </a:cubicBezTo>
                    <a:cubicBezTo>
                      <a:pt x="18" y="2"/>
                      <a:pt x="18" y="0"/>
                      <a:pt x="17" y="0"/>
                    </a:cubicBezTo>
                  </a:path>
                </a:pathLst>
              </a:custGeom>
              <a:gradFill flip="none" rotWithShape="1">
                <a:gsLst>
                  <a:gs pos="0">
                    <a:schemeClr val="tx1">
                      <a:lumMod val="85000"/>
                      <a:lumOff val="15000"/>
                      <a:alpha val="40000"/>
                    </a:schemeClr>
                  </a:gs>
                  <a:gs pos="57000">
                    <a:schemeClr val="tx1">
                      <a:lumMod val="85000"/>
                      <a:lumOff val="15000"/>
                      <a:alpha val="0"/>
                    </a:schemeClr>
                  </a:gs>
                </a:gsLst>
                <a:lin ang="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21" name="Freeform 14">
                <a:extLst>
                  <a:ext uri="{FF2B5EF4-FFF2-40B4-BE49-F238E27FC236}">
                    <a16:creationId xmlns="" xmlns:a16="http://schemas.microsoft.com/office/drawing/2014/main" id="{FF2B55A8-C798-A808-B08F-43D34517F50A}"/>
                  </a:ext>
                </a:extLst>
              </p:cNvPr>
              <p:cNvSpPr>
                <a:spLocks/>
              </p:cNvSpPr>
              <p:nvPr/>
            </p:nvSpPr>
            <p:spPr bwMode="auto">
              <a:xfrm flipH="1">
                <a:off x="3799395" y="694630"/>
                <a:ext cx="726763" cy="677272"/>
              </a:xfrm>
              <a:custGeom>
                <a:avLst/>
                <a:gdLst>
                  <a:gd name="T0" fmla="*/ 17 w 391"/>
                  <a:gd name="T1" fmla="*/ 0 h 353"/>
                  <a:gd name="T2" fmla="*/ 17 w 391"/>
                  <a:gd name="T3" fmla="*/ 14 h 353"/>
                  <a:gd name="T4" fmla="*/ 17 w 391"/>
                  <a:gd name="T5" fmla="*/ 27 h 353"/>
                  <a:gd name="T6" fmla="*/ 0 w 391"/>
                  <a:gd name="T7" fmla="*/ 281 h 353"/>
                  <a:gd name="T8" fmla="*/ 210 w 391"/>
                  <a:gd name="T9" fmla="*/ 353 h 353"/>
                  <a:gd name="T10" fmla="*/ 391 w 391"/>
                  <a:gd name="T11" fmla="*/ 290 h 353"/>
                  <a:gd name="T12" fmla="*/ 313 w 391"/>
                  <a:gd name="T13" fmla="*/ 173 h 353"/>
                  <a:gd name="T14" fmla="*/ 290 w 391"/>
                  <a:gd name="T15" fmla="*/ 180 h 353"/>
                  <a:gd name="T16" fmla="*/ 216 w 391"/>
                  <a:gd name="T17" fmla="*/ 195 h 353"/>
                  <a:gd name="T18" fmla="*/ 18 w 391"/>
                  <a:gd name="T19" fmla="*/ 9 h 353"/>
                  <a:gd name="T20" fmla="*/ 17 w 391"/>
                  <a:gd name="T2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3">
                    <a:moveTo>
                      <a:pt x="17" y="0"/>
                    </a:moveTo>
                    <a:cubicBezTo>
                      <a:pt x="17" y="0"/>
                      <a:pt x="17" y="7"/>
                      <a:pt x="17" y="14"/>
                    </a:cubicBezTo>
                    <a:cubicBezTo>
                      <a:pt x="17" y="19"/>
                      <a:pt x="17" y="24"/>
                      <a:pt x="17" y="27"/>
                    </a:cubicBezTo>
                    <a:cubicBezTo>
                      <a:pt x="0" y="281"/>
                      <a:pt x="0" y="281"/>
                      <a:pt x="0" y="281"/>
                    </a:cubicBezTo>
                    <a:cubicBezTo>
                      <a:pt x="0" y="281"/>
                      <a:pt x="91" y="353"/>
                      <a:pt x="210" y="353"/>
                    </a:cubicBezTo>
                    <a:cubicBezTo>
                      <a:pt x="267" y="353"/>
                      <a:pt x="329" y="337"/>
                      <a:pt x="391" y="290"/>
                    </a:cubicBezTo>
                    <a:cubicBezTo>
                      <a:pt x="391" y="290"/>
                      <a:pt x="367" y="173"/>
                      <a:pt x="313" y="173"/>
                    </a:cubicBezTo>
                    <a:cubicBezTo>
                      <a:pt x="306" y="173"/>
                      <a:pt x="298" y="175"/>
                      <a:pt x="290" y="180"/>
                    </a:cubicBezTo>
                    <a:cubicBezTo>
                      <a:pt x="274" y="188"/>
                      <a:pt x="247" y="195"/>
                      <a:pt x="216" y="195"/>
                    </a:cubicBezTo>
                    <a:cubicBezTo>
                      <a:pt x="137" y="195"/>
                      <a:pt x="32" y="154"/>
                      <a:pt x="18" y="9"/>
                    </a:cubicBezTo>
                    <a:cubicBezTo>
                      <a:pt x="18" y="2"/>
                      <a:pt x="18" y="0"/>
                      <a:pt x="17" y="0"/>
                    </a:cubicBezTo>
                  </a:path>
                </a:pathLst>
              </a:custGeom>
              <a:gradFill flip="none" rotWithShape="1">
                <a:gsLst>
                  <a:gs pos="0">
                    <a:schemeClr val="tx1">
                      <a:lumMod val="85000"/>
                      <a:lumOff val="15000"/>
                      <a:alpha val="40000"/>
                    </a:schemeClr>
                  </a:gs>
                  <a:gs pos="57000">
                    <a:schemeClr val="tx1">
                      <a:lumMod val="85000"/>
                      <a:lumOff val="15000"/>
                      <a:alpha val="0"/>
                    </a:schemeClr>
                  </a:gs>
                </a:gsLst>
                <a:lin ang="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grpSp>
      </p:grpSp>
    </p:spTree>
    <p:extLst>
      <p:ext uri="{BB962C8B-B14F-4D97-AF65-F5344CB8AC3E}">
        <p14:creationId xmlns:p14="http://schemas.microsoft.com/office/powerpoint/2010/main" val="33262061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61FB7E3E-8AC1-A6E7-6551-554F35D010EC}"/>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0D4B7D0F-1B95-75E6-AD8F-B7F33097CAD2}"/>
              </a:ext>
            </a:extLst>
          </p:cNvPr>
          <p:cNvPicPr>
            <a:picLocks noChangeAspect="1"/>
          </p:cNvPicPr>
          <p:nvPr/>
        </p:nvPicPr>
        <p:blipFill>
          <a:blip r:embed="rId2"/>
          <a:stretch>
            <a:fillRect/>
          </a:stretch>
        </p:blipFill>
        <p:spPr>
          <a:xfrm>
            <a:off x="10737888" y="360913"/>
            <a:ext cx="983226" cy="1229634"/>
          </a:xfrm>
          <a:prstGeom prst="rect">
            <a:avLst/>
          </a:prstGeom>
        </p:spPr>
      </p:pic>
      <p:sp>
        <p:nvSpPr>
          <p:cNvPr id="6" name="TextBox 5">
            <a:extLst>
              <a:ext uri="{FF2B5EF4-FFF2-40B4-BE49-F238E27FC236}">
                <a16:creationId xmlns="" xmlns:a16="http://schemas.microsoft.com/office/drawing/2014/main" id="{895531D4-0C88-1364-8287-1557BCBF575F}"/>
              </a:ext>
            </a:extLst>
          </p:cNvPr>
          <p:cNvSpPr txBox="1"/>
          <p:nvPr/>
        </p:nvSpPr>
        <p:spPr>
          <a:xfrm>
            <a:off x="816077" y="577334"/>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background-position</a:t>
            </a:r>
            <a:endParaRPr lang="it-IT" sz="2400" b="1" dirty="0">
              <a:solidFill>
                <a:srgbClr val="C000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B94581D5-147D-B128-BE7D-F7BA1302D15A}"/>
              </a:ext>
            </a:extLst>
          </p:cNvPr>
          <p:cNvPicPr>
            <a:picLocks noChangeAspect="1"/>
          </p:cNvPicPr>
          <p:nvPr/>
        </p:nvPicPr>
        <p:blipFill>
          <a:blip r:embed="rId3"/>
          <a:stretch>
            <a:fillRect/>
          </a:stretch>
        </p:blipFill>
        <p:spPr>
          <a:xfrm>
            <a:off x="1547268" y="1590547"/>
            <a:ext cx="4173581" cy="2123688"/>
          </a:xfrm>
          <a:prstGeom prst="rect">
            <a:avLst/>
          </a:prstGeom>
        </p:spPr>
      </p:pic>
      <p:pic>
        <p:nvPicPr>
          <p:cNvPr id="9" name="Graphic 8" descr="Database with solid fill">
            <a:extLst>
              <a:ext uri="{FF2B5EF4-FFF2-40B4-BE49-F238E27FC236}">
                <a16:creationId xmlns="" xmlns:a16="http://schemas.microsoft.com/office/drawing/2014/main" id="{7B028ED3-CD59-FC25-57BC-BBA478FFBF4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16305" y="1590547"/>
            <a:ext cx="457200" cy="457200"/>
          </a:xfrm>
          <a:prstGeom prst="rect">
            <a:avLst/>
          </a:prstGeom>
        </p:spPr>
      </p:pic>
      <p:pic>
        <p:nvPicPr>
          <p:cNvPr id="10" name="Graphic 9" descr="Database with solid fill">
            <a:extLst>
              <a:ext uri="{FF2B5EF4-FFF2-40B4-BE49-F238E27FC236}">
                <a16:creationId xmlns="" xmlns:a16="http://schemas.microsoft.com/office/drawing/2014/main" id="{372E14C0-1556-D6AA-8057-A7AA5BAE303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048806" y="2740259"/>
            <a:ext cx="457200" cy="457200"/>
          </a:xfrm>
          <a:prstGeom prst="rect">
            <a:avLst/>
          </a:prstGeom>
        </p:spPr>
      </p:pic>
      <p:pic>
        <p:nvPicPr>
          <p:cNvPr id="11" name="Graphic 10" descr="Database with solid fill">
            <a:extLst>
              <a:ext uri="{FF2B5EF4-FFF2-40B4-BE49-F238E27FC236}">
                <a16:creationId xmlns="" xmlns:a16="http://schemas.microsoft.com/office/drawing/2014/main" id="{07CCE0D0-DD84-C78C-F6E4-B8BC23E0EBD0}"/>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16305" y="4121614"/>
            <a:ext cx="457200" cy="457200"/>
          </a:xfrm>
          <a:prstGeom prst="rect">
            <a:avLst/>
          </a:prstGeom>
        </p:spPr>
      </p:pic>
      <p:sp>
        <p:nvSpPr>
          <p:cNvPr id="12" name="TextBox 11">
            <a:extLst>
              <a:ext uri="{FF2B5EF4-FFF2-40B4-BE49-F238E27FC236}">
                <a16:creationId xmlns="" xmlns:a16="http://schemas.microsoft.com/office/drawing/2014/main" id="{BACA9DA0-17A3-E91D-3355-78C5522B0B85}"/>
              </a:ext>
            </a:extLst>
          </p:cNvPr>
          <p:cNvSpPr txBox="1"/>
          <p:nvPr/>
        </p:nvSpPr>
        <p:spPr>
          <a:xfrm>
            <a:off x="870055" y="1657220"/>
            <a:ext cx="914400" cy="400110"/>
          </a:xfrm>
          <a:prstGeom prst="rect">
            <a:avLst/>
          </a:prstGeom>
          <a:noFill/>
        </p:spPr>
        <p:txBody>
          <a:bodyPr wrap="square" rtlCol="0">
            <a:spAutoFit/>
          </a:bodyPr>
          <a:lstStyle/>
          <a:p>
            <a:r>
              <a:rPr lang="en-US" sz="2000" dirty="0">
                <a:solidFill>
                  <a:schemeClr val="accent1">
                    <a:lumMod val="75000"/>
                  </a:schemeClr>
                </a:solidFill>
                <a:latin typeface="Arial(body)"/>
              </a:rPr>
              <a:t>html</a:t>
            </a:r>
            <a:endParaRPr lang="it-IT" sz="2000" dirty="0">
              <a:solidFill>
                <a:schemeClr val="accent1">
                  <a:lumMod val="75000"/>
                </a:schemeClr>
              </a:solidFill>
              <a:latin typeface="Arial(body)"/>
            </a:endParaRPr>
          </a:p>
        </p:txBody>
      </p:sp>
      <p:sp>
        <p:nvSpPr>
          <p:cNvPr id="13" name="TextBox 12">
            <a:extLst>
              <a:ext uri="{FF2B5EF4-FFF2-40B4-BE49-F238E27FC236}">
                <a16:creationId xmlns="" xmlns:a16="http://schemas.microsoft.com/office/drawing/2014/main" id="{4BE6492E-144C-E833-7F29-960472CF1973}"/>
              </a:ext>
            </a:extLst>
          </p:cNvPr>
          <p:cNvSpPr txBox="1"/>
          <p:nvPr/>
        </p:nvSpPr>
        <p:spPr>
          <a:xfrm>
            <a:off x="900447" y="4174393"/>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4" name="TextBox 13">
            <a:extLst>
              <a:ext uri="{FF2B5EF4-FFF2-40B4-BE49-F238E27FC236}">
                <a16:creationId xmlns="" xmlns:a16="http://schemas.microsoft.com/office/drawing/2014/main" id="{20339862-7C3E-FC01-28E7-CE907424E516}"/>
              </a:ext>
            </a:extLst>
          </p:cNvPr>
          <p:cNvSpPr txBox="1"/>
          <p:nvPr/>
        </p:nvSpPr>
        <p:spPr>
          <a:xfrm>
            <a:off x="6376763" y="2784193"/>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pic>
        <p:nvPicPr>
          <p:cNvPr id="16" name="Picture 15">
            <a:extLst>
              <a:ext uri="{FF2B5EF4-FFF2-40B4-BE49-F238E27FC236}">
                <a16:creationId xmlns="" xmlns:a16="http://schemas.microsoft.com/office/drawing/2014/main" id="{925C3ED5-40E3-EA45-A763-A8EE0D6F5F8E}"/>
              </a:ext>
            </a:extLst>
          </p:cNvPr>
          <p:cNvPicPr>
            <a:picLocks noChangeAspect="1"/>
          </p:cNvPicPr>
          <p:nvPr/>
        </p:nvPicPr>
        <p:blipFill>
          <a:blip r:embed="rId6"/>
          <a:stretch>
            <a:fillRect/>
          </a:stretch>
        </p:blipFill>
        <p:spPr>
          <a:xfrm>
            <a:off x="1547268" y="4042472"/>
            <a:ext cx="3800223" cy="2449961"/>
          </a:xfrm>
          <a:prstGeom prst="rect">
            <a:avLst/>
          </a:prstGeom>
        </p:spPr>
      </p:pic>
      <p:pic>
        <p:nvPicPr>
          <p:cNvPr id="17" name="Picture 16">
            <a:extLst>
              <a:ext uri="{FF2B5EF4-FFF2-40B4-BE49-F238E27FC236}">
                <a16:creationId xmlns="" xmlns:a16="http://schemas.microsoft.com/office/drawing/2014/main" id="{987439FC-5D0F-F55B-1CBD-D0AFCF65C9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1377" y="2510899"/>
            <a:ext cx="3719408" cy="3221430"/>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 xmlns:a16="http://schemas.microsoft.com/office/drawing/2014/main" id="{E98D85C8-0DBC-66B1-8F70-BA2A59D163FA}"/>
                  </a:ext>
                </a:extLst>
              </p14:cNvPr>
              <p14:cNvContentPartPr/>
              <p14:nvPr/>
            </p14:nvContentPartPr>
            <p14:xfrm>
              <a:off x="1919829" y="4778280"/>
              <a:ext cx="2201400" cy="360"/>
            </p14:xfrm>
          </p:contentPart>
        </mc:Choice>
        <mc:Fallback xmlns="">
          <p:pic>
            <p:nvPicPr>
              <p:cNvPr id="3" name="Ink 2">
                <a:extLst>
                  <a:ext uri="{FF2B5EF4-FFF2-40B4-BE49-F238E27FC236}">
                    <a16:creationId xmlns:a16="http://schemas.microsoft.com/office/drawing/2014/main" id="{E98D85C8-0DBC-66B1-8F70-BA2A59D163FA}"/>
                  </a:ext>
                </a:extLst>
              </p:cNvPr>
              <p:cNvPicPr/>
              <p:nvPr/>
            </p:nvPicPr>
            <p:blipFill>
              <a:blip r:embed="rId9"/>
              <a:stretch>
                <a:fillRect/>
              </a:stretch>
            </p:blipFill>
            <p:spPr>
              <a:xfrm>
                <a:off x="1910829" y="4769640"/>
                <a:ext cx="2219040" cy="18000"/>
              </a:xfrm>
              <a:prstGeom prst="rect">
                <a:avLst/>
              </a:prstGeom>
            </p:spPr>
          </p:pic>
        </mc:Fallback>
      </mc:AlternateContent>
    </p:spTree>
    <p:extLst>
      <p:ext uri="{BB962C8B-B14F-4D97-AF65-F5344CB8AC3E}">
        <p14:creationId xmlns:p14="http://schemas.microsoft.com/office/powerpoint/2010/main" val="22921851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3DEAFC15-4012-277C-3CC1-15B9E14EF6EA}"/>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4E02D118-BC79-3ED4-A931-CB256699970C}"/>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6" name="TextBox 5">
            <a:extLst>
              <a:ext uri="{FF2B5EF4-FFF2-40B4-BE49-F238E27FC236}">
                <a16:creationId xmlns="" xmlns:a16="http://schemas.microsoft.com/office/drawing/2014/main" id="{BE87975B-1E8E-FDEB-BCD5-DE37C20B3E43}"/>
              </a:ext>
            </a:extLst>
          </p:cNvPr>
          <p:cNvSpPr txBox="1"/>
          <p:nvPr/>
        </p:nvSpPr>
        <p:spPr>
          <a:xfrm>
            <a:off x="1127498" y="757956"/>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err="1">
                <a:solidFill>
                  <a:srgbClr val="C00000"/>
                </a:solidFill>
                <a:latin typeface="Arial" panose="020B0604020202020204" pitchFamily="34" charset="0"/>
                <a:cs typeface="Arial" panose="020B0604020202020204" pitchFamily="34" charset="0"/>
              </a:rPr>
              <a:t>css</a:t>
            </a:r>
            <a:r>
              <a:rPr lang="en-US" sz="2400" b="1" dirty="0">
                <a:solidFill>
                  <a:srgbClr val="C00000"/>
                </a:solidFill>
                <a:latin typeface="Arial" panose="020B0604020202020204" pitchFamily="34" charset="0"/>
                <a:cs typeface="Arial" panose="020B0604020202020204" pitchFamily="34" charset="0"/>
              </a:rPr>
              <a:t> background size</a:t>
            </a:r>
          </a:p>
        </p:txBody>
      </p:sp>
      <p:sp>
        <p:nvSpPr>
          <p:cNvPr id="7" name="TextBox 6">
            <a:extLst>
              <a:ext uri="{FF2B5EF4-FFF2-40B4-BE49-F238E27FC236}">
                <a16:creationId xmlns="" xmlns:a16="http://schemas.microsoft.com/office/drawing/2014/main" id="{6D6EAC45-148D-DDA6-C817-2BCE034C0A89}"/>
              </a:ext>
            </a:extLst>
          </p:cNvPr>
          <p:cNvSpPr txBox="1"/>
          <p:nvPr/>
        </p:nvSpPr>
        <p:spPr>
          <a:xfrm>
            <a:off x="1127498" y="1975241"/>
            <a:ext cx="10658475" cy="369332"/>
          </a:xfrm>
          <a:prstGeom prst="rect">
            <a:avLst/>
          </a:prstGeom>
          <a:noFill/>
        </p:spPr>
        <p:txBody>
          <a:bodyPr wrap="square">
            <a:spAutoFit/>
          </a:bodyPr>
          <a:lstStyle/>
          <a:p>
            <a:r>
              <a:rPr lang="en-US" dirty="0">
                <a:latin typeface="Arial(body)"/>
              </a:rPr>
              <a:t>The size can be specified in lengths, percentages, or by using one of the two keywords:</a:t>
            </a:r>
          </a:p>
        </p:txBody>
      </p:sp>
      <p:sp>
        <p:nvSpPr>
          <p:cNvPr id="8" name="TextBox 7">
            <a:extLst>
              <a:ext uri="{FF2B5EF4-FFF2-40B4-BE49-F238E27FC236}">
                <a16:creationId xmlns="" xmlns:a16="http://schemas.microsoft.com/office/drawing/2014/main" id="{5018D7B5-FCB0-C476-36A7-1987B51D4437}"/>
              </a:ext>
            </a:extLst>
          </p:cNvPr>
          <p:cNvSpPr txBox="1"/>
          <p:nvPr/>
        </p:nvSpPr>
        <p:spPr>
          <a:xfrm>
            <a:off x="1127498" y="1385268"/>
            <a:ext cx="9387262" cy="646331"/>
          </a:xfrm>
          <a:prstGeom prst="rect">
            <a:avLst/>
          </a:prstGeom>
          <a:noFill/>
        </p:spPr>
        <p:txBody>
          <a:bodyPr wrap="square" rtlCol="0">
            <a:spAutoFit/>
          </a:bodyPr>
          <a:lstStyle/>
          <a:p>
            <a:r>
              <a:rPr lang="en-US" dirty="0">
                <a:latin typeface="Arial(body)"/>
              </a:rPr>
              <a:t>The CSS background-size property allows you to specify the size of background images.</a:t>
            </a:r>
          </a:p>
          <a:p>
            <a:endParaRPr lang="it-IT" dirty="0">
              <a:latin typeface="Arial(body)"/>
            </a:endParaRPr>
          </a:p>
        </p:txBody>
      </p:sp>
      <p:sp>
        <p:nvSpPr>
          <p:cNvPr id="11" name="TextBox 10">
            <a:extLst>
              <a:ext uri="{FF2B5EF4-FFF2-40B4-BE49-F238E27FC236}">
                <a16:creationId xmlns="" xmlns:a16="http://schemas.microsoft.com/office/drawing/2014/main" id="{0FD52B58-E644-F668-F755-6B2F0A756E5E}"/>
              </a:ext>
            </a:extLst>
          </p:cNvPr>
          <p:cNvSpPr txBox="1"/>
          <p:nvPr/>
        </p:nvSpPr>
        <p:spPr>
          <a:xfrm>
            <a:off x="2078709" y="4055111"/>
            <a:ext cx="1130711" cy="369332"/>
          </a:xfrm>
          <a:prstGeom prst="rect">
            <a:avLst/>
          </a:prstGeom>
          <a:noFill/>
        </p:spPr>
        <p:txBody>
          <a:bodyPr wrap="square">
            <a:spAutoFit/>
          </a:bodyPr>
          <a:lstStyle/>
          <a:p>
            <a:r>
              <a:rPr lang="en-US" dirty="0">
                <a:latin typeface="Arial(body)"/>
              </a:rPr>
              <a:t>cover</a:t>
            </a:r>
            <a:endParaRPr lang="it-IT" dirty="0"/>
          </a:p>
        </p:txBody>
      </p:sp>
      <p:sp>
        <p:nvSpPr>
          <p:cNvPr id="12" name="椭圆 16">
            <a:extLst>
              <a:ext uri="{FF2B5EF4-FFF2-40B4-BE49-F238E27FC236}">
                <a16:creationId xmlns="" xmlns:a16="http://schemas.microsoft.com/office/drawing/2014/main" id="{7525D425-A40E-9B28-7C7C-5192EF370233}"/>
              </a:ext>
            </a:extLst>
          </p:cNvPr>
          <p:cNvSpPr/>
          <p:nvPr/>
        </p:nvSpPr>
        <p:spPr>
          <a:xfrm>
            <a:off x="1314762" y="2917578"/>
            <a:ext cx="511422" cy="5114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6">
            <a:extLst>
              <a:ext uri="{FF2B5EF4-FFF2-40B4-BE49-F238E27FC236}">
                <a16:creationId xmlns="" xmlns:a16="http://schemas.microsoft.com/office/drawing/2014/main" id="{C790B0D1-C840-5FA0-3343-6190EF557BF9}"/>
              </a:ext>
            </a:extLst>
          </p:cNvPr>
          <p:cNvSpPr/>
          <p:nvPr/>
        </p:nvSpPr>
        <p:spPr>
          <a:xfrm>
            <a:off x="1312074" y="3886773"/>
            <a:ext cx="511422" cy="5114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4" name="直接连接符 15">
            <a:extLst>
              <a:ext uri="{FF2B5EF4-FFF2-40B4-BE49-F238E27FC236}">
                <a16:creationId xmlns="" xmlns:a16="http://schemas.microsoft.com/office/drawing/2014/main" id="{8F72672F-096A-35B9-B0E0-3B56C174FCA1}"/>
              </a:ext>
            </a:extLst>
          </p:cNvPr>
          <p:cNvCxnSpPr/>
          <p:nvPr/>
        </p:nvCxnSpPr>
        <p:spPr>
          <a:xfrm>
            <a:off x="2078709" y="3429000"/>
            <a:ext cx="133191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直接连接符 15">
            <a:extLst>
              <a:ext uri="{FF2B5EF4-FFF2-40B4-BE49-F238E27FC236}">
                <a16:creationId xmlns="" xmlns:a16="http://schemas.microsoft.com/office/drawing/2014/main" id="{2385BB82-DF00-D87D-0C59-643BE882EE28}"/>
              </a:ext>
            </a:extLst>
          </p:cNvPr>
          <p:cNvCxnSpPr/>
          <p:nvPr/>
        </p:nvCxnSpPr>
        <p:spPr>
          <a:xfrm>
            <a:off x="2078709" y="4485968"/>
            <a:ext cx="133191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 xmlns:a16="http://schemas.microsoft.com/office/drawing/2014/main" id="{8F2DE56A-A9F1-1090-0E7F-74BD48E269A6}"/>
              </a:ext>
            </a:extLst>
          </p:cNvPr>
          <p:cNvSpPr txBox="1"/>
          <p:nvPr/>
        </p:nvSpPr>
        <p:spPr>
          <a:xfrm>
            <a:off x="2078709" y="2988623"/>
            <a:ext cx="1331912" cy="369332"/>
          </a:xfrm>
          <a:prstGeom prst="rect">
            <a:avLst/>
          </a:prstGeom>
          <a:noFill/>
        </p:spPr>
        <p:txBody>
          <a:bodyPr wrap="square">
            <a:spAutoFit/>
          </a:bodyPr>
          <a:lstStyle/>
          <a:p>
            <a:r>
              <a:rPr lang="en-US" dirty="0">
                <a:latin typeface="Arial(body)"/>
              </a:rPr>
              <a:t>contain</a:t>
            </a:r>
            <a:endParaRPr lang="it-IT" dirty="0"/>
          </a:p>
        </p:txBody>
      </p:sp>
      <p:sp>
        <p:nvSpPr>
          <p:cNvPr id="18" name="TextBox 17">
            <a:extLst>
              <a:ext uri="{FF2B5EF4-FFF2-40B4-BE49-F238E27FC236}">
                <a16:creationId xmlns="" xmlns:a16="http://schemas.microsoft.com/office/drawing/2014/main" id="{44FE9CDA-979E-7774-5FC4-AC7D326F492D}"/>
              </a:ext>
            </a:extLst>
          </p:cNvPr>
          <p:cNvSpPr txBox="1"/>
          <p:nvPr/>
        </p:nvSpPr>
        <p:spPr>
          <a:xfrm>
            <a:off x="1110585" y="2988623"/>
            <a:ext cx="914400" cy="369332"/>
          </a:xfrm>
          <a:prstGeom prst="rect">
            <a:avLst/>
          </a:prstGeom>
          <a:noFill/>
        </p:spPr>
        <p:txBody>
          <a:bodyPr wrap="square" rtlCol="0">
            <a:spAutoFit/>
          </a:bodyPr>
          <a:lstStyle/>
          <a:p>
            <a:pPr algn="ctr"/>
            <a:r>
              <a:rPr lang="fa-IR" dirty="0">
                <a:solidFill>
                  <a:schemeClr val="bg2"/>
                </a:solidFill>
              </a:rPr>
              <a:t>1</a:t>
            </a:r>
            <a:endParaRPr lang="it-IT" dirty="0">
              <a:solidFill>
                <a:schemeClr val="bg2"/>
              </a:solidFill>
            </a:endParaRPr>
          </a:p>
        </p:txBody>
      </p:sp>
      <p:sp>
        <p:nvSpPr>
          <p:cNvPr id="19" name="TextBox 18">
            <a:extLst>
              <a:ext uri="{FF2B5EF4-FFF2-40B4-BE49-F238E27FC236}">
                <a16:creationId xmlns="" xmlns:a16="http://schemas.microsoft.com/office/drawing/2014/main" id="{F87D6D70-09C9-16C8-4ABF-7DD5D3D0E29B}"/>
              </a:ext>
            </a:extLst>
          </p:cNvPr>
          <p:cNvSpPr txBox="1"/>
          <p:nvPr/>
        </p:nvSpPr>
        <p:spPr>
          <a:xfrm>
            <a:off x="1110585" y="3945264"/>
            <a:ext cx="914400" cy="369332"/>
          </a:xfrm>
          <a:prstGeom prst="rect">
            <a:avLst/>
          </a:prstGeom>
          <a:noFill/>
        </p:spPr>
        <p:txBody>
          <a:bodyPr wrap="square" rtlCol="0">
            <a:spAutoFit/>
          </a:bodyPr>
          <a:lstStyle/>
          <a:p>
            <a:pPr algn="ctr"/>
            <a:r>
              <a:rPr lang="fa-IR" dirty="0">
                <a:solidFill>
                  <a:schemeClr val="bg2"/>
                </a:solidFill>
              </a:rPr>
              <a:t>2</a:t>
            </a:r>
            <a:endParaRPr lang="it-IT" dirty="0">
              <a:solidFill>
                <a:schemeClr val="bg2"/>
              </a:solidFill>
            </a:endParaRPr>
          </a:p>
        </p:txBody>
      </p:sp>
    </p:spTree>
    <p:extLst>
      <p:ext uri="{BB962C8B-B14F-4D97-AF65-F5344CB8AC3E}">
        <p14:creationId xmlns:p14="http://schemas.microsoft.com/office/powerpoint/2010/main" val="1119918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9070A9D4-85E4-F4E8-D55E-A90D2B71990D}"/>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1344640E-BD53-E121-FE66-C7B817E3486E}"/>
              </a:ext>
            </a:extLst>
          </p:cNvPr>
          <p:cNvPicPr>
            <a:picLocks noChangeAspect="1"/>
          </p:cNvPicPr>
          <p:nvPr/>
        </p:nvPicPr>
        <p:blipFill>
          <a:blip r:embed="rId2"/>
          <a:stretch>
            <a:fillRect/>
          </a:stretch>
        </p:blipFill>
        <p:spPr>
          <a:xfrm>
            <a:off x="10737888" y="360913"/>
            <a:ext cx="983226" cy="1229634"/>
          </a:xfrm>
          <a:prstGeom prst="rect">
            <a:avLst/>
          </a:prstGeom>
        </p:spPr>
      </p:pic>
      <p:sp>
        <p:nvSpPr>
          <p:cNvPr id="5" name="TextBox 4">
            <a:extLst>
              <a:ext uri="{FF2B5EF4-FFF2-40B4-BE49-F238E27FC236}">
                <a16:creationId xmlns="" xmlns:a16="http://schemas.microsoft.com/office/drawing/2014/main" id="{ADDA2800-6ADC-CEEE-F233-63834509A9E8}"/>
              </a:ext>
            </a:extLst>
          </p:cNvPr>
          <p:cNvSpPr txBox="1"/>
          <p:nvPr/>
        </p:nvSpPr>
        <p:spPr>
          <a:xfrm>
            <a:off x="855406" y="469613"/>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background Size</a:t>
            </a:r>
          </a:p>
          <a:p>
            <a:endParaRPr lang="it-IT" sz="2400" dirty="0">
              <a:solidFill>
                <a:schemeClr val="accent1">
                  <a:lumMod val="75000"/>
                </a:schemeClr>
              </a:solidFill>
            </a:endParaRPr>
          </a:p>
        </p:txBody>
      </p:sp>
      <p:pic>
        <p:nvPicPr>
          <p:cNvPr id="6" name="Picture 5">
            <a:extLst>
              <a:ext uri="{FF2B5EF4-FFF2-40B4-BE49-F238E27FC236}">
                <a16:creationId xmlns="" xmlns:a16="http://schemas.microsoft.com/office/drawing/2014/main" id="{605DB5B0-0A6F-7E8F-0851-8023B98220B8}"/>
              </a:ext>
            </a:extLst>
          </p:cNvPr>
          <p:cNvPicPr>
            <a:picLocks noChangeAspect="1"/>
          </p:cNvPicPr>
          <p:nvPr/>
        </p:nvPicPr>
        <p:blipFill>
          <a:blip r:embed="rId3"/>
          <a:stretch>
            <a:fillRect/>
          </a:stretch>
        </p:blipFill>
        <p:spPr>
          <a:xfrm>
            <a:off x="1550174" y="1361290"/>
            <a:ext cx="4173581" cy="2123688"/>
          </a:xfrm>
          <a:prstGeom prst="rect">
            <a:avLst/>
          </a:prstGeom>
        </p:spPr>
      </p:pic>
      <p:pic>
        <p:nvPicPr>
          <p:cNvPr id="8" name="Picture 7">
            <a:extLst>
              <a:ext uri="{FF2B5EF4-FFF2-40B4-BE49-F238E27FC236}">
                <a16:creationId xmlns="" xmlns:a16="http://schemas.microsoft.com/office/drawing/2014/main" id="{8186AAD6-1E94-6952-F1F3-52CFA015342E}"/>
              </a:ext>
            </a:extLst>
          </p:cNvPr>
          <p:cNvPicPr>
            <a:picLocks noChangeAspect="1"/>
          </p:cNvPicPr>
          <p:nvPr/>
        </p:nvPicPr>
        <p:blipFill>
          <a:blip r:embed="rId4"/>
          <a:stretch>
            <a:fillRect/>
          </a:stretch>
        </p:blipFill>
        <p:spPr>
          <a:xfrm>
            <a:off x="1550173" y="3693685"/>
            <a:ext cx="4173581" cy="2812306"/>
          </a:xfrm>
          <a:prstGeom prst="rect">
            <a:avLst/>
          </a:prstGeom>
        </p:spPr>
      </p:pic>
      <p:pic>
        <p:nvPicPr>
          <p:cNvPr id="9" name="Picture 8">
            <a:extLst>
              <a:ext uri="{FF2B5EF4-FFF2-40B4-BE49-F238E27FC236}">
                <a16:creationId xmlns="" xmlns:a16="http://schemas.microsoft.com/office/drawing/2014/main" id="{2E3FF367-F8C4-7960-CB32-4EFAC6DE4A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0706" y="2423134"/>
            <a:ext cx="3767182" cy="3294053"/>
          </a:xfrm>
          <a:prstGeom prst="rect">
            <a:avLst/>
          </a:prstGeom>
        </p:spPr>
      </p:pic>
      <p:sp>
        <p:nvSpPr>
          <p:cNvPr id="10" name="TextBox 9">
            <a:extLst>
              <a:ext uri="{FF2B5EF4-FFF2-40B4-BE49-F238E27FC236}">
                <a16:creationId xmlns="" xmlns:a16="http://schemas.microsoft.com/office/drawing/2014/main" id="{B8E34F1C-935E-DDE2-E5DC-F3A956A08CCF}"/>
              </a:ext>
            </a:extLst>
          </p:cNvPr>
          <p:cNvSpPr txBox="1"/>
          <p:nvPr/>
        </p:nvSpPr>
        <p:spPr>
          <a:xfrm>
            <a:off x="526454" y="1507320"/>
            <a:ext cx="914400"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Arial(body)"/>
              </a:rPr>
              <a:t>html</a:t>
            </a:r>
            <a:endParaRPr lang="it-IT" dirty="0">
              <a:latin typeface="Arial(body)"/>
            </a:endParaRPr>
          </a:p>
        </p:txBody>
      </p:sp>
      <p:sp>
        <p:nvSpPr>
          <p:cNvPr id="11" name="TextBox 10">
            <a:extLst>
              <a:ext uri="{FF2B5EF4-FFF2-40B4-BE49-F238E27FC236}">
                <a16:creationId xmlns="" xmlns:a16="http://schemas.microsoft.com/office/drawing/2014/main" id="{EBBA0A09-14BE-A41C-A498-43EBD84C127D}"/>
              </a:ext>
            </a:extLst>
          </p:cNvPr>
          <p:cNvSpPr txBox="1"/>
          <p:nvPr/>
        </p:nvSpPr>
        <p:spPr>
          <a:xfrm>
            <a:off x="5846356" y="2979244"/>
            <a:ext cx="1243781"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a:latin typeface="Arial(body)"/>
              </a:rPr>
              <a:t>output</a:t>
            </a:r>
            <a:endParaRPr lang="it-IT" dirty="0">
              <a:latin typeface="Arial(body)"/>
            </a:endParaRPr>
          </a:p>
        </p:txBody>
      </p:sp>
      <p:sp>
        <p:nvSpPr>
          <p:cNvPr id="12" name="TextBox 11">
            <a:extLst>
              <a:ext uri="{FF2B5EF4-FFF2-40B4-BE49-F238E27FC236}">
                <a16:creationId xmlns="" xmlns:a16="http://schemas.microsoft.com/office/drawing/2014/main" id="{6B0F726A-F779-B0E9-4D39-70FD6B899544}"/>
              </a:ext>
            </a:extLst>
          </p:cNvPr>
          <p:cNvSpPr txBox="1"/>
          <p:nvPr/>
        </p:nvSpPr>
        <p:spPr>
          <a:xfrm>
            <a:off x="635773" y="3990278"/>
            <a:ext cx="914400" cy="369332"/>
          </a:xfrm>
          <a:prstGeom prst="rect">
            <a:avLst/>
          </a:prstGeom>
          <a:noFill/>
        </p:spPr>
        <p:txBody>
          <a:bodyPr wrap="square" rtlCol="0">
            <a:spAutoFit/>
          </a:bodyPr>
          <a:lstStyle/>
          <a:p>
            <a:pPr marL="285750" indent="-285750">
              <a:buFont typeface="Wingdings" panose="05000000000000000000" pitchFamily="2" charset="2"/>
              <a:buChar char="ü"/>
            </a:pPr>
            <a:r>
              <a:rPr lang="en-US" dirty="0" err="1">
                <a:solidFill>
                  <a:schemeClr val="accent1">
                    <a:lumMod val="50000"/>
                  </a:schemeClr>
                </a:solidFill>
                <a:latin typeface="Arial(body)"/>
              </a:rPr>
              <a:t>css</a:t>
            </a:r>
            <a:endParaRPr lang="it-IT" dirty="0">
              <a:solidFill>
                <a:schemeClr val="accent1">
                  <a:lumMod val="50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 xmlns:a16="http://schemas.microsoft.com/office/drawing/2014/main" id="{64F3114B-0398-2A2A-60B8-ED0B7030BEB4}"/>
                  </a:ext>
                </a:extLst>
              </p14:cNvPr>
              <p14:cNvContentPartPr/>
              <p14:nvPr/>
            </p14:nvContentPartPr>
            <p14:xfrm>
              <a:off x="1937160" y="4633869"/>
              <a:ext cx="2154600" cy="360"/>
            </p14:xfrm>
          </p:contentPart>
        </mc:Choice>
        <mc:Fallback xmlns="">
          <p:pic>
            <p:nvPicPr>
              <p:cNvPr id="4" name="Ink 3">
                <a:extLst>
                  <a:ext uri="{FF2B5EF4-FFF2-40B4-BE49-F238E27FC236}">
                    <a16:creationId xmlns:a16="http://schemas.microsoft.com/office/drawing/2014/main" id="{64F3114B-0398-2A2A-60B8-ED0B7030BEB4}"/>
                  </a:ext>
                </a:extLst>
              </p:cNvPr>
              <p:cNvPicPr/>
              <p:nvPr/>
            </p:nvPicPr>
            <p:blipFill>
              <a:blip r:embed="rId7"/>
              <a:stretch>
                <a:fillRect/>
              </a:stretch>
            </p:blipFill>
            <p:spPr>
              <a:xfrm>
                <a:off x="1928160" y="4624869"/>
                <a:ext cx="2172240" cy="18000"/>
              </a:xfrm>
              <a:prstGeom prst="rect">
                <a:avLst/>
              </a:prstGeom>
            </p:spPr>
          </p:pic>
        </mc:Fallback>
      </mc:AlternateContent>
    </p:spTree>
    <p:extLst>
      <p:ext uri="{BB962C8B-B14F-4D97-AF65-F5344CB8AC3E}">
        <p14:creationId xmlns:p14="http://schemas.microsoft.com/office/powerpoint/2010/main" val="36564722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E48A84BC-C02A-149D-4DB8-EECAF76703D6}"/>
              </a:ext>
            </a:extLst>
          </p:cNvPr>
          <p:cNvSpPr txBox="1"/>
          <p:nvPr/>
        </p:nvSpPr>
        <p:spPr>
          <a:xfrm>
            <a:off x="1036548" y="772704"/>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opacity / transparency</a:t>
            </a:r>
          </a:p>
        </p:txBody>
      </p:sp>
      <p:sp>
        <p:nvSpPr>
          <p:cNvPr id="5" name="箭头: 五边形 1">
            <a:extLst>
              <a:ext uri="{FF2B5EF4-FFF2-40B4-BE49-F238E27FC236}">
                <a16:creationId xmlns="" xmlns:a16="http://schemas.microsoft.com/office/drawing/2014/main" id="{DA6873B4-5B89-DA9D-B966-E94C21F75119}"/>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9F14DF71-5BC1-5201-BA3D-5BB8B9E71BB3}"/>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7" name="TextBox 6">
            <a:extLst>
              <a:ext uri="{FF2B5EF4-FFF2-40B4-BE49-F238E27FC236}">
                <a16:creationId xmlns="" xmlns:a16="http://schemas.microsoft.com/office/drawing/2014/main" id="{D3BCF67E-B4D6-09D9-E01D-FE6BE2A9C7C6}"/>
              </a:ext>
            </a:extLst>
          </p:cNvPr>
          <p:cNvSpPr txBox="1"/>
          <p:nvPr/>
        </p:nvSpPr>
        <p:spPr>
          <a:xfrm>
            <a:off x="1420006" y="1834438"/>
            <a:ext cx="8154266" cy="369332"/>
          </a:xfrm>
          <a:prstGeom prst="rect">
            <a:avLst/>
          </a:prstGeom>
          <a:noFill/>
        </p:spPr>
        <p:txBody>
          <a:bodyPr wrap="square">
            <a:spAutoFit/>
          </a:bodyPr>
          <a:lstStyle/>
          <a:p>
            <a:r>
              <a:rPr lang="en-US" dirty="0">
                <a:latin typeface="Arial(body)"/>
              </a:rPr>
              <a:t>The opacity property specifies the opacity/transparency of an element.</a:t>
            </a:r>
          </a:p>
        </p:txBody>
      </p:sp>
      <p:cxnSp>
        <p:nvCxnSpPr>
          <p:cNvPr id="8" name="直接连接符 3">
            <a:extLst>
              <a:ext uri="{FF2B5EF4-FFF2-40B4-BE49-F238E27FC236}">
                <a16:creationId xmlns="" xmlns:a16="http://schemas.microsoft.com/office/drawing/2014/main" id="{A8E8D624-BCC3-D743-70B2-DA4384AF0554}"/>
              </a:ext>
            </a:extLst>
          </p:cNvPr>
          <p:cNvCxnSpPr/>
          <p:nvPr/>
        </p:nvCxnSpPr>
        <p:spPr>
          <a:xfrm>
            <a:off x="1339616" y="2334342"/>
            <a:ext cx="5791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接连接符 3">
            <a:extLst>
              <a:ext uri="{FF2B5EF4-FFF2-40B4-BE49-F238E27FC236}">
                <a16:creationId xmlns="" xmlns:a16="http://schemas.microsoft.com/office/drawing/2014/main" id="{E598AA27-910C-8DC3-8E1C-09BE5D24AD74}"/>
              </a:ext>
            </a:extLst>
          </p:cNvPr>
          <p:cNvCxnSpPr>
            <a:cxnSpLocks/>
          </p:cNvCxnSpPr>
          <p:nvPr/>
        </p:nvCxnSpPr>
        <p:spPr>
          <a:xfrm>
            <a:off x="1339616" y="1834438"/>
            <a:ext cx="0" cy="4999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3">
            <a:extLst>
              <a:ext uri="{FF2B5EF4-FFF2-40B4-BE49-F238E27FC236}">
                <a16:creationId xmlns="" xmlns:a16="http://schemas.microsoft.com/office/drawing/2014/main" id="{18CDA459-2811-2B86-7C43-E255CDF86A68}"/>
              </a:ext>
            </a:extLst>
          </p:cNvPr>
          <p:cNvCxnSpPr/>
          <p:nvPr/>
        </p:nvCxnSpPr>
        <p:spPr>
          <a:xfrm>
            <a:off x="1339616" y="3429000"/>
            <a:ext cx="5791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3">
            <a:extLst>
              <a:ext uri="{FF2B5EF4-FFF2-40B4-BE49-F238E27FC236}">
                <a16:creationId xmlns="" xmlns:a16="http://schemas.microsoft.com/office/drawing/2014/main" id="{148581AD-4085-6BF6-B801-7930D7EDE5ED}"/>
              </a:ext>
            </a:extLst>
          </p:cNvPr>
          <p:cNvCxnSpPr>
            <a:cxnSpLocks/>
          </p:cNvCxnSpPr>
          <p:nvPr/>
        </p:nvCxnSpPr>
        <p:spPr>
          <a:xfrm>
            <a:off x="1339616" y="2929096"/>
            <a:ext cx="0" cy="4999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AC7B99F3-C8F1-FB35-CF59-85BA12A74985}"/>
              </a:ext>
            </a:extLst>
          </p:cNvPr>
          <p:cNvSpPr txBox="1"/>
          <p:nvPr/>
        </p:nvSpPr>
        <p:spPr>
          <a:xfrm>
            <a:off x="1420006" y="2950596"/>
            <a:ext cx="10162394" cy="369332"/>
          </a:xfrm>
          <a:prstGeom prst="rect">
            <a:avLst/>
          </a:prstGeom>
          <a:noFill/>
        </p:spPr>
        <p:txBody>
          <a:bodyPr wrap="square">
            <a:spAutoFit/>
          </a:bodyPr>
          <a:lstStyle/>
          <a:p>
            <a:r>
              <a:rPr lang="en-US" dirty="0">
                <a:latin typeface="Arial(body)"/>
              </a:rPr>
              <a:t>The opacity property can take a value from 0.0  - 1.0. The lower the value, the more transparent</a:t>
            </a:r>
          </a:p>
        </p:txBody>
      </p:sp>
    </p:spTree>
    <p:extLst>
      <p:ext uri="{BB962C8B-B14F-4D97-AF65-F5344CB8AC3E}">
        <p14:creationId xmlns:p14="http://schemas.microsoft.com/office/powerpoint/2010/main" val="16688327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6A2A22B2-4619-F173-6EA7-1CE7B6C264F6}"/>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3EF0FFF0-A80E-98D8-A3B6-3D6F1B871636}"/>
              </a:ext>
            </a:extLst>
          </p:cNvPr>
          <p:cNvPicPr>
            <a:picLocks noChangeAspect="1"/>
          </p:cNvPicPr>
          <p:nvPr/>
        </p:nvPicPr>
        <p:blipFill>
          <a:blip r:embed="rId2"/>
          <a:stretch>
            <a:fillRect/>
          </a:stretch>
        </p:blipFill>
        <p:spPr>
          <a:xfrm>
            <a:off x="10737888" y="360913"/>
            <a:ext cx="983226" cy="1229634"/>
          </a:xfrm>
          <a:prstGeom prst="rect">
            <a:avLst/>
          </a:prstGeom>
        </p:spPr>
      </p:pic>
      <p:pic>
        <p:nvPicPr>
          <p:cNvPr id="4" name="Picture 3">
            <a:extLst>
              <a:ext uri="{FF2B5EF4-FFF2-40B4-BE49-F238E27FC236}">
                <a16:creationId xmlns="" xmlns:a16="http://schemas.microsoft.com/office/drawing/2014/main" id="{5B1BB70E-4C69-2546-EA70-9A63269A6397}"/>
              </a:ext>
            </a:extLst>
          </p:cNvPr>
          <p:cNvPicPr>
            <a:picLocks noChangeAspect="1"/>
          </p:cNvPicPr>
          <p:nvPr/>
        </p:nvPicPr>
        <p:blipFill>
          <a:blip r:embed="rId3"/>
          <a:stretch>
            <a:fillRect/>
          </a:stretch>
        </p:blipFill>
        <p:spPr>
          <a:xfrm>
            <a:off x="1149158" y="1116190"/>
            <a:ext cx="3940851" cy="2443087"/>
          </a:xfrm>
          <a:prstGeom prst="rect">
            <a:avLst/>
          </a:prstGeom>
        </p:spPr>
      </p:pic>
      <p:sp>
        <p:nvSpPr>
          <p:cNvPr id="6" name="TextBox 5">
            <a:extLst>
              <a:ext uri="{FF2B5EF4-FFF2-40B4-BE49-F238E27FC236}">
                <a16:creationId xmlns="" xmlns:a16="http://schemas.microsoft.com/office/drawing/2014/main" id="{F3C54D87-C5A8-C6B3-BB55-B7E06172D347}"/>
              </a:ext>
            </a:extLst>
          </p:cNvPr>
          <p:cNvSpPr txBox="1"/>
          <p:nvPr/>
        </p:nvSpPr>
        <p:spPr>
          <a:xfrm>
            <a:off x="825909" y="469613"/>
            <a:ext cx="7690769"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opacity / transparency</a:t>
            </a:r>
          </a:p>
          <a:p>
            <a:r>
              <a:rPr lang="en-US" sz="2400" dirty="0">
                <a:solidFill>
                  <a:schemeClr val="accent1">
                    <a:lumMod val="75000"/>
                  </a:schemeClr>
                </a:solidFill>
                <a:latin typeface="Arial" panose="020B0604020202020204" pitchFamily="34" charset="0"/>
                <a:cs typeface="Arial" panose="020B0604020202020204" pitchFamily="34" charset="0"/>
              </a:rPr>
              <a:t> </a:t>
            </a:r>
            <a:endParaRPr lang="it-IT" sz="2400" dirty="0"/>
          </a:p>
        </p:txBody>
      </p:sp>
      <p:pic>
        <p:nvPicPr>
          <p:cNvPr id="8" name="Picture 7">
            <a:extLst>
              <a:ext uri="{FF2B5EF4-FFF2-40B4-BE49-F238E27FC236}">
                <a16:creationId xmlns="" xmlns:a16="http://schemas.microsoft.com/office/drawing/2014/main" id="{6C7DC2FC-66B4-BFB1-F344-ED0835479674}"/>
              </a:ext>
            </a:extLst>
          </p:cNvPr>
          <p:cNvPicPr>
            <a:picLocks noChangeAspect="1"/>
          </p:cNvPicPr>
          <p:nvPr/>
        </p:nvPicPr>
        <p:blipFill>
          <a:blip r:embed="rId4"/>
          <a:stretch>
            <a:fillRect/>
          </a:stretch>
        </p:blipFill>
        <p:spPr>
          <a:xfrm>
            <a:off x="1171924" y="3683107"/>
            <a:ext cx="3940851" cy="2805009"/>
          </a:xfrm>
          <a:prstGeom prst="rect">
            <a:avLst/>
          </a:prstGeom>
        </p:spPr>
      </p:pic>
      <p:pic>
        <p:nvPicPr>
          <p:cNvPr id="9" name="Picture 8">
            <a:extLst>
              <a:ext uri="{FF2B5EF4-FFF2-40B4-BE49-F238E27FC236}">
                <a16:creationId xmlns="" xmlns:a16="http://schemas.microsoft.com/office/drawing/2014/main" id="{98FD4031-F657-15C0-6C51-8F17BA8D04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1008" y="2176166"/>
            <a:ext cx="3446770" cy="3013882"/>
          </a:xfrm>
          <a:prstGeom prst="rect">
            <a:avLst/>
          </a:prstGeom>
        </p:spPr>
      </p:pic>
      <p:sp>
        <p:nvSpPr>
          <p:cNvPr id="10" name="Flowchart: Off-page Connector 9">
            <a:extLst>
              <a:ext uri="{FF2B5EF4-FFF2-40B4-BE49-F238E27FC236}">
                <a16:creationId xmlns="" xmlns:a16="http://schemas.microsoft.com/office/drawing/2014/main" id="{D77047C1-0F4E-330E-EBAB-F0ED5A96C87D}"/>
              </a:ext>
            </a:extLst>
          </p:cNvPr>
          <p:cNvSpPr/>
          <p:nvPr/>
        </p:nvSpPr>
        <p:spPr>
          <a:xfrm rot="5400000">
            <a:off x="4728160" y="1345920"/>
            <a:ext cx="540775" cy="415499"/>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lowchart: Off-page Connector 10">
            <a:extLst>
              <a:ext uri="{FF2B5EF4-FFF2-40B4-BE49-F238E27FC236}">
                <a16:creationId xmlns="" xmlns:a16="http://schemas.microsoft.com/office/drawing/2014/main" id="{B5F96A66-F5EA-EE0A-CD50-3A0D5610E8B3}"/>
              </a:ext>
            </a:extLst>
          </p:cNvPr>
          <p:cNvSpPr/>
          <p:nvPr/>
        </p:nvSpPr>
        <p:spPr>
          <a:xfrm rot="5400000">
            <a:off x="4752857" y="3948749"/>
            <a:ext cx="540775" cy="415499"/>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Flowchart: Off-page Connector 11">
            <a:extLst>
              <a:ext uri="{FF2B5EF4-FFF2-40B4-BE49-F238E27FC236}">
                <a16:creationId xmlns="" xmlns:a16="http://schemas.microsoft.com/office/drawing/2014/main" id="{B45DB786-D363-B429-132D-8D515943153E}"/>
              </a:ext>
            </a:extLst>
          </p:cNvPr>
          <p:cNvSpPr/>
          <p:nvPr/>
        </p:nvSpPr>
        <p:spPr>
          <a:xfrm rot="5400000">
            <a:off x="10098292" y="2400371"/>
            <a:ext cx="540775" cy="415499"/>
          </a:xfrm>
          <a:prstGeom prst="flowChartOffpage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4" name="Straight Connector 13">
            <a:extLst>
              <a:ext uri="{FF2B5EF4-FFF2-40B4-BE49-F238E27FC236}">
                <a16:creationId xmlns="" xmlns:a16="http://schemas.microsoft.com/office/drawing/2014/main" id="{4672BB6A-3AE7-098A-2B37-3C5C25ABD17D}"/>
              </a:ext>
            </a:extLst>
          </p:cNvPr>
          <p:cNvCxnSpPr/>
          <p:nvPr/>
        </p:nvCxnSpPr>
        <p:spPr>
          <a:xfrm>
            <a:off x="5206297" y="1553669"/>
            <a:ext cx="363794"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 xmlns:a16="http://schemas.microsoft.com/office/drawing/2014/main" id="{F841B463-68DF-F546-65AC-CC45F7767232}"/>
              </a:ext>
            </a:extLst>
          </p:cNvPr>
          <p:cNvCxnSpPr/>
          <p:nvPr/>
        </p:nvCxnSpPr>
        <p:spPr>
          <a:xfrm>
            <a:off x="5230994" y="4156498"/>
            <a:ext cx="363794"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 xmlns:a16="http://schemas.microsoft.com/office/drawing/2014/main" id="{6699B475-973A-A05B-E318-027381F8A6CF}"/>
              </a:ext>
            </a:extLst>
          </p:cNvPr>
          <p:cNvCxnSpPr/>
          <p:nvPr/>
        </p:nvCxnSpPr>
        <p:spPr>
          <a:xfrm>
            <a:off x="10576429" y="2623041"/>
            <a:ext cx="363794" cy="0"/>
          </a:xfrm>
          <a:prstGeom prst="line">
            <a:avLst/>
          </a:prstGeom>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 xmlns:a16="http://schemas.microsoft.com/office/drawing/2014/main" id="{3ABE8C8B-4B26-4F6D-3453-0E0F365AB2D4}"/>
              </a:ext>
            </a:extLst>
          </p:cNvPr>
          <p:cNvSpPr txBox="1"/>
          <p:nvPr/>
        </p:nvSpPr>
        <p:spPr>
          <a:xfrm>
            <a:off x="5230994" y="1184337"/>
            <a:ext cx="914400" cy="369332"/>
          </a:xfrm>
          <a:prstGeom prst="rect">
            <a:avLst/>
          </a:prstGeom>
          <a:noFill/>
        </p:spPr>
        <p:txBody>
          <a:bodyPr wrap="square" rtlCol="0">
            <a:spAutoFit/>
          </a:bodyPr>
          <a:lstStyle/>
          <a:p>
            <a:r>
              <a:rPr lang="en-US" dirty="0">
                <a:solidFill>
                  <a:schemeClr val="accent1">
                    <a:lumMod val="75000"/>
                  </a:schemeClr>
                </a:solidFill>
                <a:latin typeface="Arial(body)"/>
              </a:rPr>
              <a:t>html</a:t>
            </a:r>
            <a:endParaRPr lang="it-IT" dirty="0">
              <a:solidFill>
                <a:schemeClr val="accent1">
                  <a:lumMod val="75000"/>
                </a:schemeClr>
              </a:solidFill>
              <a:latin typeface="Arial(body)"/>
            </a:endParaRPr>
          </a:p>
        </p:txBody>
      </p:sp>
      <p:sp>
        <p:nvSpPr>
          <p:cNvPr id="18" name="TextBox 17">
            <a:extLst>
              <a:ext uri="{FF2B5EF4-FFF2-40B4-BE49-F238E27FC236}">
                <a16:creationId xmlns="" xmlns:a16="http://schemas.microsoft.com/office/drawing/2014/main" id="{60DE4447-5F20-785C-5F1D-65CE3804E53F}"/>
              </a:ext>
            </a:extLst>
          </p:cNvPr>
          <p:cNvSpPr txBox="1"/>
          <p:nvPr/>
        </p:nvSpPr>
        <p:spPr>
          <a:xfrm>
            <a:off x="5255807" y="3794451"/>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9" name="TextBox 18">
            <a:extLst>
              <a:ext uri="{FF2B5EF4-FFF2-40B4-BE49-F238E27FC236}">
                <a16:creationId xmlns="" xmlns:a16="http://schemas.microsoft.com/office/drawing/2014/main" id="{41038DCF-0BCC-0DE5-1D84-A9B0CE7DF4BE}"/>
              </a:ext>
            </a:extLst>
          </p:cNvPr>
          <p:cNvSpPr txBox="1"/>
          <p:nvPr/>
        </p:nvSpPr>
        <p:spPr>
          <a:xfrm>
            <a:off x="10576429" y="2238788"/>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8B75FBC9-95D6-C0FB-B2A7-71123944642C}"/>
                  </a:ext>
                </a:extLst>
              </p14:cNvPr>
              <p14:cNvContentPartPr/>
              <p14:nvPr/>
            </p14:nvContentPartPr>
            <p14:xfrm>
              <a:off x="1514829" y="6266880"/>
              <a:ext cx="1171440" cy="360"/>
            </p14:xfrm>
          </p:contentPart>
        </mc:Choice>
        <mc:Fallback xmlns="">
          <p:pic>
            <p:nvPicPr>
              <p:cNvPr id="5" name="Ink 4">
                <a:extLst>
                  <a:ext uri="{FF2B5EF4-FFF2-40B4-BE49-F238E27FC236}">
                    <a16:creationId xmlns:a16="http://schemas.microsoft.com/office/drawing/2014/main" id="{8B75FBC9-95D6-C0FB-B2A7-71123944642C}"/>
                  </a:ext>
                </a:extLst>
              </p:cNvPr>
              <p:cNvPicPr/>
              <p:nvPr/>
            </p:nvPicPr>
            <p:blipFill>
              <a:blip r:embed="rId7"/>
              <a:stretch>
                <a:fillRect/>
              </a:stretch>
            </p:blipFill>
            <p:spPr>
              <a:xfrm>
                <a:off x="1505829" y="6258240"/>
                <a:ext cx="1189080" cy="18000"/>
              </a:xfrm>
              <a:prstGeom prst="rect">
                <a:avLst/>
              </a:prstGeom>
            </p:spPr>
          </p:pic>
        </mc:Fallback>
      </mc:AlternateContent>
    </p:spTree>
    <p:extLst>
      <p:ext uri="{BB962C8B-B14F-4D97-AF65-F5344CB8AC3E}">
        <p14:creationId xmlns:p14="http://schemas.microsoft.com/office/powerpoint/2010/main" val="16878126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AE0C017-935B-91A5-7FEF-A4DC989A9CC9}"/>
              </a:ext>
            </a:extLst>
          </p:cNvPr>
          <p:cNvSpPr txBox="1"/>
          <p:nvPr/>
        </p:nvSpPr>
        <p:spPr>
          <a:xfrm>
            <a:off x="1038672" y="757309"/>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Buttons</a:t>
            </a:r>
          </a:p>
        </p:txBody>
      </p:sp>
      <p:sp>
        <p:nvSpPr>
          <p:cNvPr id="5" name="箭头: 五边形 1">
            <a:extLst>
              <a:ext uri="{FF2B5EF4-FFF2-40B4-BE49-F238E27FC236}">
                <a16:creationId xmlns="" xmlns:a16="http://schemas.microsoft.com/office/drawing/2014/main" id="{85B911E5-06FD-3097-5446-A41649DC35DC}"/>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A52AF5C9-0B36-64E4-D5F0-EF2846BE413E}"/>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7" name="TextBox 6">
            <a:extLst>
              <a:ext uri="{FF2B5EF4-FFF2-40B4-BE49-F238E27FC236}">
                <a16:creationId xmlns="" xmlns:a16="http://schemas.microsoft.com/office/drawing/2014/main" id="{062194F4-F1C6-F8E3-647D-C1A16D2DF55B}"/>
              </a:ext>
            </a:extLst>
          </p:cNvPr>
          <p:cNvSpPr txBox="1"/>
          <p:nvPr/>
        </p:nvSpPr>
        <p:spPr>
          <a:xfrm>
            <a:off x="1127162" y="1412102"/>
            <a:ext cx="9236037" cy="646331"/>
          </a:xfrm>
          <a:prstGeom prst="rect">
            <a:avLst/>
          </a:prstGeom>
          <a:noFill/>
        </p:spPr>
        <p:txBody>
          <a:bodyPr wrap="square">
            <a:spAutoFit/>
          </a:bodyPr>
          <a:lstStyle/>
          <a:p>
            <a:r>
              <a:rPr lang="en-US" dirty="0">
                <a:latin typeface="Arial(body)"/>
              </a:rPr>
              <a:t>The &lt;button&gt; HTML element is an interactive element activated by a user with a mouse, keyboard, finger, voice command, or other assistive technology. </a:t>
            </a:r>
          </a:p>
        </p:txBody>
      </p:sp>
      <p:sp>
        <p:nvSpPr>
          <p:cNvPr id="12" name="TextBox 11">
            <a:extLst>
              <a:ext uri="{FF2B5EF4-FFF2-40B4-BE49-F238E27FC236}">
                <a16:creationId xmlns="" xmlns:a16="http://schemas.microsoft.com/office/drawing/2014/main" id="{8EF22643-FD74-EC01-5D1E-1ABA875237F6}"/>
              </a:ext>
            </a:extLst>
          </p:cNvPr>
          <p:cNvSpPr txBox="1"/>
          <p:nvPr/>
        </p:nvSpPr>
        <p:spPr>
          <a:xfrm>
            <a:off x="5304504" y="2881614"/>
            <a:ext cx="914400" cy="369332"/>
          </a:xfrm>
          <a:prstGeom prst="rect">
            <a:avLst/>
          </a:prstGeom>
          <a:noFill/>
        </p:spPr>
        <p:txBody>
          <a:bodyPr wrap="square" rtlCol="0">
            <a:spAutoFit/>
          </a:bodyPr>
          <a:lstStyle/>
          <a:p>
            <a:r>
              <a:rPr lang="en-US" dirty="0">
                <a:solidFill>
                  <a:schemeClr val="bg1"/>
                </a:solidFill>
              </a:rPr>
              <a:t>html</a:t>
            </a:r>
            <a:endParaRPr lang="it-IT" dirty="0">
              <a:solidFill>
                <a:schemeClr val="bg1"/>
              </a:solidFill>
            </a:endParaRPr>
          </a:p>
        </p:txBody>
      </p:sp>
      <p:grpSp>
        <p:nvGrpSpPr>
          <p:cNvPr id="2" name="组合 41">
            <a:extLst>
              <a:ext uri="{FF2B5EF4-FFF2-40B4-BE49-F238E27FC236}">
                <a16:creationId xmlns="" xmlns:a16="http://schemas.microsoft.com/office/drawing/2014/main" id="{88D6FF08-C22F-4DE3-F785-AFD37C5732AA}"/>
              </a:ext>
            </a:extLst>
          </p:cNvPr>
          <p:cNvGrpSpPr/>
          <p:nvPr/>
        </p:nvGrpSpPr>
        <p:grpSpPr>
          <a:xfrm>
            <a:off x="7444733" y="2062441"/>
            <a:ext cx="4358548" cy="5151814"/>
            <a:chOff x="2443640" y="-59635"/>
            <a:chExt cx="7398857" cy="7425361"/>
          </a:xfrm>
        </p:grpSpPr>
        <p:sp>
          <p:nvSpPr>
            <p:cNvPr id="3" name="空心弧 42">
              <a:extLst>
                <a:ext uri="{FF2B5EF4-FFF2-40B4-BE49-F238E27FC236}">
                  <a16:creationId xmlns="" xmlns:a16="http://schemas.microsoft.com/office/drawing/2014/main" id="{42642DB2-8021-548A-EFD0-51B8F7A91444}"/>
                </a:ext>
              </a:extLst>
            </p:cNvPr>
            <p:cNvSpPr/>
            <p:nvPr/>
          </p:nvSpPr>
          <p:spPr>
            <a:xfrm rot="10800000">
              <a:off x="5862702" y="-59635"/>
              <a:ext cx="3979795" cy="3979795"/>
            </a:xfrm>
            <a:prstGeom prst="blockArc">
              <a:avLst>
                <a:gd name="adj1" fmla="val 16215724"/>
                <a:gd name="adj2" fmla="val 47709"/>
                <a:gd name="adj3" fmla="val 140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空心弧 43">
              <a:extLst>
                <a:ext uri="{FF2B5EF4-FFF2-40B4-BE49-F238E27FC236}">
                  <a16:creationId xmlns="" xmlns:a16="http://schemas.microsoft.com/office/drawing/2014/main" id="{1075E919-CA61-4EB0-B3B3-DA3E955B3A7E}"/>
                </a:ext>
              </a:extLst>
            </p:cNvPr>
            <p:cNvSpPr/>
            <p:nvPr/>
          </p:nvSpPr>
          <p:spPr>
            <a:xfrm rot="10800000" flipH="1">
              <a:off x="2443640" y="-59634"/>
              <a:ext cx="3979795" cy="3979795"/>
            </a:xfrm>
            <a:prstGeom prst="blockArc">
              <a:avLst>
                <a:gd name="adj1" fmla="val 16215724"/>
                <a:gd name="adj2" fmla="val 47709"/>
                <a:gd name="adj3" fmla="val 140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空心弧 44">
              <a:extLst>
                <a:ext uri="{FF2B5EF4-FFF2-40B4-BE49-F238E27FC236}">
                  <a16:creationId xmlns="" xmlns:a16="http://schemas.microsoft.com/office/drawing/2014/main" id="{0FDBE521-E581-49B2-004F-0560894EE6F4}"/>
                </a:ext>
              </a:extLst>
            </p:cNvPr>
            <p:cNvSpPr/>
            <p:nvPr/>
          </p:nvSpPr>
          <p:spPr>
            <a:xfrm rot="10800000" flipH="1" flipV="1">
              <a:off x="2450266" y="3385931"/>
              <a:ext cx="3979795" cy="3979795"/>
            </a:xfrm>
            <a:prstGeom prst="blockArc">
              <a:avLst>
                <a:gd name="adj1" fmla="val 16215724"/>
                <a:gd name="adj2" fmla="val 47709"/>
                <a:gd name="adj3" fmla="val 1400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空心弧 45">
              <a:extLst>
                <a:ext uri="{FF2B5EF4-FFF2-40B4-BE49-F238E27FC236}">
                  <a16:creationId xmlns="" xmlns:a16="http://schemas.microsoft.com/office/drawing/2014/main" id="{4F2D0529-D68B-ED69-C714-D3C05A8B74E4}"/>
                </a:ext>
              </a:extLst>
            </p:cNvPr>
            <p:cNvSpPr/>
            <p:nvPr/>
          </p:nvSpPr>
          <p:spPr>
            <a:xfrm rot="10800000" flipV="1">
              <a:off x="5862701" y="3383862"/>
              <a:ext cx="3979795" cy="3979795"/>
            </a:xfrm>
            <a:prstGeom prst="blockArc">
              <a:avLst>
                <a:gd name="adj1" fmla="val 16215724"/>
                <a:gd name="adj2" fmla="val 47709"/>
                <a:gd name="adj3" fmla="val 140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3" name="TextBox 12">
            <a:extLst>
              <a:ext uri="{FF2B5EF4-FFF2-40B4-BE49-F238E27FC236}">
                <a16:creationId xmlns="" xmlns:a16="http://schemas.microsoft.com/office/drawing/2014/main" id="{D567F7B3-79B5-021C-06A3-10A38C0C740B}"/>
              </a:ext>
            </a:extLst>
          </p:cNvPr>
          <p:cNvSpPr txBox="1"/>
          <p:nvPr/>
        </p:nvSpPr>
        <p:spPr>
          <a:xfrm>
            <a:off x="1127162" y="2191610"/>
            <a:ext cx="9550670" cy="369332"/>
          </a:xfrm>
          <a:prstGeom prst="rect">
            <a:avLst/>
          </a:prstGeom>
          <a:noFill/>
        </p:spPr>
        <p:txBody>
          <a:bodyPr wrap="square">
            <a:spAutoFit/>
          </a:bodyPr>
          <a:lstStyle/>
          <a:p>
            <a:r>
              <a:rPr lang="en-US" dirty="0">
                <a:latin typeface="Arial(body)"/>
              </a:rPr>
              <a:t>Once activated, it then performs an action, such as submitting a form or opening a dialog</a:t>
            </a:r>
            <a:endParaRPr lang="it-IT" dirty="0"/>
          </a:p>
        </p:txBody>
      </p:sp>
      <p:sp>
        <p:nvSpPr>
          <p:cNvPr id="15" name="TextBox 14">
            <a:extLst>
              <a:ext uri="{FF2B5EF4-FFF2-40B4-BE49-F238E27FC236}">
                <a16:creationId xmlns="" xmlns:a16="http://schemas.microsoft.com/office/drawing/2014/main" id="{72ECFC60-2253-61D5-5891-F1FFEED2DF65}"/>
              </a:ext>
            </a:extLst>
          </p:cNvPr>
          <p:cNvSpPr txBox="1"/>
          <p:nvPr/>
        </p:nvSpPr>
        <p:spPr>
          <a:xfrm>
            <a:off x="1127162" y="2694119"/>
            <a:ext cx="6096000" cy="369332"/>
          </a:xfrm>
          <a:prstGeom prst="rect">
            <a:avLst/>
          </a:prstGeom>
          <a:noFill/>
        </p:spPr>
        <p:txBody>
          <a:bodyPr wrap="square">
            <a:spAutoFit/>
          </a:bodyPr>
          <a:lstStyle/>
          <a:p>
            <a:r>
              <a:rPr lang="en-US" dirty="0">
                <a:latin typeface="Arial(body)"/>
              </a:rPr>
              <a:t>you can change buttons' appearance with CSS</a:t>
            </a:r>
            <a:endParaRPr lang="it-IT" dirty="0"/>
          </a:p>
        </p:txBody>
      </p:sp>
      <p:sp>
        <p:nvSpPr>
          <p:cNvPr id="11" name="TextBox 10">
            <a:extLst>
              <a:ext uri="{FF2B5EF4-FFF2-40B4-BE49-F238E27FC236}">
                <a16:creationId xmlns="" xmlns:a16="http://schemas.microsoft.com/office/drawing/2014/main" id="{9B8C1008-76B9-B741-97A3-4B507F235ECA}"/>
              </a:ext>
            </a:extLst>
          </p:cNvPr>
          <p:cNvSpPr txBox="1"/>
          <p:nvPr/>
        </p:nvSpPr>
        <p:spPr>
          <a:xfrm>
            <a:off x="10836926" y="5725861"/>
            <a:ext cx="966354" cy="584775"/>
          </a:xfrm>
          <a:prstGeom prst="rect">
            <a:avLst/>
          </a:prstGeom>
          <a:noFill/>
        </p:spPr>
        <p:txBody>
          <a:bodyPr wrap="square" rtlCol="0">
            <a:spAutoFit/>
          </a:bodyPr>
          <a:lstStyle/>
          <a:p>
            <a:r>
              <a:rPr lang="en-US" sz="3200" dirty="0"/>
              <a:t>8</a:t>
            </a:r>
          </a:p>
        </p:txBody>
      </p:sp>
    </p:spTree>
    <p:extLst>
      <p:ext uri="{BB962C8B-B14F-4D97-AF65-F5344CB8AC3E}">
        <p14:creationId xmlns:p14="http://schemas.microsoft.com/office/powerpoint/2010/main" val="1083036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2203704" y="1042203"/>
            <a:ext cx="6762750" cy="1200329"/>
          </a:xfrm>
          <a:prstGeom prst="rect">
            <a:avLst/>
          </a:prstGeom>
          <a:noFill/>
        </p:spPr>
        <p:txBody>
          <a:bodyPr wrap="square">
            <a:spAutoFit/>
          </a:bodyPr>
          <a:lstStyle/>
          <a:p>
            <a:r>
              <a:rPr lang="en-US" altLang="zh-CN" sz="7200" dirty="0">
                <a:solidFill>
                  <a:srgbClr val="C00000"/>
                </a:solidFill>
                <a:cs typeface="+mn-ea"/>
                <a:sym typeface="+mn-lt"/>
              </a:rPr>
              <a:t>Inline CSS</a:t>
            </a:r>
            <a:endParaRPr lang="zh-CN" altLang="en-US" sz="7200" dirty="0">
              <a:solidFill>
                <a:srgbClr val="C00000"/>
              </a:solidFill>
              <a:cs typeface="+mn-ea"/>
              <a:sym typeface="+mn-lt"/>
            </a:endParaRPr>
          </a:p>
        </p:txBody>
      </p:sp>
      <p:sp>
        <p:nvSpPr>
          <p:cNvPr id="2" name="椭圆 1">
            <a:extLst>
              <a:ext uri="{FF2B5EF4-FFF2-40B4-BE49-F238E27FC236}">
                <a16:creationId xmlns="" xmlns:a16="http://schemas.microsoft.com/office/drawing/2014/main" id="{7447F72E-22D0-4928-BDEF-414DC8F78B34}"/>
              </a:ext>
            </a:extLst>
          </p:cNvPr>
          <p:cNvSpPr/>
          <p:nvPr/>
        </p:nvSpPr>
        <p:spPr>
          <a:xfrm>
            <a:off x="797719" y="1060704"/>
            <a:ext cx="1259681" cy="118309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cs typeface="+mn-ea"/>
                <a:sym typeface="+mn-lt"/>
              </a:rPr>
              <a:t>1</a:t>
            </a:r>
            <a:endParaRPr lang="zh-CN" altLang="en-US" sz="9600" dirty="0">
              <a:cs typeface="+mn-ea"/>
              <a:sym typeface="+mn-lt"/>
            </a:endParaRPr>
          </a:p>
        </p:txBody>
      </p:sp>
      <p:cxnSp>
        <p:nvCxnSpPr>
          <p:cNvPr id="4" name="直接连接符 3">
            <a:extLst>
              <a:ext uri="{FF2B5EF4-FFF2-40B4-BE49-F238E27FC236}">
                <a16:creationId xmlns="" xmlns:a16="http://schemas.microsoft.com/office/drawing/2014/main" id="{AF6DC636-9B51-48A0-ADB9-26DA77AECD8C}"/>
              </a:ext>
            </a:extLst>
          </p:cNvPr>
          <p:cNvCxnSpPr/>
          <p:nvPr/>
        </p:nvCxnSpPr>
        <p:spPr>
          <a:xfrm>
            <a:off x="2369820" y="2243371"/>
            <a:ext cx="57912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 xmlns:a16="http://schemas.microsoft.com/office/drawing/2014/main" id="{684942B0-40E8-458F-AA25-04517944D455}"/>
              </a:ext>
            </a:extLst>
          </p:cNvPr>
          <p:cNvSpPr txBox="1"/>
          <p:nvPr/>
        </p:nvSpPr>
        <p:spPr>
          <a:xfrm>
            <a:off x="797719" y="3123896"/>
            <a:ext cx="10339673"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An inline style may be used to apply a unique style for a single element.</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To use inline styles, add the style attribute to the relevant element. The style attribute can contain any CSS property.</a:t>
            </a:r>
          </a:p>
        </p:txBody>
      </p:sp>
      <p:pic>
        <p:nvPicPr>
          <p:cNvPr id="5" name="Graphic 4" descr="Arrow Slight curve">
            <a:extLst>
              <a:ext uri="{FF2B5EF4-FFF2-40B4-BE49-F238E27FC236}">
                <a16:creationId xmlns="" xmlns:a16="http://schemas.microsoft.com/office/drawing/2014/main" id="{0A323D09-F6F7-4318-BF09-4EFAEAB5E5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8" name="文本框 7">
            <a:extLst>
              <a:ext uri="{FF2B5EF4-FFF2-40B4-BE49-F238E27FC236}">
                <a16:creationId xmlns="" xmlns:a16="http://schemas.microsoft.com/office/drawing/2014/main" id="{62735972-7A0A-4AED-9FC3-130AB7127938}"/>
              </a:ext>
            </a:extLst>
          </p:cNvPr>
          <p:cNvSpPr txBox="1"/>
          <p:nvPr/>
        </p:nvSpPr>
        <p:spPr>
          <a:xfrm>
            <a:off x="5766816" y="5355000"/>
            <a:ext cx="7278915" cy="560410"/>
          </a:xfrm>
          <a:prstGeom prst="rect">
            <a:avLst/>
          </a:prstGeom>
          <a:noFill/>
        </p:spPr>
        <p:txBody>
          <a:bodyPr wrap="square">
            <a:spAutoFit/>
          </a:bodyPr>
          <a:lstStyle/>
          <a:p>
            <a:pPr algn="ctr">
              <a:lnSpc>
                <a:spcPct val="200000"/>
              </a:lnSpc>
            </a:pPr>
            <a:r>
              <a:rPr lang="en-US" altLang="zh-CN" dirty="0">
                <a:latin typeface="Arial" panose="020B0604020202020204" pitchFamily="34" charset="0"/>
                <a:cs typeface="Arial" panose="020B0604020202020204" pitchFamily="34" charset="0"/>
                <a:sym typeface="+mn-lt"/>
              </a:rPr>
              <a:t>Let’s see how… </a:t>
            </a:r>
          </a:p>
        </p:txBody>
      </p:sp>
      <p:pic>
        <p:nvPicPr>
          <p:cNvPr id="9" name="Picture 8">
            <a:extLst>
              <a:ext uri="{FF2B5EF4-FFF2-40B4-BE49-F238E27FC236}">
                <a16:creationId xmlns="" xmlns:a16="http://schemas.microsoft.com/office/drawing/2014/main" id="{55F12D5D-5233-4550-836D-5AE0A69DDC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Tree>
    <p:extLst>
      <p:ext uri="{BB962C8B-B14F-4D97-AF65-F5344CB8AC3E}">
        <p14:creationId xmlns:p14="http://schemas.microsoft.com/office/powerpoint/2010/main" val="297374517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75928E0-89EB-8F8A-E90F-1F2CB2FC4597}"/>
              </a:ext>
            </a:extLst>
          </p:cNvPr>
          <p:cNvSpPr txBox="1"/>
          <p:nvPr/>
        </p:nvSpPr>
        <p:spPr>
          <a:xfrm>
            <a:off x="1010404" y="782474"/>
            <a:ext cx="6094268" cy="387286"/>
          </a:xfrm>
          <a:prstGeom prst="rect">
            <a:avLst/>
          </a:prstGeom>
          <a:noFill/>
        </p:spPr>
        <p:txBody>
          <a:bodyPr wrap="square">
            <a:spAutoFit/>
          </a:bodyPr>
          <a:lstStyle/>
          <a:p>
            <a:pPr marL="342900" indent="-342900">
              <a:lnSpc>
                <a:spcPts val="2250"/>
              </a:lnSpc>
              <a:buFont typeface="Wingdings" panose="05000000000000000000" pitchFamily="2" charset="2"/>
              <a:buChar char="Ø"/>
            </a:pPr>
            <a:r>
              <a:rPr lang="en-US" sz="2400" b="1" dirty="0">
                <a:solidFill>
                  <a:srgbClr val="C00000"/>
                </a:solidFill>
                <a:effectLst/>
                <a:latin typeface="Arial" panose="020B0604020202020204" pitchFamily="34" charset="0"/>
                <a:cs typeface="Arial" panose="020B0604020202020204" pitchFamily="34" charset="0"/>
              </a:rPr>
              <a:t>CSS button</a:t>
            </a:r>
          </a:p>
        </p:txBody>
      </p:sp>
      <p:sp>
        <p:nvSpPr>
          <p:cNvPr id="5" name="箭头: 五边形 1">
            <a:extLst>
              <a:ext uri="{FF2B5EF4-FFF2-40B4-BE49-F238E27FC236}">
                <a16:creationId xmlns="" xmlns:a16="http://schemas.microsoft.com/office/drawing/2014/main" id="{D67BF07E-DE43-D017-D358-86EBB6B4EB67}"/>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E66CB8BD-8FAE-D441-F81B-1DCD41B4B9B8}"/>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8" name="Rectangle 7">
            <a:extLst>
              <a:ext uri="{FF2B5EF4-FFF2-40B4-BE49-F238E27FC236}">
                <a16:creationId xmlns="" xmlns:a16="http://schemas.microsoft.com/office/drawing/2014/main" id="{46085F57-5CB0-D3BC-54D8-755C8B5286E3}"/>
              </a:ext>
            </a:extLst>
          </p:cNvPr>
          <p:cNvSpPr/>
          <p:nvPr/>
        </p:nvSpPr>
        <p:spPr>
          <a:xfrm>
            <a:off x="720965" y="1657602"/>
            <a:ext cx="6383705" cy="498540"/>
          </a:xfrm>
          <a:prstGeom prst="rec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Flowchart: Connector 8">
            <a:extLst>
              <a:ext uri="{FF2B5EF4-FFF2-40B4-BE49-F238E27FC236}">
                <a16:creationId xmlns="" xmlns:a16="http://schemas.microsoft.com/office/drawing/2014/main" id="{5ACA2A64-6974-A190-9EC8-8E93BFC63E62}"/>
              </a:ext>
            </a:extLst>
          </p:cNvPr>
          <p:cNvSpPr/>
          <p:nvPr/>
        </p:nvSpPr>
        <p:spPr>
          <a:xfrm>
            <a:off x="6332137" y="1835165"/>
            <a:ext cx="226142" cy="196644"/>
          </a:xfrm>
          <a:prstGeom prst="flowChartConnector">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Flowchart: Connector 9">
            <a:extLst>
              <a:ext uri="{FF2B5EF4-FFF2-40B4-BE49-F238E27FC236}">
                <a16:creationId xmlns="" xmlns:a16="http://schemas.microsoft.com/office/drawing/2014/main" id="{85319A8E-DE79-84F0-2558-3D661D45D951}"/>
              </a:ext>
            </a:extLst>
          </p:cNvPr>
          <p:cNvSpPr/>
          <p:nvPr/>
        </p:nvSpPr>
        <p:spPr>
          <a:xfrm>
            <a:off x="5970401" y="1833815"/>
            <a:ext cx="226142" cy="196643"/>
          </a:xfrm>
          <a:prstGeom prst="flowChartConnector">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lowchart: Connector 10">
            <a:extLst>
              <a:ext uri="{FF2B5EF4-FFF2-40B4-BE49-F238E27FC236}">
                <a16:creationId xmlns="" xmlns:a16="http://schemas.microsoft.com/office/drawing/2014/main" id="{719F5567-441A-DD93-0BEE-E0928288230A}"/>
              </a:ext>
            </a:extLst>
          </p:cNvPr>
          <p:cNvSpPr/>
          <p:nvPr/>
        </p:nvSpPr>
        <p:spPr>
          <a:xfrm>
            <a:off x="6742934" y="1834438"/>
            <a:ext cx="226142" cy="196644"/>
          </a:xfrm>
          <a:prstGeom prst="flowChartConnector">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Graphic 11" descr="Document with solid fill">
            <a:extLst>
              <a:ext uri="{FF2B5EF4-FFF2-40B4-BE49-F238E27FC236}">
                <a16:creationId xmlns="" xmlns:a16="http://schemas.microsoft.com/office/drawing/2014/main" id="{7B7F105F-224D-D8D0-FF2E-EFACD8B0CFC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069397" y="1731398"/>
            <a:ext cx="325081" cy="304254"/>
          </a:xfrm>
          <a:prstGeom prst="rect">
            <a:avLst/>
          </a:prstGeom>
        </p:spPr>
      </p:pic>
      <p:pic>
        <p:nvPicPr>
          <p:cNvPr id="13" name="Graphic 12" descr="Magnifying glass with solid fill">
            <a:extLst>
              <a:ext uri="{FF2B5EF4-FFF2-40B4-BE49-F238E27FC236}">
                <a16:creationId xmlns="" xmlns:a16="http://schemas.microsoft.com/office/drawing/2014/main" id="{BF99FE83-CED7-7553-B139-3C336F5969A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5291804" y="1777234"/>
            <a:ext cx="319276" cy="259275"/>
          </a:xfrm>
          <a:prstGeom prst="rect">
            <a:avLst/>
          </a:prstGeom>
        </p:spPr>
      </p:pic>
      <p:sp>
        <p:nvSpPr>
          <p:cNvPr id="14" name="Rectangle 13">
            <a:extLst>
              <a:ext uri="{FF2B5EF4-FFF2-40B4-BE49-F238E27FC236}">
                <a16:creationId xmlns="" xmlns:a16="http://schemas.microsoft.com/office/drawing/2014/main" id="{A83ED8FF-A89D-1D43-E6CA-FFEAB13D474C}"/>
              </a:ext>
            </a:extLst>
          </p:cNvPr>
          <p:cNvSpPr/>
          <p:nvPr/>
        </p:nvSpPr>
        <p:spPr>
          <a:xfrm>
            <a:off x="720966" y="2168451"/>
            <a:ext cx="6383706" cy="1638126"/>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Minus Sign 14">
            <a:extLst>
              <a:ext uri="{FF2B5EF4-FFF2-40B4-BE49-F238E27FC236}">
                <a16:creationId xmlns="" xmlns:a16="http://schemas.microsoft.com/office/drawing/2014/main" id="{1B620378-952C-4839-7567-E4424194E657}"/>
              </a:ext>
            </a:extLst>
          </p:cNvPr>
          <p:cNvSpPr/>
          <p:nvPr/>
        </p:nvSpPr>
        <p:spPr>
          <a:xfrm>
            <a:off x="6774114" y="1962209"/>
            <a:ext cx="373994" cy="2050610"/>
          </a:xfrm>
          <a:prstGeom prst="mathMinus">
            <a:avLst>
              <a:gd name="adj1" fmla="val 81117"/>
            </a:avLst>
          </a:prstGeom>
          <a:solidFill>
            <a:schemeClr val="bg1">
              <a:lumMod val="6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Minus Sign 15">
            <a:extLst>
              <a:ext uri="{FF2B5EF4-FFF2-40B4-BE49-F238E27FC236}">
                <a16:creationId xmlns="" xmlns:a16="http://schemas.microsoft.com/office/drawing/2014/main" id="{AD70E3AC-BEC5-13A0-5EC7-BA655A913355}"/>
              </a:ext>
            </a:extLst>
          </p:cNvPr>
          <p:cNvSpPr/>
          <p:nvPr/>
        </p:nvSpPr>
        <p:spPr>
          <a:xfrm>
            <a:off x="6815234" y="1690461"/>
            <a:ext cx="269187" cy="1685505"/>
          </a:xfrm>
          <a:prstGeom prst="mathMinus">
            <a:avLst/>
          </a:prstGeom>
          <a:solidFill>
            <a:schemeClr val="tx1">
              <a:lumMod val="85000"/>
              <a:lumOff val="15000"/>
            </a:schemeClr>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TextBox 16">
            <a:extLst>
              <a:ext uri="{FF2B5EF4-FFF2-40B4-BE49-F238E27FC236}">
                <a16:creationId xmlns="" xmlns:a16="http://schemas.microsoft.com/office/drawing/2014/main" id="{F7873038-FB42-B8A5-F4B1-F45CB90B8CD5}"/>
              </a:ext>
            </a:extLst>
          </p:cNvPr>
          <p:cNvSpPr txBox="1"/>
          <p:nvPr/>
        </p:nvSpPr>
        <p:spPr>
          <a:xfrm>
            <a:off x="2478008" y="1783876"/>
            <a:ext cx="3219947" cy="276999"/>
          </a:xfrm>
          <a:prstGeom prst="rect">
            <a:avLst/>
          </a:prstGeom>
          <a:noFill/>
        </p:spPr>
        <p:txBody>
          <a:bodyPr wrap="square" rtlCol="0">
            <a:spAutoFit/>
          </a:bodyPr>
          <a:lstStyle/>
          <a:p>
            <a:r>
              <a:rPr lang="en-US" sz="1200" dirty="0"/>
              <a:t>Web </a:t>
            </a:r>
            <a:r>
              <a:rPr lang="en-US" sz="1200" dirty="0" err="1"/>
              <a:t>developer@upgradelt</a:t>
            </a:r>
            <a:r>
              <a:rPr lang="en-US" sz="1200" dirty="0"/>
              <a:t>:~</a:t>
            </a:r>
            <a:endParaRPr lang="it-IT" sz="1200" dirty="0"/>
          </a:p>
        </p:txBody>
      </p:sp>
      <p:sp>
        <p:nvSpPr>
          <p:cNvPr id="18" name="TextBox 17">
            <a:extLst>
              <a:ext uri="{FF2B5EF4-FFF2-40B4-BE49-F238E27FC236}">
                <a16:creationId xmlns="" xmlns:a16="http://schemas.microsoft.com/office/drawing/2014/main" id="{6827FCA9-0CF3-0A27-9154-92B61480D30C}"/>
              </a:ext>
            </a:extLst>
          </p:cNvPr>
          <p:cNvSpPr txBox="1"/>
          <p:nvPr/>
        </p:nvSpPr>
        <p:spPr>
          <a:xfrm>
            <a:off x="776696" y="2282416"/>
            <a:ext cx="6079309" cy="1252522"/>
          </a:xfrm>
          <a:prstGeom prst="rect">
            <a:avLst/>
          </a:prstGeom>
          <a:noFill/>
        </p:spPr>
        <p:txBody>
          <a:bodyPr wrap="square">
            <a:spAutoFit/>
          </a:bodyPr>
          <a:lstStyle/>
          <a:p>
            <a:pPr>
              <a:lnSpc>
                <a:spcPts val="2250"/>
              </a:lnSpc>
            </a:pPr>
            <a:r>
              <a:rPr lang="en-US" sz="1600" b="0" dirty="0">
                <a:effectLst/>
              </a:rPr>
              <a:t>&lt;</a:t>
            </a:r>
            <a:r>
              <a:rPr lang="en-US" sz="1600" b="0" dirty="0">
                <a:solidFill>
                  <a:schemeClr val="accent2">
                    <a:lumMod val="75000"/>
                  </a:schemeClr>
                </a:solidFill>
                <a:effectLst/>
              </a:rPr>
              <a:t>body</a:t>
            </a:r>
            <a:r>
              <a:rPr lang="en-US" sz="1600" b="0" dirty="0">
                <a:effectLst/>
              </a:rPr>
              <a:t>&gt;</a:t>
            </a:r>
          </a:p>
          <a:p>
            <a:pPr>
              <a:lnSpc>
                <a:spcPts val="2250"/>
              </a:lnSpc>
            </a:pPr>
            <a:r>
              <a:rPr lang="en-US" sz="1600" b="0" dirty="0">
                <a:solidFill>
                  <a:srgbClr val="D4D4D4"/>
                </a:solidFill>
                <a:effectLst/>
              </a:rPr>
              <a:t>    </a:t>
            </a:r>
            <a:r>
              <a:rPr lang="en-US" sz="1600" b="0" dirty="0">
                <a:effectLst/>
              </a:rPr>
              <a:t>&lt;</a:t>
            </a:r>
            <a:r>
              <a:rPr lang="en-US" sz="1600" b="0" dirty="0">
                <a:solidFill>
                  <a:schemeClr val="accent2">
                    <a:lumMod val="75000"/>
                  </a:schemeClr>
                </a:solidFill>
                <a:effectLst/>
              </a:rPr>
              <a:t>button</a:t>
            </a:r>
            <a:r>
              <a:rPr lang="en-US" sz="1600" b="0" dirty="0">
                <a:solidFill>
                  <a:srgbClr val="D4D4D4"/>
                </a:solidFill>
                <a:effectLst/>
              </a:rPr>
              <a:t> </a:t>
            </a:r>
            <a:r>
              <a:rPr lang="en-US" sz="1600" b="0" dirty="0">
                <a:solidFill>
                  <a:schemeClr val="accent2">
                    <a:lumMod val="60000"/>
                    <a:lumOff val="40000"/>
                  </a:schemeClr>
                </a:solidFill>
                <a:effectLst/>
              </a:rPr>
              <a:t>class</a:t>
            </a:r>
            <a:r>
              <a:rPr lang="en-US" sz="1600" b="0" dirty="0">
                <a:effectLst/>
              </a:rPr>
              <a:t>=</a:t>
            </a:r>
            <a:r>
              <a:rPr lang="en-US" sz="1600" b="0" dirty="0">
                <a:solidFill>
                  <a:srgbClr val="DEA900"/>
                </a:solidFill>
                <a:effectLst/>
              </a:rPr>
              <a:t>“</a:t>
            </a:r>
            <a:r>
              <a:rPr lang="en-US" sz="1600" dirty="0">
                <a:solidFill>
                  <a:srgbClr val="DEA900"/>
                </a:solidFill>
              </a:rPr>
              <a:t>button </a:t>
            </a:r>
            <a:r>
              <a:rPr lang="en-US" sz="1600" b="0" dirty="0">
                <a:solidFill>
                  <a:srgbClr val="DEA900"/>
                </a:solidFill>
                <a:effectLst/>
              </a:rPr>
              <a:t>button1"&gt;</a:t>
            </a:r>
            <a:r>
              <a:rPr lang="en-US" sz="1600" b="0" dirty="0">
                <a:effectLst/>
              </a:rPr>
              <a:t>Button&lt;/</a:t>
            </a:r>
            <a:r>
              <a:rPr lang="en-US" sz="1600" b="0" dirty="0">
                <a:solidFill>
                  <a:schemeClr val="accent2">
                    <a:lumMod val="75000"/>
                  </a:schemeClr>
                </a:solidFill>
                <a:effectLst/>
              </a:rPr>
              <a:t>button</a:t>
            </a:r>
            <a:r>
              <a:rPr lang="en-US" sz="1600" b="0" dirty="0">
                <a:effectLst/>
              </a:rPr>
              <a:t>&gt;</a:t>
            </a:r>
          </a:p>
          <a:p>
            <a:pPr>
              <a:lnSpc>
                <a:spcPts val="2250"/>
              </a:lnSpc>
            </a:pPr>
            <a:r>
              <a:rPr lang="en-US" sz="1600" b="0" dirty="0">
                <a:solidFill>
                  <a:srgbClr val="D4D4D4"/>
                </a:solidFill>
                <a:effectLst/>
              </a:rPr>
              <a:t>    </a:t>
            </a:r>
            <a:r>
              <a:rPr lang="en-US" sz="1600" b="0" dirty="0">
                <a:effectLst/>
              </a:rPr>
              <a:t>&lt;</a:t>
            </a:r>
            <a:r>
              <a:rPr lang="en-US" sz="1600" b="0" dirty="0">
                <a:solidFill>
                  <a:schemeClr val="accent2">
                    <a:lumMod val="75000"/>
                  </a:schemeClr>
                </a:solidFill>
                <a:effectLst/>
              </a:rPr>
              <a:t>input</a:t>
            </a:r>
            <a:r>
              <a:rPr lang="en-US" sz="1600" b="0" dirty="0">
                <a:solidFill>
                  <a:schemeClr val="accent2">
                    <a:lumMod val="60000"/>
                    <a:lumOff val="40000"/>
                  </a:schemeClr>
                </a:solidFill>
                <a:effectLst/>
              </a:rPr>
              <a:t> type</a:t>
            </a:r>
            <a:r>
              <a:rPr lang="en-US" sz="1600" b="0" dirty="0">
                <a:effectLst/>
              </a:rPr>
              <a:t>=</a:t>
            </a:r>
            <a:r>
              <a:rPr lang="en-US" sz="1600" b="0" dirty="0">
                <a:solidFill>
                  <a:srgbClr val="CE9178"/>
                </a:solidFill>
                <a:effectLst/>
              </a:rPr>
              <a:t>"</a:t>
            </a:r>
            <a:r>
              <a:rPr lang="en-US" sz="1600" b="0" dirty="0">
                <a:solidFill>
                  <a:srgbClr val="DEA900"/>
                </a:solidFill>
                <a:effectLst/>
              </a:rPr>
              <a:t>button" </a:t>
            </a:r>
            <a:r>
              <a:rPr lang="en-US" sz="1600" b="0" dirty="0">
                <a:solidFill>
                  <a:schemeClr val="accent2">
                    <a:lumMod val="60000"/>
                    <a:lumOff val="40000"/>
                  </a:schemeClr>
                </a:solidFill>
                <a:effectLst/>
              </a:rPr>
              <a:t>class</a:t>
            </a:r>
            <a:r>
              <a:rPr lang="en-US" sz="1600" b="0" dirty="0">
                <a:effectLst/>
              </a:rPr>
              <a:t>=</a:t>
            </a:r>
            <a:r>
              <a:rPr lang="en-US" sz="1600" b="0" dirty="0">
                <a:solidFill>
                  <a:srgbClr val="DEA900"/>
                </a:solidFill>
                <a:effectLst/>
              </a:rPr>
              <a:t>“ button button2" </a:t>
            </a:r>
            <a:r>
              <a:rPr lang="en-US" sz="1600" b="0" dirty="0">
                <a:solidFill>
                  <a:schemeClr val="accent2">
                    <a:lumMod val="60000"/>
                    <a:lumOff val="40000"/>
                  </a:schemeClr>
                </a:solidFill>
                <a:effectLst/>
              </a:rPr>
              <a:t>value</a:t>
            </a:r>
            <a:r>
              <a:rPr lang="en-US" sz="1600" b="0" dirty="0">
                <a:effectLst/>
              </a:rPr>
              <a:t>=</a:t>
            </a:r>
            <a:r>
              <a:rPr lang="en-US" sz="1600" b="0" dirty="0">
                <a:solidFill>
                  <a:srgbClr val="DEA900"/>
                </a:solidFill>
                <a:effectLst/>
              </a:rPr>
              <a:t>"Input Button"</a:t>
            </a:r>
            <a:r>
              <a:rPr lang="en-US" sz="1600" b="0" dirty="0">
                <a:effectLst/>
              </a:rPr>
              <a:t>&gt;</a:t>
            </a:r>
          </a:p>
          <a:p>
            <a:pPr>
              <a:lnSpc>
                <a:spcPts val="2250"/>
              </a:lnSpc>
            </a:pPr>
            <a:r>
              <a:rPr lang="en-US" sz="1600" b="0" dirty="0">
                <a:effectLst/>
              </a:rPr>
              <a:t>&lt;/</a:t>
            </a:r>
            <a:r>
              <a:rPr lang="en-US" sz="1600" b="0" dirty="0">
                <a:solidFill>
                  <a:schemeClr val="accent2">
                    <a:lumMod val="75000"/>
                  </a:schemeClr>
                </a:solidFill>
                <a:effectLst/>
              </a:rPr>
              <a:t>body</a:t>
            </a:r>
            <a:r>
              <a:rPr lang="en-US" sz="1600" b="0" dirty="0">
                <a:effectLst/>
              </a:rPr>
              <a:t>&gt;</a:t>
            </a:r>
          </a:p>
        </p:txBody>
      </p:sp>
      <p:pic>
        <p:nvPicPr>
          <p:cNvPr id="20" name="Graphic 19" descr="Speech with solid fill">
            <a:extLst>
              <a:ext uri="{FF2B5EF4-FFF2-40B4-BE49-F238E27FC236}">
                <a16:creationId xmlns="" xmlns:a16="http://schemas.microsoft.com/office/drawing/2014/main" id="{679CCE52-5027-8C3B-E887-328113E40885}"/>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815236" y="1307753"/>
            <a:ext cx="4179145" cy="2556878"/>
          </a:xfrm>
          <a:prstGeom prst="rect">
            <a:avLst/>
          </a:prstGeom>
        </p:spPr>
      </p:pic>
      <p:pic>
        <p:nvPicPr>
          <p:cNvPr id="21" name="Picture 20">
            <a:extLst>
              <a:ext uri="{FF2B5EF4-FFF2-40B4-BE49-F238E27FC236}">
                <a16:creationId xmlns="" xmlns:a16="http://schemas.microsoft.com/office/drawing/2014/main" id="{48BDEA75-532D-AC07-A6F4-063404F8795C}"/>
              </a:ext>
            </a:extLst>
          </p:cNvPr>
          <p:cNvPicPr>
            <a:picLocks noChangeAspect="1"/>
          </p:cNvPicPr>
          <p:nvPr/>
        </p:nvPicPr>
        <p:blipFill rotWithShape="1">
          <a:blip r:embed="rId9">
            <a:extLst>
              <a:ext uri="{28A0092B-C50C-407E-A947-70E740481C1C}">
                <a14:useLocalDpi xmlns:a14="http://schemas.microsoft.com/office/drawing/2010/main" val="0"/>
              </a:ext>
            </a:extLst>
          </a:blip>
          <a:srcRect r="30171" b="79359"/>
          <a:stretch/>
        </p:blipFill>
        <p:spPr>
          <a:xfrm>
            <a:off x="7580152" y="2013286"/>
            <a:ext cx="2649311" cy="731324"/>
          </a:xfrm>
          <a:prstGeom prst="rect">
            <a:avLst/>
          </a:prstGeom>
        </p:spPr>
      </p:pic>
      <p:pic>
        <p:nvPicPr>
          <p:cNvPr id="22" name="Graphic 21" descr="Confused person with solid fill">
            <a:extLst>
              <a:ext uri="{FF2B5EF4-FFF2-40B4-BE49-F238E27FC236}">
                <a16:creationId xmlns="" xmlns:a16="http://schemas.microsoft.com/office/drawing/2014/main" id="{77E81CBA-F1A5-82E1-260D-B62DE1E7C64C}"/>
              </a:ext>
            </a:extLst>
          </p:cNvPr>
          <p:cNvPicPr>
            <a:picLocks noChangeAspect="1"/>
          </p:cNvPicPr>
          <p:nvPr/>
        </p:nvPicPr>
        <p:blipFill>
          <a:blip r:embed="rId10">
            <a:extLst>
              <a:ext uri="{96DAC541-7B7A-43D3-8B79-37D633B846F1}">
                <asvg:svgBlip xmlns="" xmlns:asvg="http://schemas.microsoft.com/office/drawing/2016/SVG/main" r:embed="rId11"/>
              </a:ext>
            </a:extLst>
          </a:blip>
          <a:stretch>
            <a:fillRect/>
          </a:stretch>
        </p:blipFill>
        <p:spPr>
          <a:xfrm>
            <a:off x="8896194" y="3638267"/>
            <a:ext cx="2377447" cy="2377447"/>
          </a:xfrm>
          <a:prstGeom prst="rect">
            <a:avLst/>
          </a:prstGeom>
        </p:spPr>
      </p:pic>
      <p:pic>
        <p:nvPicPr>
          <p:cNvPr id="25" name="Graphic 24" descr="Chevron arrows with solid fill">
            <a:extLst>
              <a:ext uri="{FF2B5EF4-FFF2-40B4-BE49-F238E27FC236}">
                <a16:creationId xmlns="" xmlns:a16="http://schemas.microsoft.com/office/drawing/2014/main" id="{9F25EBCC-0069-78B3-5073-E02F5DAF99FD}"/>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916100" y="3920542"/>
            <a:ext cx="420787" cy="420787"/>
          </a:xfrm>
          <a:prstGeom prst="rect">
            <a:avLst/>
          </a:prstGeom>
        </p:spPr>
      </p:pic>
      <p:pic>
        <p:nvPicPr>
          <p:cNvPr id="27" name="Graphic 26" descr="Chevron arrows with solid fill">
            <a:extLst>
              <a:ext uri="{FF2B5EF4-FFF2-40B4-BE49-F238E27FC236}">
                <a16:creationId xmlns="" xmlns:a16="http://schemas.microsoft.com/office/drawing/2014/main" id="{0B4DDE9F-6083-FDBB-9325-CC9BA4C876D3}"/>
              </a:ext>
            </a:extLst>
          </p:cNvPr>
          <p:cNvPicPr>
            <a:picLocks noChangeAspect="1"/>
          </p:cNvPicPr>
          <p:nvPr/>
        </p:nvPicPr>
        <p:blipFill>
          <a:blip r:embed="rId12">
            <a:extLst>
              <a:ext uri="{96DAC541-7B7A-43D3-8B79-37D633B846F1}">
                <asvg:svgBlip xmlns="" xmlns:asvg="http://schemas.microsoft.com/office/drawing/2016/SVG/main" r:embed="rId13"/>
              </a:ext>
            </a:extLst>
          </a:blip>
          <a:stretch>
            <a:fillRect/>
          </a:stretch>
        </p:blipFill>
        <p:spPr>
          <a:xfrm>
            <a:off x="7543728" y="3237165"/>
            <a:ext cx="420787" cy="420787"/>
          </a:xfrm>
          <a:prstGeom prst="rect">
            <a:avLst/>
          </a:prstGeom>
        </p:spPr>
      </p:pic>
      <p:sp>
        <p:nvSpPr>
          <p:cNvPr id="28" name="TextBox 27">
            <a:extLst>
              <a:ext uri="{FF2B5EF4-FFF2-40B4-BE49-F238E27FC236}">
                <a16:creationId xmlns="" xmlns:a16="http://schemas.microsoft.com/office/drawing/2014/main" id="{BBA53D41-96C6-4312-3255-95C945291851}"/>
              </a:ext>
            </a:extLst>
          </p:cNvPr>
          <p:cNvSpPr txBox="1"/>
          <p:nvPr/>
        </p:nvSpPr>
        <p:spPr>
          <a:xfrm>
            <a:off x="1498646" y="3920542"/>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30" name="TextBox 29">
            <a:extLst>
              <a:ext uri="{FF2B5EF4-FFF2-40B4-BE49-F238E27FC236}">
                <a16:creationId xmlns="" xmlns:a16="http://schemas.microsoft.com/office/drawing/2014/main" id="{8AE9EB5E-4B86-B0AF-1CA3-DF39DC933126}"/>
              </a:ext>
            </a:extLst>
          </p:cNvPr>
          <p:cNvSpPr txBox="1"/>
          <p:nvPr/>
        </p:nvSpPr>
        <p:spPr>
          <a:xfrm>
            <a:off x="8005637" y="3261414"/>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spTree>
    <p:extLst>
      <p:ext uri="{BB962C8B-B14F-4D97-AF65-F5344CB8AC3E}">
        <p14:creationId xmlns:p14="http://schemas.microsoft.com/office/powerpoint/2010/main" val="1553864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B617B5E-8FAD-2517-781D-015C2A97A5E4}"/>
              </a:ext>
            </a:extLst>
          </p:cNvPr>
          <p:cNvSpPr txBox="1"/>
          <p:nvPr/>
        </p:nvSpPr>
        <p:spPr>
          <a:xfrm>
            <a:off x="796391" y="531167"/>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background-color</a:t>
            </a:r>
          </a:p>
        </p:txBody>
      </p:sp>
      <p:sp>
        <p:nvSpPr>
          <p:cNvPr id="3" name="箭头: 五边形 1">
            <a:extLst>
              <a:ext uri="{FF2B5EF4-FFF2-40B4-BE49-F238E27FC236}">
                <a16:creationId xmlns="" xmlns:a16="http://schemas.microsoft.com/office/drawing/2014/main" id="{0EF689E4-71B3-8261-F77D-6FAD803F9223}"/>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0F5BC453-529C-12D9-7CFE-C3C21D97825E}"/>
              </a:ext>
            </a:extLst>
          </p:cNvPr>
          <p:cNvPicPr>
            <a:picLocks noChangeAspect="1"/>
          </p:cNvPicPr>
          <p:nvPr/>
        </p:nvPicPr>
        <p:blipFill>
          <a:blip r:embed="rId2"/>
          <a:stretch>
            <a:fillRect/>
          </a:stretch>
        </p:blipFill>
        <p:spPr>
          <a:xfrm>
            <a:off x="10737888" y="360913"/>
            <a:ext cx="983226" cy="1229634"/>
          </a:xfrm>
          <a:prstGeom prst="rect">
            <a:avLst/>
          </a:prstGeom>
        </p:spPr>
      </p:pic>
      <p:sp>
        <p:nvSpPr>
          <p:cNvPr id="6" name="Flowchart: Process 5">
            <a:extLst>
              <a:ext uri="{FF2B5EF4-FFF2-40B4-BE49-F238E27FC236}">
                <a16:creationId xmlns="" xmlns:a16="http://schemas.microsoft.com/office/drawing/2014/main" id="{6DB90C73-1CDC-90D2-A40D-2911EC2FF4F0}"/>
              </a:ext>
            </a:extLst>
          </p:cNvPr>
          <p:cNvSpPr/>
          <p:nvPr/>
        </p:nvSpPr>
        <p:spPr>
          <a:xfrm>
            <a:off x="748813" y="1299178"/>
            <a:ext cx="6189424" cy="1418124"/>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 xmlns:a16="http://schemas.microsoft.com/office/drawing/2014/main" id="{12F0A71D-2B4E-CB19-1C30-B36C8E982FA6}"/>
              </a:ext>
            </a:extLst>
          </p:cNvPr>
          <p:cNvSpPr txBox="1"/>
          <p:nvPr/>
        </p:nvSpPr>
        <p:spPr>
          <a:xfrm>
            <a:off x="811350" y="1358855"/>
            <a:ext cx="6079309" cy="1252522"/>
          </a:xfrm>
          <a:prstGeom prst="rect">
            <a:avLst/>
          </a:prstGeom>
          <a:noFill/>
        </p:spPr>
        <p:txBody>
          <a:bodyPr wrap="square">
            <a:spAutoFit/>
          </a:bodyPr>
          <a:lstStyle/>
          <a:p>
            <a:pPr>
              <a:lnSpc>
                <a:spcPts val="2250"/>
              </a:lnSpc>
            </a:pPr>
            <a:r>
              <a:rPr lang="en-US" sz="1600" b="0" dirty="0">
                <a:effectLst/>
              </a:rPr>
              <a:t>&lt;</a:t>
            </a:r>
            <a:r>
              <a:rPr lang="en-US" sz="1600" b="0" dirty="0">
                <a:solidFill>
                  <a:schemeClr val="accent2">
                    <a:lumMod val="75000"/>
                  </a:schemeClr>
                </a:solidFill>
                <a:effectLst/>
              </a:rPr>
              <a:t>body</a:t>
            </a:r>
            <a:r>
              <a:rPr lang="en-US" sz="1600" b="0" dirty="0">
                <a:effectLst/>
              </a:rPr>
              <a:t>&gt;</a:t>
            </a:r>
          </a:p>
          <a:p>
            <a:pPr>
              <a:lnSpc>
                <a:spcPts val="2250"/>
              </a:lnSpc>
            </a:pPr>
            <a:r>
              <a:rPr lang="en-US" sz="1600" b="0" dirty="0">
                <a:solidFill>
                  <a:srgbClr val="D4D4D4"/>
                </a:solidFill>
                <a:effectLst/>
              </a:rPr>
              <a:t>    </a:t>
            </a:r>
            <a:r>
              <a:rPr lang="en-US" sz="1600" b="0" dirty="0">
                <a:effectLst/>
              </a:rPr>
              <a:t>&lt;</a:t>
            </a:r>
            <a:r>
              <a:rPr lang="en-US" sz="1600" b="0" dirty="0">
                <a:solidFill>
                  <a:schemeClr val="accent2">
                    <a:lumMod val="75000"/>
                  </a:schemeClr>
                </a:solidFill>
                <a:effectLst/>
              </a:rPr>
              <a:t>button</a:t>
            </a:r>
            <a:r>
              <a:rPr lang="en-US" sz="1600" b="0" dirty="0">
                <a:solidFill>
                  <a:srgbClr val="D4D4D4"/>
                </a:solidFill>
                <a:effectLst/>
              </a:rPr>
              <a:t> </a:t>
            </a:r>
            <a:r>
              <a:rPr lang="en-US" sz="1600" b="0" dirty="0">
                <a:solidFill>
                  <a:schemeClr val="accent2">
                    <a:lumMod val="60000"/>
                    <a:lumOff val="40000"/>
                  </a:schemeClr>
                </a:solidFill>
                <a:effectLst/>
              </a:rPr>
              <a:t>class</a:t>
            </a:r>
            <a:r>
              <a:rPr lang="en-US" sz="1600" b="0" dirty="0">
                <a:effectLst/>
              </a:rPr>
              <a:t>=</a:t>
            </a:r>
            <a:r>
              <a:rPr lang="en-US" sz="1600" b="0" dirty="0">
                <a:solidFill>
                  <a:srgbClr val="DEA900"/>
                </a:solidFill>
                <a:effectLst/>
              </a:rPr>
              <a:t>“</a:t>
            </a:r>
            <a:r>
              <a:rPr lang="en-US" sz="1600" dirty="0">
                <a:solidFill>
                  <a:srgbClr val="DEA900"/>
                </a:solidFill>
              </a:rPr>
              <a:t>button </a:t>
            </a:r>
            <a:r>
              <a:rPr lang="en-US" sz="1600" b="0" dirty="0">
                <a:solidFill>
                  <a:srgbClr val="DEA900"/>
                </a:solidFill>
                <a:effectLst/>
              </a:rPr>
              <a:t>button1"&gt;</a:t>
            </a:r>
            <a:r>
              <a:rPr lang="en-US" sz="1600" b="0" dirty="0">
                <a:effectLst/>
              </a:rPr>
              <a:t>Button&lt;/</a:t>
            </a:r>
            <a:r>
              <a:rPr lang="en-US" sz="1600" b="0" dirty="0">
                <a:solidFill>
                  <a:schemeClr val="accent2">
                    <a:lumMod val="75000"/>
                  </a:schemeClr>
                </a:solidFill>
                <a:effectLst/>
              </a:rPr>
              <a:t>button</a:t>
            </a:r>
            <a:r>
              <a:rPr lang="en-US" sz="1600" b="0" dirty="0">
                <a:effectLst/>
              </a:rPr>
              <a:t>&gt;</a:t>
            </a:r>
          </a:p>
          <a:p>
            <a:pPr>
              <a:lnSpc>
                <a:spcPts val="2250"/>
              </a:lnSpc>
            </a:pPr>
            <a:r>
              <a:rPr lang="en-US" sz="1600" b="0" dirty="0">
                <a:solidFill>
                  <a:srgbClr val="D4D4D4"/>
                </a:solidFill>
                <a:effectLst/>
              </a:rPr>
              <a:t>    </a:t>
            </a:r>
            <a:r>
              <a:rPr lang="en-US" sz="1600" b="0" dirty="0">
                <a:effectLst/>
              </a:rPr>
              <a:t>&lt;</a:t>
            </a:r>
            <a:r>
              <a:rPr lang="en-US" sz="1600" b="0" dirty="0">
                <a:solidFill>
                  <a:schemeClr val="accent2">
                    <a:lumMod val="75000"/>
                  </a:schemeClr>
                </a:solidFill>
                <a:effectLst/>
              </a:rPr>
              <a:t>input</a:t>
            </a:r>
            <a:r>
              <a:rPr lang="en-US" sz="1600" b="0" dirty="0">
                <a:solidFill>
                  <a:schemeClr val="accent2">
                    <a:lumMod val="60000"/>
                    <a:lumOff val="40000"/>
                  </a:schemeClr>
                </a:solidFill>
                <a:effectLst/>
              </a:rPr>
              <a:t> type</a:t>
            </a:r>
            <a:r>
              <a:rPr lang="en-US" sz="1600" b="0" dirty="0">
                <a:effectLst/>
              </a:rPr>
              <a:t>=</a:t>
            </a:r>
            <a:r>
              <a:rPr lang="en-US" sz="1600" b="0" dirty="0">
                <a:solidFill>
                  <a:srgbClr val="CE9178"/>
                </a:solidFill>
                <a:effectLst/>
              </a:rPr>
              <a:t>"</a:t>
            </a:r>
            <a:r>
              <a:rPr lang="en-US" sz="1600" b="0" dirty="0">
                <a:solidFill>
                  <a:srgbClr val="DEA900"/>
                </a:solidFill>
                <a:effectLst/>
              </a:rPr>
              <a:t>button" </a:t>
            </a:r>
            <a:r>
              <a:rPr lang="en-US" sz="1600" b="0" dirty="0">
                <a:solidFill>
                  <a:schemeClr val="accent2">
                    <a:lumMod val="60000"/>
                    <a:lumOff val="40000"/>
                  </a:schemeClr>
                </a:solidFill>
                <a:effectLst/>
              </a:rPr>
              <a:t>class</a:t>
            </a:r>
            <a:r>
              <a:rPr lang="en-US" sz="1600" b="0" dirty="0">
                <a:effectLst/>
              </a:rPr>
              <a:t>=</a:t>
            </a:r>
            <a:r>
              <a:rPr lang="en-US" sz="1600" b="0" dirty="0">
                <a:solidFill>
                  <a:srgbClr val="DEA900"/>
                </a:solidFill>
                <a:effectLst/>
              </a:rPr>
              <a:t>“ button button2" </a:t>
            </a:r>
            <a:r>
              <a:rPr lang="en-US" sz="1600" b="0" dirty="0">
                <a:solidFill>
                  <a:schemeClr val="accent2">
                    <a:lumMod val="60000"/>
                    <a:lumOff val="40000"/>
                  </a:schemeClr>
                </a:solidFill>
                <a:effectLst/>
              </a:rPr>
              <a:t>value</a:t>
            </a:r>
            <a:r>
              <a:rPr lang="en-US" sz="1600" b="0" dirty="0">
                <a:effectLst/>
              </a:rPr>
              <a:t>=</a:t>
            </a:r>
            <a:r>
              <a:rPr lang="en-US" sz="1600" b="0" dirty="0">
                <a:solidFill>
                  <a:srgbClr val="DEA900"/>
                </a:solidFill>
                <a:effectLst/>
              </a:rPr>
              <a:t>"Input Button"</a:t>
            </a:r>
            <a:r>
              <a:rPr lang="en-US" sz="1600" b="0" dirty="0">
                <a:effectLst/>
              </a:rPr>
              <a:t>&gt;</a:t>
            </a:r>
          </a:p>
          <a:p>
            <a:pPr>
              <a:lnSpc>
                <a:spcPts val="2250"/>
              </a:lnSpc>
            </a:pPr>
            <a:r>
              <a:rPr lang="en-US" sz="1600" b="0" dirty="0">
                <a:effectLst/>
              </a:rPr>
              <a:t>&lt;/</a:t>
            </a:r>
            <a:r>
              <a:rPr lang="en-US" sz="1600" b="0" dirty="0">
                <a:solidFill>
                  <a:schemeClr val="accent2">
                    <a:lumMod val="75000"/>
                  </a:schemeClr>
                </a:solidFill>
                <a:effectLst/>
              </a:rPr>
              <a:t>body</a:t>
            </a:r>
            <a:r>
              <a:rPr lang="en-US" sz="1600" b="0" dirty="0">
                <a:effectLst/>
              </a:rPr>
              <a:t>&gt;</a:t>
            </a:r>
          </a:p>
        </p:txBody>
      </p:sp>
      <p:sp>
        <p:nvSpPr>
          <p:cNvPr id="10" name="Flowchart: Process 9">
            <a:extLst>
              <a:ext uri="{FF2B5EF4-FFF2-40B4-BE49-F238E27FC236}">
                <a16:creationId xmlns="" xmlns:a16="http://schemas.microsoft.com/office/drawing/2014/main" id="{231913F5-506E-82DF-379E-1D1A7EA749FE}"/>
              </a:ext>
            </a:extLst>
          </p:cNvPr>
          <p:cNvSpPr/>
          <p:nvPr/>
        </p:nvSpPr>
        <p:spPr>
          <a:xfrm>
            <a:off x="916099" y="3116826"/>
            <a:ext cx="4011561" cy="2843150"/>
          </a:xfrm>
          <a:prstGeom prst="flowChart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0">
            <a:extLst>
              <a:ext uri="{FF2B5EF4-FFF2-40B4-BE49-F238E27FC236}">
                <a16:creationId xmlns="" xmlns:a16="http://schemas.microsoft.com/office/drawing/2014/main" id="{04619198-A99C-1D17-F298-25A29E92B190}"/>
              </a:ext>
            </a:extLst>
          </p:cNvPr>
          <p:cNvSpPr txBox="1"/>
          <p:nvPr/>
        </p:nvSpPr>
        <p:spPr>
          <a:xfrm>
            <a:off x="821182" y="3227432"/>
            <a:ext cx="4645553" cy="2727285"/>
          </a:xfrm>
          <a:prstGeom prst="rect">
            <a:avLst/>
          </a:prstGeom>
          <a:noFill/>
        </p:spPr>
        <p:txBody>
          <a:bodyPr wrap="square">
            <a:spAutoFit/>
          </a:bodyPr>
          <a:lstStyle/>
          <a:p>
            <a:pPr>
              <a:lnSpc>
                <a:spcPts val="2250"/>
              </a:lnSpc>
            </a:pPr>
            <a:r>
              <a:rPr lang="en-US" sz="1600" b="0" dirty="0">
                <a:solidFill>
                  <a:srgbClr val="D4D4D4"/>
                </a:solidFill>
                <a:effectLst/>
              </a:rPr>
              <a:t>    </a:t>
            </a:r>
            <a:r>
              <a:rPr lang="en-US" sz="1600" b="0" dirty="0">
                <a:effectLst/>
              </a:rPr>
              <a:t>&lt;</a:t>
            </a:r>
            <a:r>
              <a:rPr lang="en-US" sz="1600" b="0" dirty="0">
                <a:solidFill>
                  <a:schemeClr val="accent2">
                    <a:lumMod val="75000"/>
                  </a:schemeClr>
                </a:solidFill>
                <a:effectLst/>
              </a:rPr>
              <a:t>style</a:t>
            </a:r>
            <a:r>
              <a:rPr lang="en-US" sz="1600" b="0" dirty="0">
                <a:effectLst/>
              </a:rPr>
              <a:t>&gt;</a:t>
            </a:r>
          </a:p>
          <a:p>
            <a:pPr>
              <a:lnSpc>
                <a:spcPts val="2250"/>
              </a:lnSpc>
            </a:pPr>
            <a:r>
              <a:rPr lang="en-US" sz="1600" b="0" dirty="0">
                <a:solidFill>
                  <a:srgbClr val="D4D4D4"/>
                </a:solidFill>
                <a:effectLst/>
              </a:rPr>
              <a:t>        </a:t>
            </a:r>
            <a:r>
              <a:rPr lang="en-US" sz="1600" b="0" dirty="0">
                <a:solidFill>
                  <a:srgbClr val="DEA900"/>
                </a:solidFill>
                <a:effectLst/>
              </a:rPr>
              <a:t>.</a:t>
            </a:r>
            <a:r>
              <a:rPr lang="fa-IR" sz="1600" b="0" dirty="0">
                <a:solidFill>
                  <a:srgbClr val="DEA900"/>
                </a:solidFill>
                <a:effectLst/>
              </a:rPr>
              <a:t> </a:t>
            </a:r>
            <a:r>
              <a:rPr lang="en-US" sz="1600" b="0" dirty="0">
                <a:solidFill>
                  <a:srgbClr val="DEA900"/>
                </a:solidFill>
                <a:effectLst/>
              </a:rPr>
              <a:t>button1 </a:t>
            </a:r>
            <a:r>
              <a:rPr lang="en-US" sz="1600" b="0" dirty="0">
                <a:effectLst/>
              </a:rPr>
              <a:t>{</a:t>
            </a:r>
          </a:p>
          <a:p>
            <a:pPr>
              <a:lnSpc>
                <a:spcPts val="2250"/>
              </a:lnSpc>
            </a:pPr>
            <a:r>
              <a:rPr lang="en-US" sz="1600" b="0" dirty="0">
                <a:solidFill>
                  <a:schemeClr val="accent1">
                    <a:lumMod val="60000"/>
                    <a:lumOff val="40000"/>
                  </a:schemeClr>
                </a:solidFill>
                <a:effectLst/>
              </a:rPr>
              <a:t>            background-color</a:t>
            </a:r>
            <a:r>
              <a:rPr lang="en-US" sz="1600" b="0" dirty="0">
                <a:solidFill>
                  <a:srgbClr val="D4D4D4"/>
                </a:solidFill>
                <a:effectLst/>
              </a:rPr>
              <a:t>: </a:t>
            </a:r>
            <a:r>
              <a:rPr lang="en-US" sz="1600" b="0" dirty="0" err="1">
                <a:solidFill>
                  <a:srgbClr val="DEA900"/>
                </a:solidFill>
                <a:effectLst/>
              </a:rPr>
              <a:t>rgb</a:t>
            </a:r>
            <a:r>
              <a:rPr lang="en-US" sz="1600" b="0" dirty="0">
                <a:solidFill>
                  <a:srgbClr val="FF33CC"/>
                </a:solidFill>
                <a:effectLst/>
              </a:rPr>
              <a:t>(</a:t>
            </a:r>
            <a:r>
              <a:rPr lang="en-US" sz="1600" b="0" dirty="0">
                <a:solidFill>
                  <a:srgbClr val="92D050"/>
                </a:solidFill>
                <a:effectLst/>
              </a:rPr>
              <a:t>190</a:t>
            </a:r>
            <a:r>
              <a:rPr lang="en-US" sz="1600" b="0" dirty="0">
                <a:effectLst/>
              </a:rPr>
              <a:t>,</a:t>
            </a:r>
            <a:r>
              <a:rPr lang="en-US" sz="1600" b="0" dirty="0">
                <a:solidFill>
                  <a:srgbClr val="92D050"/>
                </a:solidFill>
                <a:effectLst/>
              </a:rPr>
              <a:t> 182</a:t>
            </a:r>
            <a:r>
              <a:rPr lang="en-US" sz="1600" b="0" dirty="0">
                <a:effectLst/>
              </a:rPr>
              <a:t>,</a:t>
            </a:r>
            <a:r>
              <a:rPr lang="en-US" sz="1600" b="0" dirty="0">
                <a:solidFill>
                  <a:srgbClr val="92D050"/>
                </a:solidFill>
                <a:effectLst/>
              </a:rPr>
              <a:t> 255</a:t>
            </a:r>
            <a:r>
              <a:rPr lang="en-US" sz="1600" b="0" dirty="0">
                <a:solidFill>
                  <a:srgbClr val="FF33CC"/>
                </a:solidFill>
                <a:effectLst/>
              </a:rPr>
              <a:t>)</a:t>
            </a:r>
            <a:r>
              <a:rPr lang="en-US" sz="1600" b="0" dirty="0">
                <a:effectLst/>
              </a:rPr>
              <a:t>;</a:t>
            </a:r>
          </a:p>
          <a:p>
            <a:pPr>
              <a:lnSpc>
                <a:spcPts val="2250"/>
              </a:lnSpc>
            </a:pPr>
            <a:r>
              <a:rPr lang="en-US" sz="1600" b="0" dirty="0">
                <a:solidFill>
                  <a:srgbClr val="D4D4D4"/>
                </a:solidFill>
                <a:effectLst/>
              </a:rPr>
              <a:t>            </a:t>
            </a:r>
            <a:r>
              <a:rPr lang="en-US" sz="1600" b="0" dirty="0">
                <a:solidFill>
                  <a:schemeClr val="accent1">
                    <a:lumMod val="60000"/>
                    <a:lumOff val="40000"/>
                  </a:schemeClr>
                </a:solidFill>
                <a:effectLst/>
              </a:rPr>
              <a:t>color</a:t>
            </a:r>
            <a:r>
              <a:rPr lang="en-US" sz="1600" b="0" dirty="0">
                <a:effectLst/>
              </a:rPr>
              <a:t>:</a:t>
            </a:r>
            <a:r>
              <a:rPr lang="en-US" sz="1600" b="0" dirty="0">
                <a:solidFill>
                  <a:srgbClr val="D4D4D4"/>
                </a:solidFill>
                <a:effectLst/>
              </a:rPr>
              <a:t> </a:t>
            </a:r>
            <a:r>
              <a:rPr lang="en-US" sz="1600" b="0" dirty="0" err="1">
                <a:solidFill>
                  <a:srgbClr val="DEA900"/>
                </a:solidFill>
                <a:effectLst/>
              </a:rPr>
              <a:t>rgb</a:t>
            </a:r>
            <a:r>
              <a:rPr lang="en-US" sz="1600" b="0" dirty="0">
                <a:solidFill>
                  <a:srgbClr val="FF33CC"/>
                </a:solidFill>
                <a:effectLst/>
              </a:rPr>
              <a:t>(</a:t>
            </a:r>
            <a:r>
              <a:rPr lang="en-US" sz="1600" b="0" dirty="0">
                <a:solidFill>
                  <a:srgbClr val="92D050"/>
                </a:solidFill>
                <a:effectLst/>
              </a:rPr>
              <a:t>0, 0, 0</a:t>
            </a:r>
            <a:r>
              <a:rPr lang="en-US" sz="1600" b="0" dirty="0">
                <a:solidFill>
                  <a:srgbClr val="FF33CC"/>
                </a:solidFill>
                <a:effectLst/>
              </a:rPr>
              <a:t>)</a:t>
            </a:r>
            <a:r>
              <a:rPr lang="en-US" sz="1600" b="0" dirty="0">
                <a:effectLst/>
              </a:rPr>
              <a:t>;</a:t>
            </a:r>
          </a:p>
          <a:p>
            <a:pPr>
              <a:lnSpc>
                <a:spcPts val="2250"/>
              </a:lnSpc>
            </a:pPr>
            <a:r>
              <a:rPr lang="en-US" sz="1600" b="0" dirty="0">
                <a:solidFill>
                  <a:srgbClr val="D4D4D4"/>
                </a:solidFill>
                <a:effectLst/>
              </a:rPr>
              <a:t>  </a:t>
            </a:r>
            <a:r>
              <a:rPr lang="en-US" sz="1600" b="0" dirty="0">
                <a:effectLst/>
              </a:rPr>
              <a:t>      }</a:t>
            </a:r>
          </a:p>
          <a:p>
            <a:pPr>
              <a:lnSpc>
                <a:spcPts val="2250"/>
              </a:lnSpc>
            </a:pPr>
            <a:r>
              <a:rPr lang="en-US" sz="1600" b="0" dirty="0">
                <a:solidFill>
                  <a:srgbClr val="D4D4D4"/>
                </a:solidFill>
                <a:effectLst/>
              </a:rPr>
              <a:t>        </a:t>
            </a:r>
            <a:r>
              <a:rPr lang="en-US" sz="1600" b="0" dirty="0">
                <a:solidFill>
                  <a:srgbClr val="DEA900"/>
                </a:solidFill>
                <a:effectLst/>
              </a:rPr>
              <a:t>. button2</a:t>
            </a:r>
            <a:r>
              <a:rPr lang="en-US" sz="1600" b="0" dirty="0">
                <a:effectLst/>
              </a:rPr>
              <a:t>{</a:t>
            </a:r>
          </a:p>
          <a:p>
            <a:pPr>
              <a:lnSpc>
                <a:spcPts val="2250"/>
              </a:lnSpc>
            </a:pPr>
            <a:r>
              <a:rPr lang="en-US" sz="1600" b="0" dirty="0">
                <a:solidFill>
                  <a:srgbClr val="D4D4D4"/>
                </a:solidFill>
                <a:effectLst/>
              </a:rPr>
              <a:t>            </a:t>
            </a:r>
            <a:r>
              <a:rPr lang="en-US" sz="1600" b="0" dirty="0">
                <a:solidFill>
                  <a:schemeClr val="accent1">
                    <a:lumMod val="60000"/>
                    <a:lumOff val="40000"/>
                  </a:schemeClr>
                </a:solidFill>
                <a:effectLst/>
              </a:rPr>
              <a:t>background-color</a:t>
            </a:r>
            <a:r>
              <a:rPr lang="en-US" sz="1600" b="0" dirty="0">
                <a:effectLst/>
              </a:rPr>
              <a:t>:</a:t>
            </a:r>
            <a:r>
              <a:rPr lang="en-US" sz="1600" b="0" dirty="0">
                <a:solidFill>
                  <a:srgbClr val="D4D4D4"/>
                </a:solidFill>
                <a:effectLst/>
              </a:rPr>
              <a:t> </a:t>
            </a:r>
            <a:r>
              <a:rPr lang="en-US" sz="1600" b="0" dirty="0" err="1">
                <a:solidFill>
                  <a:srgbClr val="DEA900"/>
                </a:solidFill>
                <a:effectLst/>
              </a:rPr>
              <a:t>rgb</a:t>
            </a:r>
            <a:r>
              <a:rPr lang="en-US" sz="1600" b="0" dirty="0">
                <a:solidFill>
                  <a:srgbClr val="FF33CC"/>
                </a:solidFill>
                <a:effectLst/>
              </a:rPr>
              <a:t>(</a:t>
            </a:r>
            <a:r>
              <a:rPr lang="en-US" sz="1600" b="0" dirty="0">
                <a:solidFill>
                  <a:srgbClr val="92D050"/>
                </a:solidFill>
                <a:effectLst/>
              </a:rPr>
              <a:t>178, 219, 255</a:t>
            </a:r>
            <a:r>
              <a:rPr lang="en-US" sz="1600" b="0" dirty="0">
                <a:solidFill>
                  <a:srgbClr val="FF33CC"/>
                </a:solidFill>
                <a:effectLst/>
              </a:rPr>
              <a:t>)</a:t>
            </a:r>
            <a:r>
              <a:rPr lang="en-US" sz="1600" b="0" dirty="0">
                <a:effectLst/>
              </a:rPr>
              <a:t>;</a:t>
            </a:r>
          </a:p>
          <a:p>
            <a:pPr>
              <a:lnSpc>
                <a:spcPts val="2250"/>
              </a:lnSpc>
            </a:pPr>
            <a:r>
              <a:rPr lang="en-US" sz="1600" b="0" dirty="0">
                <a:effectLst/>
              </a:rPr>
              <a:t>        }</a:t>
            </a:r>
          </a:p>
          <a:p>
            <a:pPr>
              <a:lnSpc>
                <a:spcPts val="2250"/>
              </a:lnSpc>
            </a:pPr>
            <a:r>
              <a:rPr lang="en-US" sz="1600" b="0" dirty="0">
                <a:solidFill>
                  <a:srgbClr val="D4D4D4"/>
                </a:solidFill>
                <a:effectLst/>
              </a:rPr>
              <a:t>    </a:t>
            </a:r>
            <a:r>
              <a:rPr lang="en-US" sz="1600" b="0" dirty="0">
                <a:effectLst/>
              </a:rPr>
              <a:t>&lt;/</a:t>
            </a:r>
            <a:r>
              <a:rPr lang="en-US" sz="1600" b="0" dirty="0">
                <a:solidFill>
                  <a:schemeClr val="accent2">
                    <a:lumMod val="75000"/>
                  </a:schemeClr>
                </a:solidFill>
                <a:effectLst/>
              </a:rPr>
              <a:t>style</a:t>
            </a:r>
            <a:r>
              <a:rPr lang="en-US" sz="1600" b="0" dirty="0">
                <a:effectLst/>
              </a:rPr>
              <a:t>&gt;</a:t>
            </a:r>
          </a:p>
        </p:txBody>
      </p:sp>
      <p:pic>
        <p:nvPicPr>
          <p:cNvPr id="13" name="Graphic 12" descr="Theatre with solid fill">
            <a:extLst>
              <a:ext uri="{FF2B5EF4-FFF2-40B4-BE49-F238E27FC236}">
                <a16:creationId xmlns="" xmlns:a16="http://schemas.microsoft.com/office/drawing/2014/main" id="{FD93A3B6-3603-DEAD-7534-24DD3B1DEED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312312" y="3023648"/>
            <a:ext cx="4350775" cy="3554212"/>
          </a:xfrm>
          <a:prstGeom prst="rect">
            <a:avLst/>
          </a:prstGeom>
        </p:spPr>
      </p:pic>
      <p:pic>
        <p:nvPicPr>
          <p:cNvPr id="14" name="Picture 13">
            <a:extLst>
              <a:ext uri="{FF2B5EF4-FFF2-40B4-BE49-F238E27FC236}">
                <a16:creationId xmlns="" xmlns:a16="http://schemas.microsoft.com/office/drawing/2014/main" id="{F2DB09A3-A606-85E9-583E-EE632819C79E}"/>
              </a:ext>
            </a:extLst>
          </p:cNvPr>
          <p:cNvPicPr>
            <a:picLocks noChangeAspect="1"/>
          </p:cNvPicPr>
          <p:nvPr/>
        </p:nvPicPr>
        <p:blipFill rotWithShape="1">
          <a:blip r:embed="rId5">
            <a:extLst>
              <a:ext uri="{28A0092B-C50C-407E-A947-70E740481C1C}">
                <a14:useLocalDpi xmlns:a14="http://schemas.microsoft.com/office/drawing/2010/main" val="0"/>
              </a:ext>
            </a:extLst>
          </a:blip>
          <a:srcRect r="36859" b="82707"/>
          <a:stretch/>
        </p:blipFill>
        <p:spPr>
          <a:xfrm>
            <a:off x="7014534" y="4029535"/>
            <a:ext cx="2946330" cy="771219"/>
          </a:xfrm>
          <a:prstGeom prst="rect">
            <a:avLst/>
          </a:prstGeom>
        </p:spPr>
      </p:pic>
      <p:sp>
        <p:nvSpPr>
          <p:cNvPr id="15" name="TextBox 14">
            <a:extLst>
              <a:ext uri="{FF2B5EF4-FFF2-40B4-BE49-F238E27FC236}">
                <a16:creationId xmlns="" xmlns:a16="http://schemas.microsoft.com/office/drawing/2014/main" id="{7C63F23B-6C73-29D1-8F3F-994154ED607F}"/>
              </a:ext>
            </a:extLst>
          </p:cNvPr>
          <p:cNvSpPr txBox="1"/>
          <p:nvPr/>
        </p:nvSpPr>
        <p:spPr>
          <a:xfrm>
            <a:off x="6227962" y="1327387"/>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6" name="TextBox 15">
            <a:extLst>
              <a:ext uri="{FF2B5EF4-FFF2-40B4-BE49-F238E27FC236}">
                <a16:creationId xmlns="" xmlns:a16="http://schemas.microsoft.com/office/drawing/2014/main" id="{7344DC7A-2345-F2F1-4DA3-96B492F9873A}"/>
              </a:ext>
            </a:extLst>
          </p:cNvPr>
          <p:cNvSpPr txBox="1"/>
          <p:nvPr/>
        </p:nvSpPr>
        <p:spPr>
          <a:xfrm>
            <a:off x="4321742" y="3222173"/>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7" name="TextBox 16">
            <a:extLst>
              <a:ext uri="{FF2B5EF4-FFF2-40B4-BE49-F238E27FC236}">
                <a16:creationId xmlns="" xmlns:a16="http://schemas.microsoft.com/office/drawing/2014/main" id="{7C94D13F-9F14-251F-6F13-5C11750C574E}"/>
              </a:ext>
            </a:extLst>
          </p:cNvPr>
          <p:cNvSpPr txBox="1"/>
          <p:nvPr/>
        </p:nvSpPr>
        <p:spPr>
          <a:xfrm>
            <a:off x="9575846" y="3591505"/>
            <a:ext cx="914400" cy="369332"/>
          </a:xfrm>
          <a:prstGeom prst="rect">
            <a:avLst/>
          </a:prstGeom>
          <a:noFill/>
        </p:spPr>
        <p:txBody>
          <a:bodyPr wrap="square" rtlCol="0">
            <a:spAutoFit/>
          </a:bodyPr>
          <a:lstStyle/>
          <a:p>
            <a:r>
              <a:rPr lang="en-US" dirty="0">
                <a:solidFill>
                  <a:schemeClr val="bg1"/>
                </a:solidFill>
                <a:latin typeface="Arial(body)"/>
              </a:rPr>
              <a:t>output</a:t>
            </a:r>
            <a:endParaRPr lang="it-IT" dirty="0">
              <a:solidFill>
                <a:schemeClr val="bg1"/>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AE006B5E-E197-CF26-C167-599B0BD322A1}"/>
                  </a:ext>
                </a:extLst>
              </p14:cNvPr>
              <p14:cNvContentPartPr/>
              <p14:nvPr/>
            </p14:nvContentPartPr>
            <p14:xfrm>
              <a:off x="1488909" y="5391360"/>
              <a:ext cx="3294360" cy="360"/>
            </p14:xfrm>
          </p:contentPart>
        </mc:Choice>
        <mc:Fallback xmlns="">
          <p:pic>
            <p:nvPicPr>
              <p:cNvPr id="5" name="Ink 4">
                <a:extLst>
                  <a:ext uri="{FF2B5EF4-FFF2-40B4-BE49-F238E27FC236}">
                    <a16:creationId xmlns:a16="http://schemas.microsoft.com/office/drawing/2014/main" id="{AE006B5E-E197-CF26-C167-599B0BD322A1}"/>
                  </a:ext>
                </a:extLst>
              </p:cNvPr>
              <p:cNvPicPr/>
              <p:nvPr/>
            </p:nvPicPr>
            <p:blipFill>
              <a:blip r:embed="rId7"/>
              <a:stretch>
                <a:fillRect/>
              </a:stretch>
            </p:blipFill>
            <p:spPr>
              <a:xfrm>
                <a:off x="1479909" y="5382360"/>
                <a:ext cx="3312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 xmlns:a16="http://schemas.microsoft.com/office/drawing/2014/main" id="{694368C3-E967-5A3E-6FE6-14390C3529EE}"/>
                  </a:ext>
                </a:extLst>
              </p14:cNvPr>
              <p14:cNvContentPartPr/>
              <p14:nvPr/>
            </p14:nvContentPartPr>
            <p14:xfrm>
              <a:off x="1554429" y="4215600"/>
              <a:ext cx="2886480" cy="360"/>
            </p14:xfrm>
          </p:contentPart>
        </mc:Choice>
        <mc:Fallback xmlns="">
          <p:pic>
            <p:nvPicPr>
              <p:cNvPr id="7" name="Ink 6">
                <a:extLst>
                  <a:ext uri="{FF2B5EF4-FFF2-40B4-BE49-F238E27FC236}">
                    <a16:creationId xmlns:a16="http://schemas.microsoft.com/office/drawing/2014/main" id="{694368C3-E967-5A3E-6FE6-14390C3529EE}"/>
                  </a:ext>
                </a:extLst>
              </p:cNvPr>
              <p:cNvPicPr/>
              <p:nvPr/>
            </p:nvPicPr>
            <p:blipFill>
              <a:blip r:embed="rId9"/>
              <a:stretch>
                <a:fillRect/>
              </a:stretch>
            </p:blipFill>
            <p:spPr>
              <a:xfrm>
                <a:off x="1545429" y="4206960"/>
                <a:ext cx="2904120" cy="18000"/>
              </a:xfrm>
              <a:prstGeom prst="rect">
                <a:avLst/>
              </a:prstGeom>
            </p:spPr>
          </p:pic>
        </mc:Fallback>
      </mc:AlternateContent>
    </p:spTree>
    <p:extLst>
      <p:ext uri="{BB962C8B-B14F-4D97-AF65-F5344CB8AC3E}">
        <p14:creationId xmlns:p14="http://schemas.microsoft.com/office/powerpoint/2010/main" val="17697994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2AD28DC0-7084-7884-1382-7DC182A0D8B6}"/>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8B3228F3-6D59-A1A4-4378-ED7F8001CE0A}"/>
              </a:ext>
            </a:extLst>
          </p:cNvPr>
          <p:cNvPicPr>
            <a:picLocks noChangeAspect="1"/>
          </p:cNvPicPr>
          <p:nvPr/>
        </p:nvPicPr>
        <p:blipFill>
          <a:blip r:embed="rId2"/>
          <a:stretch>
            <a:fillRect/>
          </a:stretch>
        </p:blipFill>
        <p:spPr>
          <a:xfrm>
            <a:off x="10737888" y="360913"/>
            <a:ext cx="983226" cy="1229634"/>
          </a:xfrm>
          <a:prstGeom prst="rect">
            <a:avLst/>
          </a:prstGeom>
        </p:spPr>
      </p:pic>
      <p:sp>
        <p:nvSpPr>
          <p:cNvPr id="4" name="TextBox 3">
            <a:extLst>
              <a:ext uri="{FF2B5EF4-FFF2-40B4-BE49-F238E27FC236}">
                <a16:creationId xmlns="" xmlns:a16="http://schemas.microsoft.com/office/drawing/2014/main" id="{43F2CDFA-D7B2-8889-DC84-5D5E0FCC219A}"/>
              </a:ext>
            </a:extLst>
          </p:cNvPr>
          <p:cNvSpPr txBox="1"/>
          <p:nvPr/>
        </p:nvSpPr>
        <p:spPr>
          <a:xfrm>
            <a:off x="872528" y="531167"/>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border</a:t>
            </a:r>
          </a:p>
        </p:txBody>
      </p:sp>
      <p:pic>
        <p:nvPicPr>
          <p:cNvPr id="5" name="Picture 4">
            <a:extLst>
              <a:ext uri="{FF2B5EF4-FFF2-40B4-BE49-F238E27FC236}">
                <a16:creationId xmlns="" xmlns:a16="http://schemas.microsoft.com/office/drawing/2014/main" id="{1471E06A-7D9B-BDD8-632A-84255E3BF060}"/>
              </a:ext>
            </a:extLst>
          </p:cNvPr>
          <p:cNvPicPr>
            <a:picLocks noChangeAspect="1"/>
          </p:cNvPicPr>
          <p:nvPr/>
        </p:nvPicPr>
        <p:blipFill rotWithShape="1">
          <a:blip r:embed="rId3">
            <a:extLst>
              <a:ext uri="{28A0092B-C50C-407E-A947-70E740481C1C}">
                <a14:useLocalDpi xmlns:a14="http://schemas.microsoft.com/office/drawing/2010/main" val="0"/>
              </a:ext>
            </a:extLst>
          </a:blip>
          <a:srcRect r="29009" b="79266"/>
          <a:stretch/>
        </p:blipFill>
        <p:spPr>
          <a:xfrm>
            <a:off x="1461054" y="4103509"/>
            <a:ext cx="2697991" cy="724806"/>
          </a:xfrm>
          <a:prstGeom prst="rect">
            <a:avLst/>
          </a:prstGeom>
        </p:spPr>
      </p:pic>
      <p:pic>
        <p:nvPicPr>
          <p:cNvPr id="7" name="Picture 6">
            <a:extLst>
              <a:ext uri="{FF2B5EF4-FFF2-40B4-BE49-F238E27FC236}">
                <a16:creationId xmlns="" xmlns:a16="http://schemas.microsoft.com/office/drawing/2014/main" id="{8FACBC4D-C820-C734-25C7-5445A935C54C}"/>
              </a:ext>
            </a:extLst>
          </p:cNvPr>
          <p:cNvPicPr>
            <a:picLocks noChangeAspect="1"/>
          </p:cNvPicPr>
          <p:nvPr/>
        </p:nvPicPr>
        <p:blipFill>
          <a:blip r:embed="rId4"/>
          <a:stretch>
            <a:fillRect/>
          </a:stretch>
        </p:blipFill>
        <p:spPr>
          <a:xfrm>
            <a:off x="6504680" y="1716739"/>
            <a:ext cx="4065170" cy="2440858"/>
          </a:xfrm>
          <a:prstGeom prst="rect">
            <a:avLst/>
          </a:prstGeom>
        </p:spPr>
      </p:pic>
      <p:pic>
        <p:nvPicPr>
          <p:cNvPr id="11" name="Graphic 10" descr="Graduation cap with solid fill">
            <a:extLst>
              <a:ext uri="{FF2B5EF4-FFF2-40B4-BE49-F238E27FC236}">
                <a16:creationId xmlns="" xmlns:a16="http://schemas.microsoft.com/office/drawing/2014/main" id="{C773E4CB-1AA4-D358-A565-297EDC8D5DDB}"/>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84808" y="1242510"/>
            <a:ext cx="506064" cy="506064"/>
          </a:xfrm>
          <a:prstGeom prst="rect">
            <a:avLst/>
          </a:prstGeom>
        </p:spPr>
      </p:pic>
      <p:pic>
        <p:nvPicPr>
          <p:cNvPr id="12" name="Graphic 11" descr="Graduation cap with solid fill">
            <a:extLst>
              <a:ext uri="{FF2B5EF4-FFF2-40B4-BE49-F238E27FC236}">
                <a16:creationId xmlns="" xmlns:a16="http://schemas.microsoft.com/office/drawing/2014/main" id="{60FEDAD4-DF87-43B3-F8B4-1DBA9724B9A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6509363" y="1190862"/>
            <a:ext cx="506064" cy="506064"/>
          </a:xfrm>
          <a:prstGeom prst="rect">
            <a:avLst/>
          </a:prstGeom>
        </p:spPr>
      </p:pic>
      <p:pic>
        <p:nvPicPr>
          <p:cNvPr id="13" name="Graphic 12" descr="Graduation cap with solid fill">
            <a:extLst>
              <a:ext uri="{FF2B5EF4-FFF2-40B4-BE49-F238E27FC236}">
                <a16:creationId xmlns="" xmlns:a16="http://schemas.microsoft.com/office/drawing/2014/main" id="{EDED493B-BFD3-DFA6-475F-6CBBAAB5A6C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1460571" y="3597445"/>
            <a:ext cx="506064" cy="506064"/>
          </a:xfrm>
          <a:prstGeom prst="rect">
            <a:avLst/>
          </a:prstGeom>
        </p:spPr>
      </p:pic>
      <p:sp>
        <p:nvSpPr>
          <p:cNvPr id="14" name="TextBox 13">
            <a:extLst>
              <a:ext uri="{FF2B5EF4-FFF2-40B4-BE49-F238E27FC236}">
                <a16:creationId xmlns="" xmlns:a16="http://schemas.microsoft.com/office/drawing/2014/main" id="{B64A212D-B2F2-73C7-DCF1-CEAB29DC16AF}"/>
              </a:ext>
            </a:extLst>
          </p:cNvPr>
          <p:cNvSpPr txBox="1"/>
          <p:nvPr/>
        </p:nvSpPr>
        <p:spPr>
          <a:xfrm>
            <a:off x="1190872" y="1275395"/>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5" name="TextBox 14">
            <a:extLst>
              <a:ext uri="{FF2B5EF4-FFF2-40B4-BE49-F238E27FC236}">
                <a16:creationId xmlns="" xmlns:a16="http://schemas.microsoft.com/office/drawing/2014/main" id="{20E75122-C43B-62E1-043A-7E035747D007}"/>
              </a:ext>
            </a:extLst>
          </p:cNvPr>
          <p:cNvSpPr txBox="1"/>
          <p:nvPr/>
        </p:nvSpPr>
        <p:spPr>
          <a:xfrm>
            <a:off x="6966796" y="1275395"/>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6" name="TextBox 15">
            <a:extLst>
              <a:ext uri="{FF2B5EF4-FFF2-40B4-BE49-F238E27FC236}">
                <a16:creationId xmlns="" xmlns:a16="http://schemas.microsoft.com/office/drawing/2014/main" id="{B0CC19D8-22AF-7BB0-E8D5-8211A1EEFC21}"/>
              </a:ext>
            </a:extLst>
          </p:cNvPr>
          <p:cNvSpPr txBox="1"/>
          <p:nvPr/>
        </p:nvSpPr>
        <p:spPr>
          <a:xfrm>
            <a:off x="1933537" y="3665811"/>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pic>
        <p:nvPicPr>
          <p:cNvPr id="18" name="Picture 17">
            <a:extLst>
              <a:ext uri="{FF2B5EF4-FFF2-40B4-BE49-F238E27FC236}">
                <a16:creationId xmlns="" xmlns:a16="http://schemas.microsoft.com/office/drawing/2014/main" id="{C811E3B6-E7F3-A971-A092-D272AA9EA68B}"/>
              </a:ext>
            </a:extLst>
          </p:cNvPr>
          <p:cNvPicPr>
            <a:picLocks noChangeAspect="1"/>
          </p:cNvPicPr>
          <p:nvPr/>
        </p:nvPicPr>
        <p:blipFill>
          <a:blip r:embed="rId7"/>
          <a:stretch>
            <a:fillRect/>
          </a:stretch>
        </p:blipFill>
        <p:spPr>
          <a:xfrm>
            <a:off x="1128461" y="1727382"/>
            <a:ext cx="5219760" cy="1044335"/>
          </a:xfrm>
          <a:prstGeom prst="rect">
            <a:avLst/>
          </a:prstGeom>
        </p:spPr>
      </p:pic>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13B28716-D216-2E33-D28A-1B9CD4E8A2AD}"/>
                  </a:ext>
                </a:extLst>
              </p14:cNvPr>
              <p14:cNvContentPartPr/>
              <p14:nvPr/>
            </p14:nvContentPartPr>
            <p14:xfrm>
              <a:off x="7001229" y="3679920"/>
              <a:ext cx="3066840" cy="360"/>
            </p14:xfrm>
          </p:contentPart>
        </mc:Choice>
        <mc:Fallback xmlns="">
          <p:pic>
            <p:nvPicPr>
              <p:cNvPr id="6" name="Ink 5">
                <a:extLst>
                  <a:ext uri="{FF2B5EF4-FFF2-40B4-BE49-F238E27FC236}">
                    <a16:creationId xmlns:a16="http://schemas.microsoft.com/office/drawing/2014/main" id="{13B28716-D216-2E33-D28A-1B9CD4E8A2AD}"/>
                  </a:ext>
                </a:extLst>
              </p:cNvPr>
              <p:cNvPicPr/>
              <p:nvPr/>
            </p:nvPicPr>
            <p:blipFill>
              <a:blip r:embed="rId9"/>
              <a:stretch>
                <a:fillRect/>
              </a:stretch>
            </p:blipFill>
            <p:spPr>
              <a:xfrm>
                <a:off x="6992229" y="3671280"/>
                <a:ext cx="308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 xmlns:a16="http://schemas.microsoft.com/office/drawing/2014/main" id="{CE9A0CEB-DF33-DB75-66C5-A97C17A893C0}"/>
                  </a:ext>
                </a:extLst>
              </p14:cNvPr>
              <p14:cNvContentPartPr/>
              <p14:nvPr/>
            </p14:nvContentPartPr>
            <p14:xfrm>
              <a:off x="7001229" y="2857320"/>
              <a:ext cx="2193480" cy="360"/>
            </p14:xfrm>
          </p:contentPart>
        </mc:Choice>
        <mc:Fallback xmlns="">
          <p:pic>
            <p:nvPicPr>
              <p:cNvPr id="8" name="Ink 7">
                <a:extLst>
                  <a:ext uri="{FF2B5EF4-FFF2-40B4-BE49-F238E27FC236}">
                    <a16:creationId xmlns:a16="http://schemas.microsoft.com/office/drawing/2014/main" id="{CE9A0CEB-DF33-DB75-66C5-A97C17A893C0}"/>
                  </a:ext>
                </a:extLst>
              </p:cNvPr>
              <p:cNvPicPr/>
              <p:nvPr/>
            </p:nvPicPr>
            <p:blipFill>
              <a:blip r:embed="rId11"/>
              <a:stretch>
                <a:fillRect/>
              </a:stretch>
            </p:blipFill>
            <p:spPr>
              <a:xfrm>
                <a:off x="6992229" y="2848320"/>
                <a:ext cx="2211120" cy="18000"/>
              </a:xfrm>
              <a:prstGeom prst="rect">
                <a:avLst/>
              </a:prstGeom>
            </p:spPr>
          </p:pic>
        </mc:Fallback>
      </mc:AlternateContent>
    </p:spTree>
    <p:extLst>
      <p:ext uri="{BB962C8B-B14F-4D97-AF65-F5344CB8AC3E}">
        <p14:creationId xmlns:p14="http://schemas.microsoft.com/office/powerpoint/2010/main" val="41489513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1D59B0C2-4133-9AC1-302C-4269135C891A}"/>
              </a:ext>
            </a:extLst>
          </p:cNvPr>
          <p:cNvSpPr/>
          <p:nvPr/>
        </p:nvSpPr>
        <p:spPr>
          <a:xfrm>
            <a:off x="470886" y="683342"/>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C902AFC5-47CB-B368-280C-067CB2D55DA8}"/>
              </a:ext>
            </a:extLst>
          </p:cNvPr>
          <p:cNvPicPr>
            <a:picLocks noChangeAspect="1"/>
          </p:cNvPicPr>
          <p:nvPr/>
        </p:nvPicPr>
        <p:blipFill>
          <a:blip r:embed="rId2"/>
          <a:stretch>
            <a:fillRect/>
          </a:stretch>
        </p:blipFill>
        <p:spPr>
          <a:xfrm>
            <a:off x="10639566" y="577223"/>
            <a:ext cx="983226" cy="1229634"/>
          </a:xfrm>
          <a:prstGeom prst="rect">
            <a:avLst/>
          </a:prstGeom>
        </p:spPr>
      </p:pic>
      <p:sp>
        <p:nvSpPr>
          <p:cNvPr id="6" name="TextBox 5">
            <a:extLst>
              <a:ext uri="{FF2B5EF4-FFF2-40B4-BE49-F238E27FC236}">
                <a16:creationId xmlns="" xmlns:a16="http://schemas.microsoft.com/office/drawing/2014/main" id="{8762A837-FF75-C6AE-0E33-77303C453076}"/>
              </a:ext>
            </a:extLst>
          </p:cNvPr>
          <p:cNvSpPr txBox="1"/>
          <p:nvPr/>
        </p:nvSpPr>
        <p:spPr>
          <a:xfrm>
            <a:off x="1118223" y="722878"/>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border-radius</a:t>
            </a:r>
          </a:p>
        </p:txBody>
      </p:sp>
      <p:pic>
        <p:nvPicPr>
          <p:cNvPr id="8" name="Picture 7">
            <a:extLst>
              <a:ext uri="{FF2B5EF4-FFF2-40B4-BE49-F238E27FC236}">
                <a16:creationId xmlns="" xmlns:a16="http://schemas.microsoft.com/office/drawing/2014/main" id="{BE1D60BB-3778-BC7D-6DFC-40E9B172D873}"/>
              </a:ext>
            </a:extLst>
          </p:cNvPr>
          <p:cNvPicPr>
            <a:picLocks noChangeAspect="1"/>
          </p:cNvPicPr>
          <p:nvPr/>
        </p:nvPicPr>
        <p:blipFill>
          <a:blip r:embed="rId3"/>
          <a:stretch>
            <a:fillRect/>
          </a:stretch>
        </p:blipFill>
        <p:spPr>
          <a:xfrm>
            <a:off x="1285778" y="3429000"/>
            <a:ext cx="4464846" cy="2818542"/>
          </a:xfrm>
          <a:prstGeom prst="rect">
            <a:avLst/>
          </a:prstGeom>
        </p:spPr>
      </p:pic>
      <p:pic>
        <p:nvPicPr>
          <p:cNvPr id="9" name="Picture 8">
            <a:extLst>
              <a:ext uri="{FF2B5EF4-FFF2-40B4-BE49-F238E27FC236}">
                <a16:creationId xmlns="" xmlns:a16="http://schemas.microsoft.com/office/drawing/2014/main" id="{6F2F591C-1779-AAD1-CCBC-F9E33CD2CBCF}"/>
              </a:ext>
            </a:extLst>
          </p:cNvPr>
          <p:cNvPicPr>
            <a:picLocks noChangeAspect="1"/>
          </p:cNvPicPr>
          <p:nvPr/>
        </p:nvPicPr>
        <p:blipFill>
          <a:blip r:embed="rId4"/>
          <a:stretch>
            <a:fillRect/>
          </a:stretch>
        </p:blipFill>
        <p:spPr>
          <a:xfrm>
            <a:off x="1285778" y="1502355"/>
            <a:ext cx="5219760" cy="1044335"/>
          </a:xfrm>
          <a:prstGeom prst="rect">
            <a:avLst/>
          </a:prstGeom>
        </p:spPr>
      </p:pic>
      <p:pic>
        <p:nvPicPr>
          <p:cNvPr id="10" name="Picture 9">
            <a:extLst>
              <a:ext uri="{FF2B5EF4-FFF2-40B4-BE49-F238E27FC236}">
                <a16:creationId xmlns="" xmlns:a16="http://schemas.microsoft.com/office/drawing/2014/main" id="{E0395DDD-B296-A1F1-41B3-06AF4E47DE44}"/>
              </a:ext>
            </a:extLst>
          </p:cNvPr>
          <p:cNvPicPr>
            <a:picLocks noChangeAspect="1"/>
          </p:cNvPicPr>
          <p:nvPr/>
        </p:nvPicPr>
        <p:blipFill rotWithShape="1">
          <a:blip r:embed="rId5">
            <a:extLst>
              <a:ext uri="{28A0092B-C50C-407E-A947-70E740481C1C}">
                <a14:useLocalDpi xmlns:a14="http://schemas.microsoft.com/office/drawing/2010/main" val="0"/>
              </a:ext>
            </a:extLst>
          </a:blip>
          <a:srcRect r="32147" b="81379"/>
          <a:stretch/>
        </p:blipFill>
        <p:spPr>
          <a:xfrm>
            <a:off x="7458298" y="3156368"/>
            <a:ext cx="2559320" cy="736053"/>
          </a:xfrm>
          <a:prstGeom prst="rect">
            <a:avLst/>
          </a:prstGeom>
        </p:spPr>
      </p:pic>
      <p:sp>
        <p:nvSpPr>
          <p:cNvPr id="11" name="Rectangle: Diagonal Corners Rounded 10">
            <a:extLst>
              <a:ext uri="{FF2B5EF4-FFF2-40B4-BE49-F238E27FC236}">
                <a16:creationId xmlns="" xmlns:a16="http://schemas.microsoft.com/office/drawing/2014/main" id="{098C0505-D93D-DFCF-5496-E2C0A1D93C37}"/>
              </a:ext>
            </a:extLst>
          </p:cNvPr>
          <p:cNvSpPr/>
          <p:nvPr/>
        </p:nvSpPr>
        <p:spPr>
          <a:xfrm>
            <a:off x="6013925" y="1302530"/>
            <a:ext cx="983226" cy="461665"/>
          </a:xfrm>
          <a:prstGeom prst="round2Diag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ctangle: Diagonal Corners Rounded 11">
            <a:extLst>
              <a:ext uri="{FF2B5EF4-FFF2-40B4-BE49-F238E27FC236}">
                <a16:creationId xmlns="" xmlns:a16="http://schemas.microsoft.com/office/drawing/2014/main" id="{59F50006-E3BE-0BFF-E93D-D3C746C26CAD}"/>
              </a:ext>
            </a:extLst>
          </p:cNvPr>
          <p:cNvSpPr/>
          <p:nvPr/>
        </p:nvSpPr>
        <p:spPr>
          <a:xfrm>
            <a:off x="5259011" y="3293563"/>
            <a:ext cx="983226" cy="461665"/>
          </a:xfrm>
          <a:prstGeom prst="round2Diag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ctangle: Diagonal Corners Rounded 12">
            <a:extLst>
              <a:ext uri="{FF2B5EF4-FFF2-40B4-BE49-F238E27FC236}">
                <a16:creationId xmlns="" xmlns:a16="http://schemas.microsoft.com/office/drawing/2014/main" id="{8C2BB9D0-4E83-2F08-11E3-175A9F3F7E63}"/>
              </a:ext>
            </a:extLst>
          </p:cNvPr>
          <p:cNvSpPr/>
          <p:nvPr/>
        </p:nvSpPr>
        <p:spPr>
          <a:xfrm>
            <a:off x="9733935" y="2694703"/>
            <a:ext cx="983226" cy="461665"/>
          </a:xfrm>
          <a:prstGeom prst="round2Diag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extBox 13">
            <a:extLst>
              <a:ext uri="{FF2B5EF4-FFF2-40B4-BE49-F238E27FC236}">
                <a16:creationId xmlns="" xmlns:a16="http://schemas.microsoft.com/office/drawing/2014/main" id="{DAA96D24-4FC2-4707-90F0-38E6E0D7B651}"/>
              </a:ext>
            </a:extLst>
          </p:cNvPr>
          <p:cNvSpPr txBox="1"/>
          <p:nvPr/>
        </p:nvSpPr>
        <p:spPr>
          <a:xfrm>
            <a:off x="6227962" y="1327387"/>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5" name="TextBox 14">
            <a:extLst>
              <a:ext uri="{FF2B5EF4-FFF2-40B4-BE49-F238E27FC236}">
                <a16:creationId xmlns="" xmlns:a16="http://schemas.microsoft.com/office/drawing/2014/main" id="{DE8EA517-B586-EAD9-B22A-841BA09268B9}"/>
              </a:ext>
            </a:extLst>
          </p:cNvPr>
          <p:cNvSpPr txBox="1"/>
          <p:nvPr/>
        </p:nvSpPr>
        <p:spPr>
          <a:xfrm>
            <a:off x="5539231" y="3332648"/>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6" name="TextBox 15">
            <a:extLst>
              <a:ext uri="{FF2B5EF4-FFF2-40B4-BE49-F238E27FC236}">
                <a16:creationId xmlns="" xmlns:a16="http://schemas.microsoft.com/office/drawing/2014/main" id="{760D4B69-C437-6790-428E-7D4752862D49}"/>
              </a:ext>
            </a:extLst>
          </p:cNvPr>
          <p:cNvSpPr txBox="1"/>
          <p:nvPr/>
        </p:nvSpPr>
        <p:spPr>
          <a:xfrm>
            <a:off x="9802761" y="2740869"/>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 xmlns:a16="http://schemas.microsoft.com/office/drawing/2014/main" id="{B1B7420E-5708-DAD8-C612-D2EA4951FF31}"/>
                  </a:ext>
                </a:extLst>
              </p14:cNvPr>
              <p14:cNvContentPartPr/>
              <p14:nvPr/>
            </p14:nvContentPartPr>
            <p14:xfrm>
              <a:off x="2207109" y="5691960"/>
              <a:ext cx="1782720" cy="360"/>
            </p14:xfrm>
          </p:contentPart>
        </mc:Choice>
        <mc:Fallback xmlns="">
          <p:pic>
            <p:nvPicPr>
              <p:cNvPr id="2" name="Ink 1">
                <a:extLst>
                  <a:ext uri="{FF2B5EF4-FFF2-40B4-BE49-F238E27FC236}">
                    <a16:creationId xmlns:a16="http://schemas.microsoft.com/office/drawing/2014/main" id="{B1B7420E-5708-DAD8-C612-D2EA4951FF31}"/>
                  </a:ext>
                </a:extLst>
              </p:cNvPr>
              <p:cNvPicPr/>
              <p:nvPr/>
            </p:nvPicPr>
            <p:blipFill>
              <a:blip r:embed="rId7"/>
              <a:stretch>
                <a:fillRect/>
              </a:stretch>
            </p:blipFill>
            <p:spPr>
              <a:xfrm>
                <a:off x="2198469" y="5682960"/>
                <a:ext cx="1800360" cy="18000"/>
              </a:xfrm>
              <a:prstGeom prst="rect">
                <a:avLst/>
              </a:prstGeom>
            </p:spPr>
          </p:pic>
        </mc:Fallback>
      </mc:AlternateContent>
    </p:spTree>
    <p:extLst>
      <p:ext uri="{BB962C8B-B14F-4D97-AF65-F5344CB8AC3E}">
        <p14:creationId xmlns:p14="http://schemas.microsoft.com/office/powerpoint/2010/main" val="21829941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0B6F85B-CE7B-8377-E573-999F6A2807F5}"/>
              </a:ext>
            </a:extLst>
          </p:cNvPr>
          <p:cNvSpPr txBox="1"/>
          <p:nvPr/>
        </p:nvSpPr>
        <p:spPr>
          <a:xfrm>
            <a:off x="854429" y="531167"/>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margin</a:t>
            </a:r>
          </a:p>
        </p:txBody>
      </p:sp>
      <p:sp>
        <p:nvSpPr>
          <p:cNvPr id="3" name="箭头: 五边形 1">
            <a:extLst>
              <a:ext uri="{FF2B5EF4-FFF2-40B4-BE49-F238E27FC236}">
                <a16:creationId xmlns="" xmlns:a16="http://schemas.microsoft.com/office/drawing/2014/main" id="{44D24517-F18E-89FE-FBA0-D4AD50894802}"/>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144ED740-86EE-38F5-4FC8-9FA0C8893A87}"/>
              </a:ext>
            </a:extLst>
          </p:cNvPr>
          <p:cNvPicPr>
            <a:picLocks noChangeAspect="1"/>
          </p:cNvPicPr>
          <p:nvPr/>
        </p:nvPicPr>
        <p:blipFill>
          <a:blip r:embed="rId2"/>
          <a:stretch>
            <a:fillRect/>
          </a:stretch>
        </p:blipFill>
        <p:spPr>
          <a:xfrm>
            <a:off x="10737888" y="360913"/>
            <a:ext cx="983226" cy="1229634"/>
          </a:xfrm>
          <a:prstGeom prst="rect">
            <a:avLst/>
          </a:prstGeom>
        </p:spPr>
      </p:pic>
      <p:pic>
        <p:nvPicPr>
          <p:cNvPr id="6" name="Picture 5">
            <a:extLst>
              <a:ext uri="{FF2B5EF4-FFF2-40B4-BE49-F238E27FC236}">
                <a16:creationId xmlns="" xmlns:a16="http://schemas.microsoft.com/office/drawing/2014/main" id="{44762773-94BF-4BF0-4940-75A1F28C6B4E}"/>
              </a:ext>
            </a:extLst>
          </p:cNvPr>
          <p:cNvPicPr>
            <a:picLocks noChangeAspect="1"/>
          </p:cNvPicPr>
          <p:nvPr/>
        </p:nvPicPr>
        <p:blipFill>
          <a:blip r:embed="rId3"/>
          <a:stretch>
            <a:fillRect/>
          </a:stretch>
        </p:blipFill>
        <p:spPr>
          <a:xfrm>
            <a:off x="6677002" y="1964470"/>
            <a:ext cx="3775751" cy="2846562"/>
          </a:xfrm>
          <a:prstGeom prst="rect">
            <a:avLst/>
          </a:prstGeom>
        </p:spPr>
      </p:pic>
      <p:pic>
        <p:nvPicPr>
          <p:cNvPr id="7" name="Picture 6">
            <a:extLst>
              <a:ext uri="{FF2B5EF4-FFF2-40B4-BE49-F238E27FC236}">
                <a16:creationId xmlns="" xmlns:a16="http://schemas.microsoft.com/office/drawing/2014/main" id="{A6039068-2CB7-BED6-9E62-A513B93A154F}"/>
              </a:ext>
            </a:extLst>
          </p:cNvPr>
          <p:cNvPicPr>
            <a:picLocks noChangeAspect="1"/>
          </p:cNvPicPr>
          <p:nvPr/>
        </p:nvPicPr>
        <p:blipFill>
          <a:blip r:embed="rId4"/>
          <a:stretch>
            <a:fillRect/>
          </a:stretch>
        </p:blipFill>
        <p:spPr>
          <a:xfrm>
            <a:off x="784334" y="1964470"/>
            <a:ext cx="5219760" cy="1044335"/>
          </a:xfrm>
          <a:prstGeom prst="rect">
            <a:avLst/>
          </a:prstGeom>
        </p:spPr>
      </p:pic>
      <p:pic>
        <p:nvPicPr>
          <p:cNvPr id="10" name="Picture 9">
            <a:extLst>
              <a:ext uri="{FF2B5EF4-FFF2-40B4-BE49-F238E27FC236}">
                <a16:creationId xmlns="" xmlns:a16="http://schemas.microsoft.com/office/drawing/2014/main" id="{A9275FA6-B7A7-79E1-E20F-EA50BDC0AFDF}"/>
              </a:ext>
            </a:extLst>
          </p:cNvPr>
          <p:cNvPicPr>
            <a:picLocks noChangeAspect="1"/>
          </p:cNvPicPr>
          <p:nvPr/>
        </p:nvPicPr>
        <p:blipFill rotWithShape="1">
          <a:blip r:embed="rId5">
            <a:extLst>
              <a:ext uri="{28A0092B-C50C-407E-A947-70E740481C1C}">
                <a14:useLocalDpi xmlns:a14="http://schemas.microsoft.com/office/drawing/2010/main" val="0"/>
              </a:ext>
            </a:extLst>
          </a:blip>
          <a:srcRect l="3446" t="5155" r="17302" b="76485"/>
          <a:stretch/>
        </p:blipFill>
        <p:spPr>
          <a:xfrm>
            <a:off x="1680057" y="4461987"/>
            <a:ext cx="3106994" cy="698090"/>
          </a:xfrm>
          <a:prstGeom prst="rect">
            <a:avLst/>
          </a:prstGeom>
        </p:spPr>
      </p:pic>
      <p:pic>
        <p:nvPicPr>
          <p:cNvPr id="11" name="Graphic 10" descr="Pencil with solid fill">
            <a:extLst>
              <a:ext uri="{FF2B5EF4-FFF2-40B4-BE49-F238E27FC236}">
                <a16:creationId xmlns="" xmlns:a16="http://schemas.microsoft.com/office/drawing/2014/main" id="{BB7DA425-B076-BB2E-1C9A-904DD8014B6C}"/>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610131" y="1510987"/>
            <a:ext cx="393963" cy="393963"/>
          </a:xfrm>
          <a:prstGeom prst="rect">
            <a:avLst/>
          </a:prstGeom>
        </p:spPr>
      </p:pic>
      <p:pic>
        <p:nvPicPr>
          <p:cNvPr id="12" name="Graphic 11" descr="Pencil with solid fill">
            <a:extLst>
              <a:ext uri="{FF2B5EF4-FFF2-40B4-BE49-F238E27FC236}">
                <a16:creationId xmlns="" xmlns:a16="http://schemas.microsoft.com/office/drawing/2014/main" id="{62D0A42F-4143-5EC8-65AA-96272E1C0027}"/>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10094703" y="1510589"/>
            <a:ext cx="393963" cy="393963"/>
          </a:xfrm>
          <a:prstGeom prst="rect">
            <a:avLst/>
          </a:prstGeom>
        </p:spPr>
      </p:pic>
      <p:pic>
        <p:nvPicPr>
          <p:cNvPr id="13" name="Graphic 12" descr="Pencil with solid fill">
            <a:extLst>
              <a:ext uri="{FF2B5EF4-FFF2-40B4-BE49-F238E27FC236}">
                <a16:creationId xmlns="" xmlns:a16="http://schemas.microsoft.com/office/drawing/2014/main" id="{4EF61139-904A-A083-1400-CF6173C02218}"/>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393088" y="3980443"/>
            <a:ext cx="393963" cy="393963"/>
          </a:xfrm>
          <a:prstGeom prst="rect">
            <a:avLst/>
          </a:prstGeom>
        </p:spPr>
      </p:pic>
      <p:sp>
        <p:nvSpPr>
          <p:cNvPr id="14" name="TextBox 13">
            <a:extLst>
              <a:ext uri="{FF2B5EF4-FFF2-40B4-BE49-F238E27FC236}">
                <a16:creationId xmlns="" xmlns:a16="http://schemas.microsoft.com/office/drawing/2014/main" id="{A4852821-CD89-4238-FC1E-212A51931859}"/>
              </a:ext>
            </a:extLst>
          </p:cNvPr>
          <p:cNvSpPr txBox="1"/>
          <p:nvPr/>
        </p:nvSpPr>
        <p:spPr>
          <a:xfrm>
            <a:off x="4903709" y="1510589"/>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5" name="TextBox 14">
            <a:extLst>
              <a:ext uri="{FF2B5EF4-FFF2-40B4-BE49-F238E27FC236}">
                <a16:creationId xmlns="" xmlns:a16="http://schemas.microsoft.com/office/drawing/2014/main" id="{A8FC6BA5-3772-61BE-3BCF-A45DD3710E77}"/>
              </a:ext>
            </a:extLst>
          </p:cNvPr>
          <p:cNvSpPr txBox="1"/>
          <p:nvPr/>
        </p:nvSpPr>
        <p:spPr>
          <a:xfrm>
            <a:off x="9512892" y="1565179"/>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6" name="TextBox 15">
            <a:extLst>
              <a:ext uri="{FF2B5EF4-FFF2-40B4-BE49-F238E27FC236}">
                <a16:creationId xmlns="" xmlns:a16="http://schemas.microsoft.com/office/drawing/2014/main" id="{B3B486EC-AB0C-C6A1-8E94-EC7C8434BAB4}"/>
              </a:ext>
            </a:extLst>
          </p:cNvPr>
          <p:cNvSpPr txBox="1"/>
          <p:nvPr/>
        </p:nvSpPr>
        <p:spPr>
          <a:xfrm>
            <a:off x="3466502" y="4092655"/>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 xmlns:a16="http://schemas.microsoft.com/office/drawing/2014/main" id="{C76562FE-479D-E602-669B-AA1873646DC9}"/>
                  </a:ext>
                </a:extLst>
              </p14:cNvPr>
              <p14:cNvContentPartPr/>
              <p14:nvPr/>
            </p14:nvContentPartPr>
            <p14:xfrm>
              <a:off x="7458429" y="2568960"/>
              <a:ext cx="1076400" cy="360"/>
            </p14:xfrm>
          </p:contentPart>
        </mc:Choice>
        <mc:Fallback xmlns="">
          <p:pic>
            <p:nvPicPr>
              <p:cNvPr id="5" name="Ink 4">
                <a:extLst>
                  <a:ext uri="{FF2B5EF4-FFF2-40B4-BE49-F238E27FC236}">
                    <a16:creationId xmlns:a16="http://schemas.microsoft.com/office/drawing/2014/main" id="{C76562FE-479D-E602-669B-AA1873646DC9}"/>
                  </a:ext>
                </a:extLst>
              </p:cNvPr>
              <p:cNvPicPr/>
              <p:nvPr/>
            </p:nvPicPr>
            <p:blipFill>
              <a:blip r:embed="rId9"/>
              <a:stretch>
                <a:fillRect/>
              </a:stretch>
            </p:blipFill>
            <p:spPr>
              <a:xfrm>
                <a:off x="7449789" y="2560320"/>
                <a:ext cx="1094040" cy="18000"/>
              </a:xfrm>
              <a:prstGeom prst="rect">
                <a:avLst/>
              </a:prstGeom>
            </p:spPr>
          </p:pic>
        </mc:Fallback>
      </mc:AlternateContent>
    </p:spTree>
    <p:extLst>
      <p:ext uri="{BB962C8B-B14F-4D97-AF65-F5344CB8AC3E}">
        <p14:creationId xmlns:p14="http://schemas.microsoft.com/office/powerpoint/2010/main" val="1869354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2A2476E-3BF7-6A73-2A94-52128455B524}"/>
              </a:ext>
            </a:extLst>
          </p:cNvPr>
          <p:cNvSpPr txBox="1"/>
          <p:nvPr/>
        </p:nvSpPr>
        <p:spPr>
          <a:xfrm>
            <a:off x="832725" y="469613"/>
            <a:ext cx="2514600"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padding</a:t>
            </a:r>
          </a:p>
        </p:txBody>
      </p:sp>
      <p:sp>
        <p:nvSpPr>
          <p:cNvPr id="3" name="箭头: 五边形 1">
            <a:extLst>
              <a:ext uri="{FF2B5EF4-FFF2-40B4-BE49-F238E27FC236}">
                <a16:creationId xmlns="" xmlns:a16="http://schemas.microsoft.com/office/drawing/2014/main" id="{88C6B551-C301-EF71-4D14-0FD6363E0AEE}"/>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332873EA-93B1-E1D1-32BA-94E9D1ACF182}"/>
              </a:ext>
            </a:extLst>
          </p:cNvPr>
          <p:cNvPicPr>
            <a:picLocks noChangeAspect="1"/>
          </p:cNvPicPr>
          <p:nvPr/>
        </p:nvPicPr>
        <p:blipFill>
          <a:blip r:embed="rId2"/>
          <a:stretch>
            <a:fillRect/>
          </a:stretch>
        </p:blipFill>
        <p:spPr>
          <a:xfrm>
            <a:off x="10737888" y="360913"/>
            <a:ext cx="983226" cy="1229634"/>
          </a:xfrm>
          <a:prstGeom prst="rect">
            <a:avLst/>
          </a:prstGeom>
        </p:spPr>
      </p:pic>
      <p:pic>
        <p:nvPicPr>
          <p:cNvPr id="7" name="Picture 6">
            <a:extLst>
              <a:ext uri="{FF2B5EF4-FFF2-40B4-BE49-F238E27FC236}">
                <a16:creationId xmlns="" xmlns:a16="http://schemas.microsoft.com/office/drawing/2014/main" id="{FCA7C890-CB60-40AB-0CFA-FA0DE2A49778}"/>
              </a:ext>
            </a:extLst>
          </p:cNvPr>
          <p:cNvPicPr>
            <a:picLocks noChangeAspect="1"/>
          </p:cNvPicPr>
          <p:nvPr/>
        </p:nvPicPr>
        <p:blipFill>
          <a:blip r:embed="rId3"/>
          <a:stretch>
            <a:fillRect/>
          </a:stretch>
        </p:blipFill>
        <p:spPr>
          <a:xfrm>
            <a:off x="6462233" y="1607433"/>
            <a:ext cx="4172395" cy="3328361"/>
          </a:xfrm>
          <a:prstGeom prst="rect">
            <a:avLst/>
          </a:prstGeom>
        </p:spPr>
      </p:pic>
      <p:pic>
        <p:nvPicPr>
          <p:cNvPr id="8" name="Picture 7">
            <a:extLst>
              <a:ext uri="{FF2B5EF4-FFF2-40B4-BE49-F238E27FC236}">
                <a16:creationId xmlns="" xmlns:a16="http://schemas.microsoft.com/office/drawing/2014/main" id="{D9E7BC53-125B-6B67-84E3-B0C3D7EED294}"/>
              </a:ext>
            </a:extLst>
          </p:cNvPr>
          <p:cNvPicPr>
            <a:picLocks noChangeAspect="1"/>
          </p:cNvPicPr>
          <p:nvPr/>
        </p:nvPicPr>
        <p:blipFill>
          <a:blip r:embed="rId4"/>
          <a:stretch>
            <a:fillRect/>
          </a:stretch>
        </p:blipFill>
        <p:spPr>
          <a:xfrm>
            <a:off x="731377" y="1607433"/>
            <a:ext cx="5144618" cy="1369444"/>
          </a:xfrm>
          <a:prstGeom prst="rect">
            <a:avLst/>
          </a:prstGeom>
        </p:spPr>
      </p:pic>
      <p:pic>
        <p:nvPicPr>
          <p:cNvPr id="9" name="Picture 8">
            <a:extLst>
              <a:ext uri="{FF2B5EF4-FFF2-40B4-BE49-F238E27FC236}">
                <a16:creationId xmlns="" xmlns:a16="http://schemas.microsoft.com/office/drawing/2014/main" id="{66BAE355-806E-F549-20F4-B41C1C4E467D}"/>
              </a:ext>
            </a:extLst>
          </p:cNvPr>
          <p:cNvPicPr>
            <a:picLocks noChangeAspect="1"/>
          </p:cNvPicPr>
          <p:nvPr/>
        </p:nvPicPr>
        <p:blipFill rotWithShape="1">
          <a:blip r:embed="rId5">
            <a:extLst>
              <a:ext uri="{28A0092B-C50C-407E-A947-70E740481C1C}">
                <a14:useLocalDpi xmlns:a14="http://schemas.microsoft.com/office/drawing/2010/main" val="0"/>
              </a:ext>
            </a:extLst>
          </a:blip>
          <a:srcRect l="3143" t="5008" r="13407" b="69908"/>
          <a:stretch/>
        </p:blipFill>
        <p:spPr>
          <a:xfrm>
            <a:off x="1278194" y="4225592"/>
            <a:ext cx="3775587" cy="1024975"/>
          </a:xfrm>
          <a:prstGeom prst="rect">
            <a:avLst/>
          </a:prstGeom>
        </p:spPr>
      </p:pic>
      <p:sp>
        <p:nvSpPr>
          <p:cNvPr id="10" name="Arrow: Pentagon 9">
            <a:extLst>
              <a:ext uri="{FF2B5EF4-FFF2-40B4-BE49-F238E27FC236}">
                <a16:creationId xmlns="" xmlns:a16="http://schemas.microsoft.com/office/drawing/2014/main" id="{95CD25B8-17B8-4D55-953C-D1041C7F8173}"/>
              </a:ext>
            </a:extLst>
          </p:cNvPr>
          <p:cNvSpPr/>
          <p:nvPr/>
        </p:nvSpPr>
        <p:spPr>
          <a:xfrm rot="5400000">
            <a:off x="5122418" y="1404954"/>
            <a:ext cx="607674" cy="663503"/>
          </a:xfrm>
          <a:prstGeom prst="homePlate">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Arrow: Pentagon 10">
            <a:extLst>
              <a:ext uri="{FF2B5EF4-FFF2-40B4-BE49-F238E27FC236}">
                <a16:creationId xmlns="" xmlns:a16="http://schemas.microsoft.com/office/drawing/2014/main" id="{D8E2A0BB-1B5E-EDD7-31EE-CFEB842888E7}"/>
              </a:ext>
            </a:extLst>
          </p:cNvPr>
          <p:cNvSpPr/>
          <p:nvPr/>
        </p:nvSpPr>
        <p:spPr>
          <a:xfrm rot="5400000">
            <a:off x="9817296" y="1404955"/>
            <a:ext cx="607674" cy="663503"/>
          </a:xfrm>
          <a:prstGeom prst="homePlate">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Arrow: Pentagon 11">
            <a:extLst>
              <a:ext uri="{FF2B5EF4-FFF2-40B4-BE49-F238E27FC236}">
                <a16:creationId xmlns="" xmlns:a16="http://schemas.microsoft.com/office/drawing/2014/main" id="{331D62D6-0A8C-EA0B-CBDE-3DFB4F7C8FCD}"/>
              </a:ext>
            </a:extLst>
          </p:cNvPr>
          <p:cNvSpPr/>
          <p:nvPr/>
        </p:nvSpPr>
        <p:spPr>
          <a:xfrm rot="5400000">
            <a:off x="4320544" y="3739290"/>
            <a:ext cx="641717" cy="925386"/>
          </a:xfrm>
          <a:prstGeom prst="homePlate">
            <a:avLst/>
          </a:prstGeom>
          <a:solidFill>
            <a:schemeClr val="accent4">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TextBox 12">
            <a:extLst>
              <a:ext uri="{FF2B5EF4-FFF2-40B4-BE49-F238E27FC236}">
                <a16:creationId xmlns="" xmlns:a16="http://schemas.microsoft.com/office/drawing/2014/main" id="{96CA44A6-82A5-1A0F-0587-7D1697F1726F}"/>
              </a:ext>
            </a:extLst>
          </p:cNvPr>
          <p:cNvSpPr txBox="1"/>
          <p:nvPr/>
        </p:nvSpPr>
        <p:spPr>
          <a:xfrm>
            <a:off x="5104097" y="1432868"/>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4" name="TextBox 13">
            <a:extLst>
              <a:ext uri="{FF2B5EF4-FFF2-40B4-BE49-F238E27FC236}">
                <a16:creationId xmlns="" xmlns:a16="http://schemas.microsoft.com/office/drawing/2014/main" id="{0D2AEB36-03DC-D1A8-F6EA-C6DD22D318BA}"/>
              </a:ext>
            </a:extLst>
          </p:cNvPr>
          <p:cNvSpPr txBox="1"/>
          <p:nvPr/>
        </p:nvSpPr>
        <p:spPr>
          <a:xfrm>
            <a:off x="9862730" y="1440421"/>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5" name="TextBox 14">
            <a:extLst>
              <a:ext uri="{FF2B5EF4-FFF2-40B4-BE49-F238E27FC236}">
                <a16:creationId xmlns="" xmlns:a16="http://schemas.microsoft.com/office/drawing/2014/main" id="{35B81FCE-9DC8-3284-2C41-F06E8BAB199B}"/>
              </a:ext>
            </a:extLst>
          </p:cNvPr>
          <p:cNvSpPr txBox="1"/>
          <p:nvPr/>
        </p:nvSpPr>
        <p:spPr>
          <a:xfrm>
            <a:off x="4128564" y="3888338"/>
            <a:ext cx="1025676" cy="369332"/>
          </a:xfrm>
          <a:prstGeom prst="rect">
            <a:avLst/>
          </a:prstGeom>
          <a:noFill/>
        </p:spPr>
        <p:txBody>
          <a:bodyPr wrap="square" rtlCol="0">
            <a:spAutoFit/>
          </a:bodyPr>
          <a:lstStyle/>
          <a:p>
            <a:pPr algn="ctr"/>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 xmlns:a16="http://schemas.microsoft.com/office/drawing/2014/main" id="{73FD73FF-AACF-E442-91C1-322946D407AE}"/>
                  </a:ext>
                </a:extLst>
              </p14:cNvPr>
              <p14:cNvContentPartPr/>
              <p14:nvPr/>
            </p14:nvContentPartPr>
            <p14:xfrm>
              <a:off x="7327749" y="4488480"/>
              <a:ext cx="1212840" cy="360"/>
            </p14:xfrm>
          </p:contentPart>
        </mc:Choice>
        <mc:Fallback xmlns="">
          <p:pic>
            <p:nvPicPr>
              <p:cNvPr id="5" name="Ink 4">
                <a:extLst>
                  <a:ext uri="{FF2B5EF4-FFF2-40B4-BE49-F238E27FC236}">
                    <a16:creationId xmlns:a16="http://schemas.microsoft.com/office/drawing/2014/main" id="{73FD73FF-AACF-E442-91C1-322946D407AE}"/>
                  </a:ext>
                </a:extLst>
              </p:cNvPr>
              <p:cNvPicPr/>
              <p:nvPr/>
            </p:nvPicPr>
            <p:blipFill>
              <a:blip r:embed="rId7"/>
              <a:stretch>
                <a:fillRect/>
              </a:stretch>
            </p:blipFill>
            <p:spPr>
              <a:xfrm>
                <a:off x="7318749" y="4479480"/>
                <a:ext cx="1230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 xmlns:a16="http://schemas.microsoft.com/office/drawing/2014/main" id="{52B578AF-E4D0-A24D-0963-281147EE8D04}"/>
                  </a:ext>
                </a:extLst>
              </p14:cNvPr>
              <p14:cNvContentPartPr/>
              <p14:nvPr/>
            </p14:nvContentPartPr>
            <p14:xfrm>
              <a:off x="7392909" y="3338640"/>
              <a:ext cx="1592640" cy="360"/>
            </p14:xfrm>
          </p:contentPart>
        </mc:Choice>
        <mc:Fallback xmlns="">
          <p:pic>
            <p:nvPicPr>
              <p:cNvPr id="6" name="Ink 5">
                <a:extLst>
                  <a:ext uri="{FF2B5EF4-FFF2-40B4-BE49-F238E27FC236}">
                    <a16:creationId xmlns:a16="http://schemas.microsoft.com/office/drawing/2014/main" id="{52B578AF-E4D0-A24D-0963-281147EE8D04}"/>
                  </a:ext>
                </a:extLst>
              </p:cNvPr>
              <p:cNvPicPr/>
              <p:nvPr/>
            </p:nvPicPr>
            <p:blipFill>
              <a:blip r:embed="rId9"/>
              <a:stretch>
                <a:fillRect/>
              </a:stretch>
            </p:blipFill>
            <p:spPr>
              <a:xfrm>
                <a:off x="7384269" y="3330000"/>
                <a:ext cx="1610280" cy="18000"/>
              </a:xfrm>
              <a:prstGeom prst="rect">
                <a:avLst/>
              </a:prstGeom>
            </p:spPr>
          </p:pic>
        </mc:Fallback>
      </mc:AlternateContent>
    </p:spTree>
    <p:extLst>
      <p:ext uri="{BB962C8B-B14F-4D97-AF65-F5344CB8AC3E}">
        <p14:creationId xmlns:p14="http://schemas.microsoft.com/office/powerpoint/2010/main" val="21905072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C9E201F-124E-E94A-807A-70F2896F9879}"/>
              </a:ext>
            </a:extLst>
          </p:cNvPr>
          <p:cNvSpPr txBox="1"/>
          <p:nvPr/>
        </p:nvSpPr>
        <p:spPr>
          <a:xfrm>
            <a:off x="879036" y="516401"/>
            <a:ext cx="3852452"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Box-shadow</a:t>
            </a:r>
          </a:p>
        </p:txBody>
      </p:sp>
      <p:sp>
        <p:nvSpPr>
          <p:cNvPr id="3" name="箭头: 五边形 1">
            <a:extLst>
              <a:ext uri="{FF2B5EF4-FFF2-40B4-BE49-F238E27FC236}">
                <a16:creationId xmlns="" xmlns:a16="http://schemas.microsoft.com/office/drawing/2014/main" id="{57A4E60C-FCE1-5003-A0A9-8364D2F60362}"/>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DD420BA9-F69D-5844-A175-447609E9D6A8}"/>
              </a:ext>
            </a:extLst>
          </p:cNvPr>
          <p:cNvPicPr>
            <a:picLocks noChangeAspect="1"/>
          </p:cNvPicPr>
          <p:nvPr/>
        </p:nvPicPr>
        <p:blipFill>
          <a:blip r:embed="rId2"/>
          <a:stretch>
            <a:fillRect/>
          </a:stretch>
        </p:blipFill>
        <p:spPr>
          <a:xfrm>
            <a:off x="10737888" y="360913"/>
            <a:ext cx="983226" cy="1229634"/>
          </a:xfrm>
          <a:prstGeom prst="rect">
            <a:avLst/>
          </a:prstGeom>
        </p:spPr>
      </p:pic>
      <p:pic>
        <p:nvPicPr>
          <p:cNvPr id="5" name="Picture 4">
            <a:extLst>
              <a:ext uri="{FF2B5EF4-FFF2-40B4-BE49-F238E27FC236}">
                <a16:creationId xmlns="" xmlns:a16="http://schemas.microsoft.com/office/drawing/2014/main" id="{7B1F31C1-BDF0-A55A-2100-8D5987B6C7CA}"/>
              </a:ext>
            </a:extLst>
          </p:cNvPr>
          <p:cNvPicPr>
            <a:picLocks noChangeAspect="1"/>
          </p:cNvPicPr>
          <p:nvPr/>
        </p:nvPicPr>
        <p:blipFill>
          <a:blip r:embed="rId3"/>
          <a:stretch>
            <a:fillRect/>
          </a:stretch>
        </p:blipFill>
        <p:spPr>
          <a:xfrm>
            <a:off x="670404" y="1723448"/>
            <a:ext cx="4875101" cy="1297701"/>
          </a:xfrm>
          <a:prstGeom prst="rect">
            <a:avLst/>
          </a:prstGeom>
        </p:spPr>
      </p:pic>
      <p:pic>
        <p:nvPicPr>
          <p:cNvPr id="7" name="Picture 6">
            <a:extLst>
              <a:ext uri="{FF2B5EF4-FFF2-40B4-BE49-F238E27FC236}">
                <a16:creationId xmlns="" xmlns:a16="http://schemas.microsoft.com/office/drawing/2014/main" id="{7D27B9A9-0461-D187-0522-C63450B73CE4}"/>
              </a:ext>
            </a:extLst>
          </p:cNvPr>
          <p:cNvPicPr>
            <a:picLocks noChangeAspect="1"/>
          </p:cNvPicPr>
          <p:nvPr/>
        </p:nvPicPr>
        <p:blipFill>
          <a:blip r:embed="rId4"/>
          <a:stretch>
            <a:fillRect/>
          </a:stretch>
        </p:blipFill>
        <p:spPr>
          <a:xfrm>
            <a:off x="6096000" y="1723448"/>
            <a:ext cx="4261963" cy="3331828"/>
          </a:xfrm>
          <a:prstGeom prst="rect">
            <a:avLst/>
          </a:prstGeom>
        </p:spPr>
      </p:pic>
      <p:pic>
        <p:nvPicPr>
          <p:cNvPr id="8" name="Picture 7">
            <a:extLst>
              <a:ext uri="{FF2B5EF4-FFF2-40B4-BE49-F238E27FC236}">
                <a16:creationId xmlns="" xmlns:a16="http://schemas.microsoft.com/office/drawing/2014/main" id="{DFF5C0BA-81C2-DCCD-B38C-BA6A0E32BE69}"/>
              </a:ext>
            </a:extLst>
          </p:cNvPr>
          <p:cNvPicPr>
            <a:picLocks noChangeAspect="1"/>
          </p:cNvPicPr>
          <p:nvPr/>
        </p:nvPicPr>
        <p:blipFill rotWithShape="1">
          <a:blip r:embed="rId5">
            <a:extLst>
              <a:ext uri="{28A0092B-C50C-407E-A947-70E740481C1C}">
                <a14:useLocalDpi xmlns:a14="http://schemas.microsoft.com/office/drawing/2010/main" val="0"/>
              </a:ext>
            </a:extLst>
          </a:blip>
          <a:srcRect l="2939" t="5629" r="13149" b="66789"/>
          <a:stretch/>
        </p:blipFill>
        <p:spPr>
          <a:xfrm>
            <a:off x="879036" y="4127269"/>
            <a:ext cx="3684569" cy="1142822"/>
          </a:xfrm>
          <a:prstGeom prst="rect">
            <a:avLst/>
          </a:prstGeom>
        </p:spPr>
      </p:pic>
      <p:sp>
        <p:nvSpPr>
          <p:cNvPr id="9" name="TextBox 8">
            <a:extLst>
              <a:ext uri="{FF2B5EF4-FFF2-40B4-BE49-F238E27FC236}">
                <a16:creationId xmlns="" xmlns:a16="http://schemas.microsoft.com/office/drawing/2014/main" id="{49E7710F-070B-1387-8DA7-428AD8E1D453}"/>
              </a:ext>
            </a:extLst>
          </p:cNvPr>
          <p:cNvSpPr txBox="1"/>
          <p:nvPr/>
        </p:nvSpPr>
        <p:spPr>
          <a:xfrm>
            <a:off x="879036" y="1354116"/>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0" name="TextBox 9">
            <a:extLst>
              <a:ext uri="{FF2B5EF4-FFF2-40B4-BE49-F238E27FC236}">
                <a16:creationId xmlns="" xmlns:a16="http://schemas.microsoft.com/office/drawing/2014/main" id="{EC3297FC-5C63-4FD1-F7E7-EE6594F2B211}"/>
              </a:ext>
            </a:extLst>
          </p:cNvPr>
          <p:cNvSpPr txBox="1"/>
          <p:nvPr/>
        </p:nvSpPr>
        <p:spPr>
          <a:xfrm>
            <a:off x="9560531" y="1354116"/>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1" name="TextBox 10">
            <a:extLst>
              <a:ext uri="{FF2B5EF4-FFF2-40B4-BE49-F238E27FC236}">
                <a16:creationId xmlns="" xmlns:a16="http://schemas.microsoft.com/office/drawing/2014/main" id="{C260D1B0-3728-22A8-80AD-BDFC19B299E9}"/>
              </a:ext>
            </a:extLst>
          </p:cNvPr>
          <p:cNvSpPr txBox="1"/>
          <p:nvPr/>
        </p:nvSpPr>
        <p:spPr>
          <a:xfrm>
            <a:off x="3649205" y="3766531"/>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 xmlns:a16="http://schemas.microsoft.com/office/drawing/2014/main" id="{F9039DF9-E7A3-631A-8763-FE3C425347F6}"/>
                  </a:ext>
                </a:extLst>
              </p14:cNvPr>
              <p14:cNvContentPartPr/>
              <p14:nvPr/>
            </p14:nvContentPartPr>
            <p14:xfrm>
              <a:off x="7001229" y="4618440"/>
              <a:ext cx="3189960" cy="360"/>
            </p14:xfrm>
          </p:contentPart>
        </mc:Choice>
        <mc:Fallback xmlns="">
          <p:pic>
            <p:nvPicPr>
              <p:cNvPr id="6" name="Ink 5">
                <a:extLst>
                  <a:ext uri="{FF2B5EF4-FFF2-40B4-BE49-F238E27FC236}">
                    <a16:creationId xmlns:a16="http://schemas.microsoft.com/office/drawing/2014/main" id="{F9039DF9-E7A3-631A-8763-FE3C425347F6}"/>
                  </a:ext>
                </a:extLst>
              </p:cNvPr>
              <p:cNvPicPr/>
              <p:nvPr/>
            </p:nvPicPr>
            <p:blipFill>
              <a:blip r:embed="rId7"/>
              <a:stretch>
                <a:fillRect/>
              </a:stretch>
            </p:blipFill>
            <p:spPr>
              <a:xfrm>
                <a:off x="6992229" y="4609800"/>
                <a:ext cx="320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E47421E8-0E9E-921B-9DDF-D8498EA789D7}"/>
                  </a:ext>
                </a:extLst>
              </p14:cNvPr>
              <p14:cNvContentPartPr/>
              <p14:nvPr/>
            </p14:nvContentPartPr>
            <p14:xfrm>
              <a:off x="7014189" y="3480120"/>
              <a:ext cx="1403280" cy="360"/>
            </p14:xfrm>
          </p:contentPart>
        </mc:Choice>
        <mc:Fallback xmlns="">
          <p:pic>
            <p:nvPicPr>
              <p:cNvPr id="12" name="Ink 11">
                <a:extLst>
                  <a:ext uri="{FF2B5EF4-FFF2-40B4-BE49-F238E27FC236}">
                    <a16:creationId xmlns:a16="http://schemas.microsoft.com/office/drawing/2014/main" id="{E47421E8-0E9E-921B-9DDF-D8498EA789D7}"/>
                  </a:ext>
                </a:extLst>
              </p:cNvPr>
              <p:cNvPicPr/>
              <p:nvPr/>
            </p:nvPicPr>
            <p:blipFill>
              <a:blip r:embed="rId9"/>
              <a:stretch>
                <a:fillRect/>
              </a:stretch>
            </p:blipFill>
            <p:spPr>
              <a:xfrm>
                <a:off x="7005189" y="3471480"/>
                <a:ext cx="1420920" cy="18000"/>
              </a:xfrm>
              <a:prstGeom prst="rect">
                <a:avLst/>
              </a:prstGeom>
            </p:spPr>
          </p:pic>
        </mc:Fallback>
      </mc:AlternateContent>
    </p:spTree>
    <p:extLst>
      <p:ext uri="{BB962C8B-B14F-4D97-AF65-F5344CB8AC3E}">
        <p14:creationId xmlns:p14="http://schemas.microsoft.com/office/powerpoint/2010/main" val="40897915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1522DA7B-39FD-FF82-F196-D07EF3DED22B}"/>
              </a:ext>
            </a:extLst>
          </p:cNvPr>
          <p:cNvSpPr txBox="1"/>
          <p:nvPr/>
        </p:nvSpPr>
        <p:spPr>
          <a:xfrm>
            <a:off x="1058336" y="744896"/>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cursor</a:t>
            </a:r>
          </a:p>
        </p:txBody>
      </p:sp>
      <p:sp>
        <p:nvSpPr>
          <p:cNvPr id="5" name="箭头: 五边形 1">
            <a:extLst>
              <a:ext uri="{FF2B5EF4-FFF2-40B4-BE49-F238E27FC236}">
                <a16:creationId xmlns="" xmlns:a16="http://schemas.microsoft.com/office/drawing/2014/main" id="{C0A57105-ED60-F295-BC76-E8DF412DD198}"/>
              </a:ext>
            </a:extLst>
          </p:cNvPr>
          <p:cNvSpPr/>
          <p:nvPr/>
        </p:nvSpPr>
        <p:spPr>
          <a:xfrm>
            <a:off x="470886" y="683342"/>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C67BEC01-86E2-1A72-4663-74119D3632DD}"/>
              </a:ext>
            </a:extLst>
          </p:cNvPr>
          <p:cNvPicPr>
            <a:picLocks noChangeAspect="1"/>
          </p:cNvPicPr>
          <p:nvPr/>
        </p:nvPicPr>
        <p:blipFill>
          <a:blip r:embed="rId2"/>
          <a:stretch>
            <a:fillRect/>
          </a:stretch>
        </p:blipFill>
        <p:spPr>
          <a:xfrm>
            <a:off x="10639566" y="577223"/>
            <a:ext cx="983226" cy="1229634"/>
          </a:xfrm>
          <a:prstGeom prst="rect">
            <a:avLst/>
          </a:prstGeom>
        </p:spPr>
      </p:pic>
      <p:sp>
        <p:nvSpPr>
          <p:cNvPr id="7" name="TextBox 6">
            <a:extLst>
              <a:ext uri="{FF2B5EF4-FFF2-40B4-BE49-F238E27FC236}">
                <a16:creationId xmlns="" xmlns:a16="http://schemas.microsoft.com/office/drawing/2014/main" id="{6F22F84B-6127-87A2-9F63-F42A392E2263}"/>
              </a:ext>
            </a:extLst>
          </p:cNvPr>
          <p:cNvSpPr txBox="1"/>
          <p:nvPr/>
        </p:nvSpPr>
        <p:spPr>
          <a:xfrm>
            <a:off x="1058336" y="1349109"/>
            <a:ext cx="7967677" cy="369332"/>
          </a:xfrm>
          <a:prstGeom prst="rect">
            <a:avLst/>
          </a:prstGeom>
          <a:noFill/>
        </p:spPr>
        <p:txBody>
          <a:bodyPr wrap="square">
            <a:spAutoFit/>
          </a:bodyPr>
          <a:lstStyle/>
          <a:p>
            <a:r>
              <a:rPr lang="en-US" dirty="0"/>
              <a:t>Specifies the type of cursor to be displayed when hovering over an element.</a:t>
            </a:r>
          </a:p>
        </p:txBody>
      </p:sp>
      <p:sp>
        <p:nvSpPr>
          <p:cNvPr id="11" name="Flowchart: Process 10">
            <a:extLst>
              <a:ext uri="{FF2B5EF4-FFF2-40B4-BE49-F238E27FC236}">
                <a16:creationId xmlns="" xmlns:a16="http://schemas.microsoft.com/office/drawing/2014/main" id="{25E22F10-F675-C22C-5BE8-1F6877B80175}"/>
              </a:ext>
            </a:extLst>
          </p:cNvPr>
          <p:cNvSpPr/>
          <p:nvPr/>
        </p:nvSpPr>
        <p:spPr>
          <a:xfrm>
            <a:off x="1219201" y="2297950"/>
            <a:ext cx="1868129" cy="727587"/>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Flowchart: Process 11">
            <a:extLst>
              <a:ext uri="{FF2B5EF4-FFF2-40B4-BE49-F238E27FC236}">
                <a16:creationId xmlns="" xmlns:a16="http://schemas.microsoft.com/office/drawing/2014/main" id="{6A240B1F-2210-A0DF-D82D-2A2CB8430A9B}"/>
              </a:ext>
            </a:extLst>
          </p:cNvPr>
          <p:cNvSpPr/>
          <p:nvPr/>
        </p:nvSpPr>
        <p:spPr>
          <a:xfrm>
            <a:off x="3087330" y="2238941"/>
            <a:ext cx="2969342" cy="845604"/>
          </a:xfrm>
          <a:prstGeom prst="flowChartProcess">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 xmlns:a16="http://schemas.microsoft.com/office/drawing/2014/main" id="{075FCE25-19D7-FDB9-3085-CB607B9C02C8}"/>
              </a:ext>
            </a:extLst>
          </p:cNvPr>
          <p:cNvSpPr txBox="1"/>
          <p:nvPr/>
        </p:nvSpPr>
        <p:spPr>
          <a:xfrm>
            <a:off x="1356852" y="2477349"/>
            <a:ext cx="2045110" cy="400110"/>
          </a:xfrm>
          <a:prstGeom prst="rect">
            <a:avLst/>
          </a:prstGeom>
          <a:noFill/>
        </p:spPr>
        <p:txBody>
          <a:bodyPr wrap="square">
            <a:spAutoFit/>
          </a:bodyPr>
          <a:lstStyle/>
          <a:p>
            <a:r>
              <a:rPr lang="en-US" sz="2000" dirty="0">
                <a:solidFill>
                  <a:schemeClr val="bg2">
                    <a:lumMod val="90000"/>
                  </a:schemeClr>
                </a:solidFill>
                <a:latin typeface="Arial(body)"/>
                <a:cs typeface="Arial" panose="020B0604020202020204" pitchFamily="34" charset="0"/>
              </a:rPr>
              <a:t>CSS Syntax:</a:t>
            </a:r>
          </a:p>
        </p:txBody>
      </p:sp>
      <p:sp>
        <p:nvSpPr>
          <p:cNvPr id="15" name="TextBox 14">
            <a:extLst>
              <a:ext uri="{FF2B5EF4-FFF2-40B4-BE49-F238E27FC236}">
                <a16:creationId xmlns="" xmlns:a16="http://schemas.microsoft.com/office/drawing/2014/main" id="{7BE20C7A-789A-6C10-77EF-37440F7151BF}"/>
              </a:ext>
            </a:extLst>
          </p:cNvPr>
          <p:cNvSpPr txBox="1"/>
          <p:nvPr/>
        </p:nvSpPr>
        <p:spPr>
          <a:xfrm>
            <a:off x="3224981" y="2477349"/>
            <a:ext cx="6096000" cy="369332"/>
          </a:xfrm>
          <a:prstGeom prst="rect">
            <a:avLst/>
          </a:prstGeom>
          <a:noFill/>
        </p:spPr>
        <p:txBody>
          <a:bodyPr wrap="square">
            <a:spAutoFit/>
          </a:bodyPr>
          <a:lstStyle/>
          <a:p>
            <a:r>
              <a:rPr lang="en-US">
                <a:solidFill>
                  <a:schemeClr val="accent2">
                    <a:lumMod val="75000"/>
                  </a:schemeClr>
                </a:solidFill>
                <a:latin typeface="Arial(body)"/>
              </a:rPr>
              <a:t>cursor: value;</a:t>
            </a:r>
            <a:endParaRPr lang="en-US" dirty="0">
              <a:solidFill>
                <a:schemeClr val="accent2">
                  <a:lumMod val="75000"/>
                </a:schemeClr>
              </a:solidFill>
              <a:latin typeface="Arial(body)"/>
            </a:endParaRPr>
          </a:p>
        </p:txBody>
      </p:sp>
      <p:sp>
        <p:nvSpPr>
          <p:cNvPr id="16" name="TextBox 15">
            <a:extLst>
              <a:ext uri="{FF2B5EF4-FFF2-40B4-BE49-F238E27FC236}">
                <a16:creationId xmlns="" xmlns:a16="http://schemas.microsoft.com/office/drawing/2014/main" id="{A51B7C49-9D2A-3377-BE99-47EA6209BE43}"/>
              </a:ext>
            </a:extLst>
          </p:cNvPr>
          <p:cNvSpPr txBox="1"/>
          <p:nvPr/>
        </p:nvSpPr>
        <p:spPr>
          <a:xfrm>
            <a:off x="1358584" y="5842812"/>
            <a:ext cx="6094268" cy="369332"/>
          </a:xfrm>
          <a:prstGeom prst="rect">
            <a:avLst/>
          </a:prstGeom>
          <a:noFill/>
        </p:spPr>
        <p:txBody>
          <a:bodyPr wrap="square">
            <a:spAutoFit/>
          </a:bodyPr>
          <a:lstStyle/>
          <a:p>
            <a:r>
              <a:rPr lang="en-US" b="0" i="0" dirty="0">
                <a:solidFill>
                  <a:srgbClr val="000000"/>
                </a:solidFill>
                <a:effectLst/>
                <a:latin typeface="Arial(body)"/>
              </a:rPr>
              <a:t>5. all-scroll</a:t>
            </a:r>
            <a:endParaRPr lang="en-US" dirty="0">
              <a:latin typeface="Arial(body)"/>
            </a:endParaRPr>
          </a:p>
        </p:txBody>
      </p:sp>
      <p:sp>
        <p:nvSpPr>
          <p:cNvPr id="18" name="TextBox 17">
            <a:extLst>
              <a:ext uri="{FF2B5EF4-FFF2-40B4-BE49-F238E27FC236}">
                <a16:creationId xmlns="" xmlns:a16="http://schemas.microsoft.com/office/drawing/2014/main" id="{DC6904ED-461C-6EAA-4033-7CBD696FB5B0}"/>
              </a:ext>
            </a:extLst>
          </p:cNvPr>
          <p:cNvSpPr txBox="1"/>
          <p:nvPr/>
        </p:nvSpPr>
        <p:spPr>
          <a:xfrm>
            <a:off x="1219201" y="3463132"/>
            <a:ext cx="6096000" cy="369332"/>
          </a:xfrm>
          <a:prstGeom prst="rect">
            <a:avLst/>
          </a:prstGeom>
          <a:noFill/>
        </p:spPr>
        <p:txBody>
          <a:bodyPr wrap="square">
            <a:spAutoFit/>
          </a:bodyPr>
          <a:lstStyle/>
          <a:p>
            <a:r>
              <a:rPr lang="en-US" dirty="0">
                <a:latin typeface="Arial(body)"/>
              </a:rPr>
              <a:t>Property Values:</a:t>
            </a:r>
          </a:p>
        </p:txBody>
      </p:sp>
      <p:sp>
        <p:nvSpPr>
          <p:cNvPr id="22" name="TextBox 21">
            <a:extLst>
              <a:ext uri="{FF2B5EF4-FFF2-40B4-BE49-F238E27FC236}">
                <a16:creationId xmlns="" xmlns:a16="http://schemas.microsoft.com/office/drawing/2014/main" id="{BAA8594E-3919-4B8B-278E-0B67944AF5A9}"/>
              </a:ext>
            </a:extLst>
          </p:cNvPr>
          <p:cNvSpPr txBox="1"/>
          <p:nvPr/>
        </p:nvSpPr>
        <p:spPr>
          <a:xfrm>
            <a:off x="1356852" y="4026385"/>
            <a:ext cx="6096000" cy="369332"/>
          </a:xfrm>
          <a:prstGeom prst="rect">
            <a:avLst/>
          </a:prstGeom>
          <a:noFill/>
        </p:spPr>
        <p:txBody>
          <a:bodyPr wrap="square">
            <a:spAutoFit/>
          </a:bodyPr>
          <a:lstStyle/>
          <a:p>
            <a:r>
              <a:rPr lang="en-US" b="0" i="0" dirty="0">
                <a:solidFill>
                  <a:srgbClr val="000000"/>
                </a:solidFill>
                <a:effectLst/>
                <a:latin typeface="Arial(body)"/>
              </a:rPr>
              <a:t>1. pointer </a:t>
            </a:r>
          </a:p>
        </p:txBody>
      </p:sp>
      <p:sp>
        <p:nvSpPr>
          <p:cNvPr id="24" name="TextBox 23">
            <a:extLst>
              <a:ext uri="{FF2B5EF4-FFF2-40B4-BE49-F238E27FC236}">
                <a16:creationId xmlns="" xmlns:a16="http://schemas.microsoft.com/office/drawing/2014/main" id="{FFDEA99E-78DD-BEC8-270D-C6214E452DF8}"/>
              </a:ext>
            </a:extLst>
          </p:cNvPr>
          <p:cNvSpPr txBox="1"/>
          <p:nvPr/>
        </p:nvSpPr>
        <p:spPr>
          <a:xfrm>
            <a:off x="1356852" y="4481757"/>
            <a:ext cx="6096000" cy="369332"/>
          </a:xfrm>
          <a:prstGeom prst="rect">
            <a:avLst/>
          </a:prstGeom>
          <a:noFill/>
        </p:spPr>
        <p:txBody>
          <a:bodyPr wrap="square">
            <a:spAutoFit/>
          </a:bodyPr>
          <a:lstStyle/>
          <a:p>
            <a:r>
              <a:rPr lang="en-US" dirty="0">
                <a:latin typeface="Arial(body)"/>
              </a:rPr>
              <a:t>2. Text</a:t>
            </a:r>
          </a:p>
        </p:txBody>
      </p:sp>
      <p:sp>
        <p:nvSpPr>
          <p:cNvPr id="26" name="TextBox 25">
            <a:extLst>
              <a:ext uri="{FF2B5EF4-FFF2-40B4-BE49-F238E27FC236}">
                <a16:creationId xmlns="" xmlns:a16="http://schemas.microsoft.com/office/drawing/2014/main" id="{D84DD36A-0699-B0C5-2B7D-135DAB56D613}"/>
              </a:ext>
            </a:extLst>
          </p:cNvPr>
          <p:cNvSpPr txBox="1"/>
          <p:nvPr/>
        </p:nvSpPr>
        <p:spPr>
          <a:xfrm>
            <a:off x="1356852" y="4938698"/>
            <a:ext cx="6096000" cy="369332"/>
          </a:xfrm>
          <a:prstGeom prst="rect">
            <a:avLst/>
          </a:prstGeom>
          <a:noFill/>
        </p:spPr>
        <p:txBody>
          <a:bodyPr wrap="square">
            <a:spAutoFit/>
          </a:bodyPr>
          <a:lstStyle/>
          <a:p>
            <a:r>
              <a:rPr lang="en-US" b="0" i="0" dirty="0">
                <a:solidFill>
                  <a:srgbClr val="000000"/>
                </a:solidFill>
                <a:effectLst/>
                <a:latin typeface="Arial(body)"/>
              </a:rPr>
              <a:t>3. not-allowed</a:t>
            </a:r>
          </a:p>
        </p:txBody>
      </p:sp>
      <p:sp>
        <p:nvSpPr>
          <p:cNvPr id="28" name="TextBox 27">
            <a:extLst>
              <a:ext uri="{FF2B5EF4-FFF2-40B4-BE49-F238E27FC236}">
                <a16:creationId xmlns="" xmlns:a16="http://schemas.microsoft.com/office/drawing/2014/main" id="{540F8B0D-B7F3-3AB2-4C88-C04D437DA88C}"/>
              </a:ext>
            </a:extLst>
          </p:cNvPr>
          <p:cNvSpPr txBox="1"/>
          <p:nvPr/>
        </p:nvSpPr>
        <p:spPr>
          <a:xfrm>
            <a:off x="1356852" y="5385871"/>
            <a:ext cx="6263148" cy="369332"/>
          </a:xfrm>
          <a:prstGeom prst="rect">
            <a:avLst/>
          </a:prstGeom>
          <a:noFill/>
        </p:spPr>
        <p:txBody>
          <a:bodyPr wrap="square">
            <a:spAutoFit/>
          </a:bodyPr>
          <a:lstStyle/>
          <a:p>
            <a:r>
              <a:rPr lang="en-US" b="0" i="0" dirty="0">
                <a:solidFill>
                  <a:srgbClr val="000000"/>
                </a:solidFill>
                <a:effectLst/>
                <a:latin typeface="Arial(body)"/>
              </a:rPr>
              <a:t>4. Move</a:t>
            </a:r>
            <a:endParaRPr lang="en-US" dirty="0">
              <a:solidFill>
                <a:srgbClr val="000000"/>
              </a:solidFill>
              <a:latin typeface="Arial(body)"/>
            </a:endParaRPr>
          </a:p>
        </p:txBody>
      </p:sp>
      <p:sp>
        <p:nvSpPr>
          <p:cNvPr id="30" name="椭圆 5">
            <a:extLst>
              <a:ext uri="{FF2B5EF4-FFF2-40B4-BE49-F238E27FC236}">
                <a16:creationId xmlns="" xmlns:a16="http://schemas.microsoft.com/office/drawing/2014/main" id="{DB86D729-8314-583D-3ED9-FF07733C736B}"/>
              </a:ext>
            </a:extLst>
          </p:cNvPr>
          <p:cNvSpPr/>
          <p:nvPr/>
        </p:nvSpPr>
        <p:spPr>
          <a:xfrm>
            <a:off x="7561007" y="5076401"/>
            <a:ext cx="1135743" cy="113574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3" name="椭圆 8">
            <a:extLst>
              <a:ext uri="{FF2B5EF4-FFF2-40B4-BE49-F238E27FC236}">
                <a16:creationId xmlns="" xmlns:a16="http://schemas.microsoft.com/office/drawing/2014/main" id="{6E0F9272-E86F-E86E-7FA8-A6F1926DD895}"/>
              </a:ext>
            </a:extLst>
          </p:cNvPr>
          <p:cNvSpPr/>
          <p:nvPr/>
        </p:nvSpPr>
        <p:spPr>
          <a:xfrm>
            <a:off x="8913934" y="5076401"/>
            <a:ext cx="1135743" cy="113574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椭圆 11">
            <a:extLst>
              <a:ext uri="{FF2B5EF4-FFF2-40B4-BE49-F238E27FC236}">
                <a16:creationId xmlns="" xmlns:a16="http://schemas.microsoft.com/office/drawing/2014/main" id="{65F04C1F-A125-3E15-0C89-B5A28BB25D41}"/>
              </a:ext>
            </a:extLst>
          </p:cNvPr>
          <p:cNvSpPr/>
          <p:nvPr/>
        </p:nvSpPr>
        <p:spPr>
          <a:xfrm>
            <a:off x="10266861" y="5076401"/>
            <a:ext cx="1135743" cy="1135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Tree>
    <p:extLst>
      <p:ext uri="{BB962C8B-B14F-4D97-AF65-F5344CB8AC3E}">
        <p14:creationId xmlns:p14="http://schemas.microsoft.com/office/powerpoint/2010/main" val="280588963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6022554-3254-194C-30A1-3DACC09AEF4A}"/>
              </a:ext>
            </a:extLst>
          </p:cNvPr>
          <p:cNvPicPr>
            <a:picLocks noChangeAspect="1"/>
          </p:cNvPicPr>
          <p:nvPr/>
        </p:nvPicPr>
        <p:blipFill>
          <a:blip r:embed="rId4"/>
          <a:stretch>
            <a:fillRect/>
          </a:stretch>
        </p:blipFill>
        <p:spPr>
          <a:xfrm>
            <a:off x="1077253" y="1355319"/>
            <a:ext cx="4875101" cy="1297701"/>
          </a:xfrm>
          <a:prstGeom prst="rect">
            <a:avLst/>
          </a:prstGeom>
        </p:spPr>
      </p:pic>
      <p:sp>
        <p:nvSpPr>
          <p:cNvPr id="3" name="箭头: 五边形 1">
            <a:extLst>
              <a:ext uri="{FF2B5EF4-FFF2-40B4-BE49-F238E27FC236}">
                <a16:creationId xmlns="" xmlns:a16="http://schemas.microsoft.com/office/drawing/2014/main" id="{2DD54952-A1C6-3B34-7583-1577316C446A}"/>
              </a:ext>
            </a:extLst>
          </p:cNvPr>
          <p:cNvSpPr/>
          <p:nvPr/>
        </p:nvSpPr>
        <p:spPr>
          <a:xfrm>
            <a:off x="240698"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D323D9FC-517F-095E-8E75-B44A3DAC84F5}"/>
              </a:ext>
            </a:extLst>
          </p:cNvPr>
          <p:cNvPicPr>
            <a:picLocks noChangeAspect="1"/>
          </p:cNvPicPr>
          <p:nvPr/>
        </p:nvPicPr>
        <p:blipFill>
          <a:blip r:embed="rId5"/>
          <a:stretch>
            <a:fillRect/>
          </a:stretch>
        </p:blipFill>
        <p:spPr>
          <a:xfrm>
            <a:off x="10737888" y="360913"/>
            <a:ext cx="983226" cy="1229634"/>
          </a:xfrm>
          <a:prstGeom prst="rect">
            <a:avLst/>
          </a:prstGeom>
        </p:spPr>
      </p:pic>
      <p:pic>
        <p:nvPicPr>
          <p:cNvPr id="6" name="Picture 5">
            <a:extLst>
              <a:ext uri="{FF2B5EF4-FFF2-40B4-BE49-F238E27FC236}">
                <a16:creationId xmlns="" xmlns:a16="http://schemas.microsoft.com/office/drawing/2014/main" id="{EFABA7B7-44B4-9A8B-2F63-F8D115D2C4EE}"/>
              </a:ext>
            </a:extLst>
          </p:cNvPr>
          <p:cNvPicPr>
            <a:picLocks noChangeAspect="1"/>
          </p:cNvPicPr>
          <p:nvPr/>
        </p:nvPicPr>
        <p:blipFill>
          <a:blip r:embed="rId6"/>
          <a:stretch>
            <a:fillRect/>
          </a:stretch>
        </p:blipFill>
        <p:spPr>
          <a:xfrm>
            <a:off x="1077253" y="3293277"/>
            <a:ext cx="4161861" cy="2704400"/>
          </a:xfrm>
          <a:prstGeom prst="rect">
            <a:avLst/>
          </a:prstGeom>
        </p:spPr>
      </p:pic>
      <p:sp>
        <p:nvSpPr>
          <p:cNvPr id="8" name="TextBox 7">
            <a:extLst>
              <a:ext uri="{FF2B5EF4-FFF2-40B4-BE49-F238E27FC236}">
                <a16:creationId xmlns="" xmlns:a16="http://schemas.microsoft.com/office/drawing/2014/main" id="{E4325AD0-C24E-44FD-C2D9-39E33213BB76}"/>
              </a:ext>
            </a:extLst>
          </p:cNvPr>
          <p:cNvSpPr txBox="1"/>
          <p:nvPr/>
        </p:nvSpPr>
        <p:spPr>
          <a:xfrm>
            <a:off x="926043" y="469613"/>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cursor</a:t>
            </a:r>
          </a:p>
          <a:p>
            <a:r>
              <a:rPr lang="en-US" sz="2400" dirty="0">
                <a:solidFill>
                  <a:schemeClr val="accent2">
                    <a:lumMod val="75000"/>
                  </a:schemeClr>
                </a:solidFill>
                <a:latin typeface="Arial" panose="020B0604020202020204" pitchFamily="34" charset="0"/>
                <a:cs typeface="Arial" panose="020B0604020202020204" pitchFamily="34" charset="0"/>
              </a:rPr>
              <a:t> </a:t>
            </a:r>
            <a:endParaRPr lang="it-IT" sz="2400" dirty="0">
              <a:solidFill>
                <a:schemeClr val="accent2">
                  <a:lumMod val="75000"/>
                </a:schemeClr>
              </a:solidFill>
            </a:endParaRPr>
          </a:p>
        </p:txBody>
      </p:sp>
      <p:sp>
        <p:nvSpPr>
          <p:cNvPr id="5" name="TextBox 4">
            <a:extLst>
              <a:ext uri="{FF2B5EF4-FFF2-40B4-BE49-F238E27FC236}">
                <a16:creationId xmlns="" xmlns:a16="http://schemas.microsoft.com/office/drawing/2014/main" id="{67345A30-7618-D1E7-D997-F8C3C54C0BDA}"/>
              </a:ext>
            </a:extLst>
          </p:cNvPr>
          <p:cNvSpPr txBox="1"/>
          <p:nvPr/>
        </p:nvSpPr>
        <p:spPr>
          <a:xfrm>
            <a:off x="350745" y="1405881"/>
            <a:ext cx="914400" cy="369332"/>
          </a:xfrm>
          <a:prstGeom prst="rect">
            <a:avLst/>
          </a:prstGeom>
          <a:noFill/>
        </p:spPr>
        <p:txBody>
          <a:bodyPr wrap="square" rtlCol="0">
            <a:spAutoFit/>
          </a:bodyPr>
          <a:lstStyle/>
          <a:p>
            <a:r>
              <a:rPr lang="en-US" dirty="0">
                <a:solidFill>
                  <a:schemeClr val="accent2">
                    <a:lumMod val="75000"/>
                  </a:schemeClr>
                </a:solidFill>
                <a:latin typeface="Arial(body)"/>
              </a:rPr>
              <a:t>html</a:t>
            </a:r>
            <a:endParaRPr lang="it-IT" dirty="0">
              <a:solidFill>
                <a:schemeClr val="accent2">
                  <a:lumMod val="75000"/>
                </a:schemeClr>
              </a:solidFill>
              <a:latin typeface="Arial(body)"/>
            </a:endParaRPr>
          </a:p>
        </p:txBody>
      </p:sp>
      <p:sp>
        <p:nvSpPr>
          <p:cNvPr id="7" name="TextBox 6">
            <a:extLst>
              <a:ext uri="{FF2B5EF4-FFF2-40B4-BE49-F238E27FC236}">
                <a16:creationId xmlns="" xmlns:a16="http://schemas.microsoft.com/office/drawing/2014/main" id="{7843723D-D4E1-722A-EA57-4C0A5F3D25EE}"/>
              </a:ext>
            </a:extLst>
          </p:cNvPr>
          <p:cNvSpPr txBox="1"/>
          <p:nvPr/>
        </p:nvSpPr>
        <p:spPr>
          <a:xfrm>
            <a:off x="350745" y="3293277"/>
            <a:ext cx="914400" cy="369332"/>
          </a:xfrm>
          <a:prstGeom prst="rect">
            <a:avLst/>
          </a:prstGeom>
          <a:noFill/>
        </p:spPr>
        <p:txBody>
          <a:bodyPr wrap="square" rtlCol="0">
            <a:spAutoFit/>
          </a:bodyPr>
          <a:lstStyle/>
          <a:p>
            <a:r>
              <a:rPr lang="en-US" dirty="0" err="1">
                <a:solidFill>
                  <a:schemeClr val="accent2">
                    <a:lumMod val="75000"/>
                  </a:schemeClr>
                </a:solidFill>
                <a:latin typeface="Arial(body)"/>
              </a:rPr>
              <a:t>css</a:t>
            </a:r>
            <a:endParaRPr lang="it-IT" dirty="0">
              <a:solidFill>
                <a:schemeClr val="accent2">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 xmlns:a16="http://schemas.microsoft.com/office/drawing/2014/main" id="{80605BC2-5F25-DA57-F03F-4A6B778B74DE}"/>
                  </a:ext>
                </a:extLst>
              </p14:cNvPr>
              <p14:cNvContentPartPr/>
              <p14:nvPr/>
            </p14:nvContentPartPr>
            <p14:xfrm>
              <a:off x="1946109" y="4590360"/>
              <a:ext cx="1506240" cy="360"/>
            </p14:xfrm>
          </p:contentPart>
        </mc:Choice>
        <mc:Fallback xmlns="">
          <p:pic>
            <p:nvPicPr>
              <p:cNvPr id="9" name="Ink 8">
                <a:extLst>
                  <a:ext uri="{FF2B5EF4-FFF2-40B4-BE49-F238E27FC236}">
                    <a16:creationId xmlns:a16="http://schemas.microsoft.com/office/drawing/2014/main" id="{80605BC2-5F25-DA57-F03F-4A6B778B74DE}"/>
                  </a:ext>
                </a:extLst>
              </p:cNvPr>
              <p:cNvPicPr/>
              <p:nvPr/>
            </p:nvPicPr>
            <p:blipFill>
              <a:blip r:embed="rId8"/>
              <a:stretch>
                <a:fillRect/>
              </a:stretch>
            </p:blipFill>
            <p:spPr>
              <a:xfrm>
                <a:off x="1937469" y="4581720"/>
                <a:ext cx="1523880" cy="18000"/>
              </a:xfrm>
              <a:prstGeom prst="rect">
                <a:avLst/>
              </a:prstGeom>
            </p:spPr>
          </p:pic>
        </mc:Fallback>
      </mc:AlternateContent>
      <p:pic>
        <p:nvPicPr>
          <p:cNvPr id="10" name="cursor">
            <a:hlinkClick r:id="" action="ppaction://media"/>
            <a:extLst>
              <a:ext uri="{FF2B5EF4-FFF2-40B4-BE49-F238E27FC236}">
                <a16:creationId xmlns="" xmlns:a16="http://schemas.microsoft.com/office/drawing/2014/main" id="{9440DEC9-6C2C-96A6-1573-19C109D1698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407387" y="2159349"/>
            <a:ext cx="3156149" cy="3006519"/>
          </a:xfrm>
          <a:prstGeom prst="rect">
            <a:avLst/>
          </a:prstGeom>
        </p:spPr>
      </p:pic>
      <p:sp>
        <p:nvSpPr>
          <p:cNvPr id="11" name="TextBox 10">
            <a:extLst>
              <a:ext uri="{FF2B5EF4-FFF2-40B4-BE49-F238E27FC236}">
                <a16:creationId xmlns="" xmlns:a16="http://schemas.microsoft.com/office/drawing/2014/main" id="{24499958-CF43-6C77-2A65-88C44B039209}"/>
              </a:ext>
            </a:extLst>
          </p:cNvPr>
          <p:cNvSpPr txBox="1"/>
          <p:nvPr/>
        </p:nvSpPr>
        <p:spPr>
          <a:xfrm>
            <a:off x="8328212" y="1507466"/>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spTree>
    <p:extLst>
      <p:ext uri="{BB962C8B-B14F-4D97-AF65-F5344CB8AC3E}">
        <p14:creationId xmlns:p14="http://schemas.microsoft.com/office/powerpoint/2010/main" val="399238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DBFF7F1-CFB5-A28C-1D8C-8F385C666FF5}"/>
              </a:ext>
            </a:extLst>
          </p:cNvPr>
          <p:cNvSpPr txBox="1"/>
          <p:nvPr/>
        </p:nvSpPr>
        <p:spPr>
          <a:xfrm>
            <a:off x="926043" y="472401"/>
            <a:ext cx="149629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hover</a:t>
            </a:r>
          </a:p>
        </p:txBody>
      </p:sp>
      <p:sp>
        <p:nvSpPr>
          <p:cNvPr id="3" name="箭头: 五边形 1">
            <a:extLst>
              <a:ext uri="{FF2B5EF4-FFF2-40B4-BE49-F238E27FC236}">
                <a16:creationId xmlns="" xmlns:a16="http://schemas.microsoft.com/office/drawing/2014/main" id="{219D4672-5891-76A6-27CB-BC5ABE3D7423}"/>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7B368349-C944-6495-81C7-794C2E683072}"/>
              </a:ext>
            </a:extLst>
          </p:cNvPr>
          <p:cNvPicPr>
            <a:picLocks noChangeAspect="1"/>
          </p:cNvPicPr>
          <p:nvPr/>
        </p:nvPicPr>
        <p:blipFill>
          <a:blip r:embed="rId4"/>
          <a:stretch>
            <a:fillRect/>
          </a:stretch>
        </p:blipFill>
        <p:spPr>
          <a:xfrm>
            <a:off x="10737888" y="360913"/>
            <a:ext cx="983226" cy="1229634"/>
          </a:xfrm>
          <a:prstGeom prst="rect">
            <a:avLst/>
          </a:prstGeom>
        </p:spPr>
      </p:pic>
      <p:pic>
        <p:nvPicPr>
          <p:cNvPr id="5" name="Picture 4">
            <a:extLst>
              <a:ext uri="{FF2B5EF4-FFF2-40B4-BE49-F238E27FC236}">
                <a16:creationId xmlns="" xmlns:a16="http://schemas.microsoft.com/office/drawing/2014/main" id="{B131356F-BB1C-45C9-C014-CA923F038D89}"/>
              </a:ext>
            </a:extLst>
          </p:cNvPr>
          <p:cNvPicPr>
            <a:picLocks noChangeAspect="1"/>
          </p:cNvPicPr>
          <p:nvPr/>
        </p:nvPicPr>
        <p:blipFill>
          <a:blip r:embed="rId5"/>
          <a:stretch>
            <a:fillRect/>
          </a:stretch>
        </p:blipFill>
        <p:spPr>
          <a:xfrm>
            <a:off x="926043" y="1379319"/>
            <a:ext cx="4875101" cy="1297701"/>
          </a:xfrm>
          <a:prstGeom prst="rect">
            <a:avLst/>
          </a:prstGeom>
        </p:spPr>
      </p:pic>
      <p:pic>
        <p:nvPicPr>
          <p:cNvPr id="6" name="Picture 5">
            <a:extLst>
              <a:ext uri="{FF2B5EF4-FFF2-40B4-BE49-F238E27FC236}">
                <a16:creationId xmlns="" xmlns:a16="http://schemas.microsoft.com/office/drawing/2014/main" id="{6105F523-16D9-3C1C-5392-D3AFE2FC4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476" y="2935950"/>
            <a:ext cx="3795259" cy="3617266"/>
          </a:xfrm>
          <a:prstGeom prst="rect">
            <a:avLst/>
          </a:prstGeom>
        </p:spPr>
      </p:pic>
      <p:sp>
        <p:nvSpPr>
          <p:cNvPr id="7" name="TextBox 6">
            <a:extLst>
              <a:ext uri="{FF2B5EF4-FFF2-40B4-BE49-F238E27FC236}">
                <a16:creationId xmlns="" xmlns:a16="http://schemas.microsoft.com/office/drawing/2014/main" id="{334688F3-9AEC-ED4F-B8A1-C8E11209E534}"/>
              </a:ext>
            </a:extLst>
          </p:cNvPr>
          <p:cNvSpPr txBox="1"/>
          <p:nvPr/>
        </p:nvSpPr>
        <p:spPr>
          <a:xfrm>
            <a:off x="252422" y="1417637"/>
            <a:ext cx="914400" cy="369332"/>
          </a:xfrm>
          <a:prstGeom prst="rect">
            <a:avLst/>
          </a:prstGeom>
          <a:noFill/>
        </p:spPr>
        <p:txBody>
          <a:bodyPr wrap="square" rtlCol="0">
            <a:spAutoFit/>
          </a:bodyPr>
          <a:lstStyle/>
          <a:p>
            <a:r>
              <a:rPr lang="en-US" dirty="0">
                <a:solidFill>
                  <a:schemeClr val="accent2">
                    <a:lumMod val="75000"/>
                  </a:schemeClr>
                </a:solidFill>
                <a:latin typeface="Arial(body)"/>
              </a:rPr>
              <a:t>html</a:t>
            </a:r>
            <a:endParaRPr lang="it-IT" dirty="0">
              <a:solidFill>
                <a:schemeClr val="accent2">
                  <a:lumMod val="75000"/>
                </a:schemeClr>
              </a:solidFill>
              <a:latin typeface="Arial(body)"/>
            </a:endParaRPr>
          </a:p>
        </p:txBody>
      </p:sp>
      <p:sp>
        <p:nvSpPr>
          <p:cNvPr id="8" name="TextBox 7">
            <a:extLst>
              <a:ext uri="{FF2B5EF4-FFF2-40B4-BE49-F238E27FC236}">
                <a16:creationId xmlns="" xmlns:a16="http://schemas.microsoft.com/office/drawing/2014/main" id="{A3664830-E3F4-8D2A-CEF6-27B34AA830D0}"/>
              </a:ext>
            </a:extLst>
          </p:cNvPr>
          <p:cNvSpPr txBox="1"/>
          <p:nvPr/>
        </p:nvSpPr>
        <p:spPr>
          <a:xfrm>
            <a:off x="252422" y="2975925"/>
            <a:ext cx="914400" cy="369332"/>
          </a:xfrm>
          <a:prstGeom prst="rect">
            <a:avLst/>
          </a:prstGeom>
          <a:noFill/>
        </p:spPr>
        <p:txBody>
          <a:bodyPr wrap="square" rtlCol="0">
            <a:spAutoFit/>
          </a:bodyPr>
          <a:lstStyle/>
          <a:p>
            <a:r>
              <a:rPr lang="en-US" dirty="0" err="1">
                <a:solidFill>
                  <a:schemeClr val="accent2">
                    <a:lumMod val="75000"/>
                  </a:schemeClr>
                </a:solidFill>
                <a:latin typeface="Arial(body)"/>
              </a:rPr>
              <a:t>css</a:t>
            </a:r>
            <a:endParaRPr lang="it-IT" dirty="0">
              <a:solidFill>
                <a:schemeClr val="accent2">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 xmlns:a16="http://schemas.microsoft.com/office/drawing/2014/main" id="{BEF29EE9-C607-E0C3-AA55-F3758B92048B}"/>
                  </a:ext>
                </a:extLst>
              </p14:cNvPr>
              <p14:cNvContentPartPr/>
              <p14:nvPr/>
            </p14:nvContentPartPr>
            <p14:xfrm>
              <a:off x="1292709" y="6053040"/>
              <a:ext cx="1109880" cy="360"/>
            </p14:xfrm>
          </p:contentPart>
        </mc:Choice>
        <mc:Fallback xmlns="">
          <p:pic>
            <p:nvPicPr>
              <p:cNvPr id="9" name="Ink 8">
                <a:extLst>
                  <a:ext uri="{FF2B5EF4-FFF2-40B4-BE49-F238E27FC236}">
                    <a16:creationId xmlns:a16="http://schemas.microsoft.com/office/drawing/2014/main" id="{BEF29EE9-C607-E0C3-AA55-F3758B92048B}"/>
                  </a:ext>
                </a:extLst>
              </p:cNvPr>
              <p:cNvPicPr/>
              <p:nvPr/>
            </p:nvPicPr>
            <p:blipFill>
              <a:blip r:embed="rId8"/>
              <a:stretch>
                <a:fillRect/>
              </a:stretch>
            </p:blipFill>
            <p:spPr>
              <a:xfrm>
                <a:off x="1283709" y="6044400"/>
                <a:ext cx="1127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 xmlns:a16="http://schemas.microsoft.com/office/drawing/2014/main" id="{2BD4DA27-C091-391E-8BD7-0193356C3BA4}"/>
                  </a:ext>
                </a:extLst>
              </p14:cNvPr>
              <p14:cNvContentPartPr/>
              <p14:nvPr/>
            </p14:nvContentPartPr>
            <p14:xfrm>
              <a:off x="1554429" y="6288120"/>
              <a:ext cx="2612160" cy="360"/>
            </p14:xfrm>
          </p:contentPart>
        </mc:Choice>
        <mc:Fallback xmlns="">
          <p:pic>
            <p:nvPicPr>
              <p:cNvPr id="10" name="Ink 9">
                <a:extLst>
                  <a:ext uri="{FF2B5EF4-FFF2-40B4-BE49-F238E27FC236}">
                    <a16:creationId xmlns:a16="http://schemas.microsoft.com/office/drawing/2014/main" id="{2BD4DA27-C091-391E-8BD7-0193356C3BA4}"/>
                  </a:ext>
                </a:extLst>
              </p:cNvPr>
              <p:cNvPicPr/>
              <p:nvPr/>
            </p:nvPicPr>
            <p:blipFill>
              <a:blip r:embed="rId10"/>
              <a:stretch>
                <a:fillRect/>
              </a:stretch>
            </p:blipFill>
            <p:spPr>
              <a:xfrm>
                <a:off x="1545429" y="6279480"/>
                <a:ext cx="2629800" cy="18000"/>
              </a:xfrm>
              <a:prstGeom prst="rect">
                <a:avLst/>
              </a:prstGeom>
            </p:spPr>
          </p:pic>
        </mc:Fallback>
      </mc:AlternateContent>
      <p:pic>
        <p:nvPicPr>
          <p:cNvPr id="11" name="hover">
            <a:hlinkClick r:id="" action="ppaction://media"/>
            <a:extLst>
              <a:ext uri="{FF2B5EF4-FFF2-40B4-BE49-F238E27FC236}">
                <a16:creationId xmlns="" xmlns:a16="http://schemas.microsoft.com/office/drawing/2014/main" id="{DD11B4A0-31A8-9444-24EF-AF15B7275B15}"/>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123093" y="2028169"/>
            <a:ext cx="3494705" cy="3340072"/>
          </a:xfrm>
          <a:prstGeom prst="rect">
            <a:avLst/>
          </a:prstGeom>
        </p:spPr>
      </p:pic>
      <p:sp>
        <p:nvSpPr>
          <p:cNvPr id="12" name="TextBox 11">
            <a:extLst>
              <a:ext uri="{FF2B5EF4-FFF2-40B4-BE49-F238E27FC236}">
                <a16:creationId xmlns="" xmlns:a16="http://schemas.microsoft.com/office/drawing/2014/main" id="{D7F51C21-4887-1D64-646B-52C600A99F77}"/>
              </a:ext>
            </a:extLst>
          </p:cNvPr>
          <p:cNvSpPr txBox="1"/>
          <p:nvPr/>
        </p:nvSpPr>
        <p:spPr>
          <a:xfrm>
            <a:off x="8317454" y="1417637"/>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spTree>
    <p:extLst>
      <p:ext uri="{BB962C8B-B14F-4D97-AF65-F5344CB8AC3E}">
        <p14:creationId xmlns:p14="http://schemas.microsoft.com/office/powerpoint/2010/main" val="317528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 五边形 1">
            <a:extLst>
              <a:ext uri="{FF2B5EF4-FFF2-40B4-BE49-F238E27FC236}">
                <a16:creationId xmlns="" xmlns:a16="http://schemas.microsoft.com/office/drawing/2014/main" id="{5900A933-53A9-4C89-B605-0CF974DB2D14}"/>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
            <a:extLst>
              <a:ext uri="{FF2B5EF4-FFF2-40B4-BE49-F238E27FC236}">
                <a16:creationId xmlns="" xmlns:a16="http://schemas.microsoft.com/office/drawing/2014/main" id="{82C3E075-7F89-4368-9D8D-DAEAA930A320}"/>
              </a:ext>
            </a:extLst>
          </p:cNvPr>
          <p:cNvSpPr/>
          <p:nvPr/>
        </p:nvSpPr>
        <p:spPr>
          <a:xfrm>
            <a:off x="719455" y="1125989"/>
            <a:ext cx="7721986"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Inline styles are defined within the "style" attribute of the relevant element:</a:t>
            </a:r>
            <a:endParaRPr lang="zh-CN" altLang="en-US" dirty="0">
              <a:latin typeface="Arial" panose="020B0604020202020204" pitchFamily="34" charset="0"/>
              <a:cs typeface="Arial" panose="020B0604020202020204" pitchFamily="34" charset="0"/>
              <a:sym typeface="+mn-lt"/>
            </a:endParaRPr>
          </a:p>
        </p:txBody>
      </p:sp>
      <p:sp>
        <p:nvSpPr>
          <p:cNvPr id="13" name="矩形 2">
            <a:extLst>
              <a:ext uri="{FF2B5EF4-FFF2-40B4-BE49-F238E27FC236}">
                <a16:creationId xmlns="" xmlns:a16="http://schemas.microsoft.com/office/drawing/2014/main" id="{EB0AEFF5-9211-46AA-9699-B3240BC24B55}"/>
              </a:ext>
            </a:extLst>
          </p:cNvPr>
          <p:cNvSpPr/>
          <p:nvPr/>
        </p:nvSpPr>
        <p:spPr>
          <a:xfrm>
            <a:off x="757022" y="477401"/>
            <a:ext cx="2244525" cy="523220"/>
          </a:xfrm>
          <a:prstGeom prst="rect">
            <a:avLst/>
          </a:prstGeom>
        </p:spPr>
        <p:txBody>
          <a:bodyPr wrap="none">
            <a:spAutoFit/>
          </a:bodyPr>
          <a:lstStyle/>
          <a:p>
            <a:pPr marL="457200" indent="-457200">
              <a:buFont typeface="Wingdings" panose="05000000000000000000" pitchFamily="2" charset="2"/>
              <a:buChar char="Ø"/>
            </a:pPr>
            <a:r>
              <a:rPr lang="en-US" altLang="zh-CN" sz="2800" b="1" dirty="0">
                <a:solidFill>
                  <a:srgbClr val="C00000"/>
                </a:solidFill>
                <a:latin typeface="Arial" panose="020B0604020202020204" pitchFamily="34" charset="0"/>
                <a:cs typeface="Arial" panose="020B0604020202020204" pitchFamily="34" charset="0"/>
                <a:sym typeface="+mn-lt"/>
              </a:rPr>
              <a:t>Example:</a:t>
            </a:r>
            <a:endParaRPr lang="zh-CN" altLang="en-US" sz="2800" b="1" dirty="0">
              <a:solidFill>
                <a:srgbClr val="C00000"/>
              </a:solidFill>
              <a:latin typeface="Arial" panose="020B0604020202020204" pitchFamily="34" charset="0"/>
              <a:cs typeface="Arial" panose="020B0604020202020204" pitchFamily="34" charset="0"/>
              <a:sym typeface="+mn-lt"/>
            </a:endParaRPr>
          </a:p>
        </p:txBody>
      </p:sp>
      <p:pic>
        <p:nvPicPr>
          <p:cNvPr id="12" name="Picture 11">
            <a:extLst>
              <a:ext uri="{FF2B5EF4-FFF2-40B4-BE49-F238E27FC236}">
                <a16:creationId xmlns="" xmlns:a16="http://schemas.microsoft.com/office/drawing/2014/main" id="{78243713-5F52-482A-A08A-5444D1FDD5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5" name="TextBox 14">
            <a:extLst>
              <a:ext uri="{FF2B5EF4-FFF2-40B4-BE49-F238E27FC236}">
                <a16:creationId xmlns="" xmlns:a16="http://schemas.microsoft.com/office/drawing/2014/main" id="{6F0F1CBC-F281-4ED4-9087-9561A9D09DF9}"/>
              </a:ext>
            </a:extLst>
          </p:cNvPr>
          <p:cNvSpPr txBox="1"/>
          <p:nvPr/>
        </p:nvSpPr>
        <p:spPr>
          <a:xfrm>
            <a:off x="757022" y="1873957"/>
            <a:ext cx="6094476" cy="3416320"/>
          </a:xfrm>
          <a:prstGeom prst="rect">
            <a:avLst/>
          </a:prstGeom>
          <a:noFill/>
        </p:spPr>
        <p:txBody>
          <a:bodyPr wrap="square">
            <a:spAutoFit/>
          </a:bodyPr>
          <a:lstStyle/>
          <a:p>
            <a:r>
              <a:rPr lang="en-US" dirty="0"/>
              <a:t>&lt;!DOCTYPE html&gt;</a:t>
            </a:r>
          </a:p>
          <a:p>
            <a:r>
              <a:rPr lang="en-US" dirty="0"/>
              <a:t>&lt;</a:t>
            </a:r>
            <a:r>
              <a:rPr lang="en-US" dirty="0">
                <a:solidFill>
                  <a:srgbClr val="994E15"/>
                </a:solidFill>
              </a:rPr>
              <a:t>html</a:t>
            </a:r>
            <a:r>
              <a:rPr lang="en-US" dirty="0"/>
              <a:t>&gt;</a:t>
            </a:r>
          </a:p>
          <a:p>
            <a:r>
              <a:rPr lang="en-US" dirty="0"/>
              <a:t>&lt;</a:t>
            </a:r>
            <a:r>
              <a:rPr lang="en-US" dirty="0">
                <a:solidFill>
                  <a:srgbClr val="994E15"/>
                </a:solidFill>
              </a:rPr>
              <a:t>head</a:t>
            </a:r>
            <a:r>
              <a:rPr lang="en-US" dirty="0"/>
              <a:t>&gt;</a:t>
            </a:r>
          </a:p>
          <a:p>
            <a:r>
              <a:rPr lang="en-US" dirty="0"/>
              <a:t>&lt;/</a:t>
            </a:r>
            <a:r>
              <a:rPr lang="en-US" dirty="0">
                <a:solidFill>
                  <a:srgbClr val="994E15"/>
                </a:solidFill>
              </a:rPr>
              <a:t>head</a:t>
            </a:r>
            <a:r>
              <a:rPr lang="en-US" dirty="0"/>
              <a:t>&gt;</a:t>
            </a:r>
          </a:p>
          <a:p>
            <a:r>
              <a:rPr lang="en-US" dirty="0"/>
              <a:t>&lt;</a:t>
            </a:r>
            <a:r>
              <a:rPr lang="en-US" dirty="0">
                <a:solidFill>
                  <a:srgbClr val="994E15"/>
                </a:solidFill>
              </a:rPr>
              <a:t>body</a:t>
            </a:r>
            <a:r>
              <a:rPr lang="en-US" dirty="0"/>
              <a:t> </a:t>
            </a:r>
            <a:r>
              <a:rPr lang="en-US" dirty="0">
                <a:solidFill>
                  <a:srgbClr val="FF0000"/>
                </a:solidFill>
              </a:rPr>
              <a:t>style</a:t>
            </a:r>
            <a:r>
              <a:rPr lang="en-US" dirty="0"/>
              <a:t>=</a:t>
            </a:r>
            <a:r>
              <a:rPr lang="en-US" dirty="0">
                <a:solidFill>
                  <a:srgbClr val="0070C0"/>
                </a:solidFill>
              </a:rPr>
              <a:t>'background-color</a:t>
            </a:r>
            <a:r>
              <a:rPr lang="en-US" dirty="0"/>
              <a:t>: </a:t>
            </a:r>
            <a:r>
              <a:rPr lang="en-US" dirty="0" err="1">
                <a:solidFill>
                  <a:srgbClr val="0070C0"/>
                </a:solidFill>
              </a:rPr>
              <a:t>lightblue</a:t>
            </a:r>
            <a:r>
              <a:rPr lang="en-US" dirty="0"/>
              <a:t>;'&gt;</a:t>
            </a:r>
          </a:p>
          <a:p>
            <a:endParaRPr lang="en-US" dirty="0"/>
          </a:p>
          <a:p>
            <a:r>
              <a:rPr lang="en-US" dirty="0"/>
              <a:t>&lt;</a:t>
            </a:r>
            <a:r>
              <a:rPr lang="en-US" dirty="0">
                <a:solidFill>
                  <a:srgbClr val="994E15"/>
                </a:solidFill>
              </a:rPr>
              <a:t>h1</a:t>
            </a:r>
            <a:r>
              <a:rPr lang="en-US" dirty="0"/>
              <a:t> </a:t>
            </a:r>
            <a:r>
              <a:rPr lang="en-US" dirty="0">
                <a:solidFill>
                  <a:srgbClr val="FF0000"/>
                </a:solidFill>
              </a:rPr>
              <a:t>style</a:t>
            </a:r>
            <a:r>
              <a:rPr lang="en-US" dirty="0"/>
              <a:t>=</a:t>
            </a:r>
            <a:r>
              <a:rPr lang="en-US" dirty="0">
                <a:solidFill>
                  <a:srgbClr val="0070C0"/>
                </a:solidFill>
              </a:rPr>
              <a:t>'color</a:t>
            </a:r>
            <a:r>
              <a:rPr lang="en-US" dirty="0"/>
              <a:t>: </a:t>
            </a:r>
            <a:r>
              <a:rPr lang="en-US" dirty="0">
                <a:solidFill>
                  <a:srgbClr val="0070C0"/>
                </a:solidFill>
              </a:rPr>
              <a:t>white</a:t>
            </a:r>
            <a:r>
              <a:rPr lang="en-US" dirty="0"/>
              <a:t>; </a:t>
            </a:r>
            <a:r>
              <a:rPr lang="en-US" dirty="0">
                <a:solidFill>
                  <a:srgbClr val="0070C0"/>
                </a:solidFill>
              </a:rPr>
              <a:t>text-align</a:t>
            </a:r>
            <a:r>
              <a:rPr lang="en-US" dirty="0"/>
              <a:t>: </a:t>
            </a:r>
            <a:r>
              <a:rPr lang="en-US" dirty="0">
                <a:solidFill>
                  <a:srgbClr val="0070C0"/>
                </a:solidFill>
              </a:rPr>
              <a:t>center</a:t>
            </a:r>
            <a:r>
              <a:rPr lang="en-US" dirty="0"/>
              <a:t>;'&gt;My First CSS Example&lt;/</a:t>
            </a:r>
            <a:r>
              <a:rPr lang="en-US" dirty="0">
                <a:solidFill>
                  <a:srgbClr val="994E15"/>
                </a:solidFill>
              </a:rPr>
              <a:t>h1</a:t>
            </a:r>
            <a:r>
              <a:rPr lang="en-US" dirty="0"/>
              <a:t>&gt;</a:t>
            </a:r>
          </a:p>
          <a:p>
            <a:r>
              <a:rPr lang="en-US" dirty="0"/>
              <a:t>&lt;</a:t>
            </a:r>
            <a:r>
              <a:rPr lang="en-US" dirty="0">
                <a:solidFill>
                  <a:srgbClr val="994E15"/>
                </a:solidFill>
              </a:rPr>
              <a:t>p</a:t>
            </a:r>
            <a:r>
              <a:rPr lang="en-US" dirty="0"/>
              <a:t> </a:t>
            </a:r>
            <a:r>
              <a:rPr lang="en-US" dirty="0">
                <a:solidFill>
                  <a:srgbClr val="FF0000"/>
                </a:solidFill>
              </a:rPr>
              <a:t>style</a:t>
            </a:r>
            <a:r>
              <a:rPr lang="en-US" dirty="0"/>
              <a:t>=</a:t>
            </a:r>
            <a:r>
              <a:rPr lang="en-US" dirty="0">
                <a:solidFill>
                  <a:srgbClr val="0070C0"/>
                </a:solidFill>
              </a:rPr>
              <a:t>'font-family</a:t>
            </a:r>
            <a:r>
              <a:rPr lang="en-US" dirty="0"/>
              <a:t>: </a:t>
            </a:r>
            <a:r>
              <a:rPr lang="en-US" dirty="0" err="1">
                <a:solidFill>
                  <a:srgbClr val="0070C0"/>
                </a:solidFill>
              </a:rPr>
              <a:t>verdana</a:t>
            </a:r>
            <a:r>
              <a:rPr lang="en-US" dirty="0"/>
              <a:t>;'&gt;This is a paragraph.&lt;/</a:t>
            </a:r>
            <a:r>
              <a:rPr lang="en-US" dirty="0">
                <a:solidFill>
                  <a:srgbClr val="994E15"/>
                </a:solidFill>
              </a:rPr>
              <a:t>p</a:t>
            </a:r>
            <a:r>
              <a:rPr lang="en-US" dirty="0"/>
              <a:t>&gt;</a:t>
            </a:r>
          </a:p>
          <a:p>
            <a:endParaRPr lang="en-US" dirty="0"/>
          </a:p>
          <a:p>
            <a:r>
              <a:rPr lang="en-US" dirty="0"/>
              <a:t>&lt;/</a:t>
            </a:r>
            <a:r>
              <a:rPr lang="en-US" dirty="0">
                <a:solidFill>
                  <a:srgbClr val="994E15"/>
                </a:solidFill>
              </a:rPr>
              <a:t>body</a:t>
            </a:r>
            <a:r>
              <a:rPr lang="en-US" dirty="0"/>
              <a:t>&gt;</a:t>
            </a:r>
          </a:p>
          <a:p>
            <a:r>
              <a:rPr lang="en-US" dirty="0"/>
              <a:t>&lt;/</a:t>
            </a:r>
            <a:r>
              <a:rPr lang="en-US" dirty="0">
                <a:solidFill>
                  <a:srgbClr val="994E15"/>
                </a:solidFill>
              </a:rPr>
              <a:t>html</a:t>
            </a:r>
            <a:r>
              <a:rPr lang="en-US" dirty="0"/>
              <a:t>&gt;</a:t>
            </a:r>
          </a:p>
        </p:txBody>
      </p:sp>
      <p:pic>
        <p:nvPicPr>
          <p:cNvPr id="16" name="Picture 15">
            <a:extLst>
              <a:ext uri="{FF2B5EF4-FFF2-40B4-BE49-F238E27FC236}">
                <a16:creationId xmlns="" xmlns:a16="http://schemas.microsoft.com/office/drawing/2014/main" id="{E7F076B5-2704-43DA-A0CB-E861BDEC4D18}"/>
              </a:ext>
            </a:extLst>
          </p:cNvPr>
          <p:cNvPicPr>
            <a:picLocks noChangeAspect="1"/>
          </p:cNvPicPr>
          <p:nvPr/>
        </p:nvPicPr>
        <p:blipFill>
          <a:blip r:embed="rId3"/>
          <a:stretch>
            <a:fillRect/>
          </a:stretch>
        </p:blipFill>
        <p:spPr>
          <a:xfrm>
            <a:off x="6379633" y="2803148"/>
            <a:ext cx="5228000" cy="2433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875268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076C927C-8A25-0B86-D4D8-BFAE9463443A}"/>
              </a:ext>
            </a:extLst>
          </p:cNvPr>
          <p:cNvSpPr/>
          <p:nvPr/>
        </p:nvSpPr>
        <p:spPr>
          <a:xfrm>
            <a:off x="470886" y="683342"/>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30620339-161E-5F1E-CA78-3DDDD81A4B40}"/>
              </a:ext>
            </a:extLst>
          </p:cNvPr>
          <p:cNvPicPr>
            <a:picLocks noChangeAspect="1"/>
          </p:cNvPicPr>
          <p:nvPr/>
        </p:nvPicPr>
        <p:blipFill>
          <a:blip r:embed="rId2"/>
          <a:stretch>
            <a:fillRect/>
          </a:stretch>
        </p:blipFill>
        <p:spPr>
          <a:xfrm>
            <a:off x="10639566" y="577223"/>
            <a:ext cx="983226" cy="1229634"/>
          </a:xfrm>
          <a:prstGeom prst="rect">
            <a:avLst/>
          </a:prstGeom>
        </p:spPr>
      </p:pic>
      <p:sp>
        <p:nvSpPr>
          <p:cNvPr id="7" name="TextBox 6">
            <a:extLst>
              <a:ext uri="{FF2B5EF4-FFF2-40B4-BE49-F238E27FC236}">
                <a16:creationId xmlns="" xmlns:a16="http://schemas.microsoft.com/office/drawing/2014/main" id="{DBD8EBDE-CF8C-C2CC-A404-DA7001352F67}"/>
              </a:ext>
            </a:extLst>
          </p:cNvPr>
          <p:cNvSpPr txBox="1"/>
          <p:nvPr/>
        </p:nvSpPr>
        <p:spPr>
          <a:xfrm>
            <a:off x="1123672" y="1387648"/>
            <a:ext cx="9515894" cy="646331"/>
          </a:xfrm>
          <a:prstGeom prst="rect">
            <a:avLst/>
          </a:prstGeom>
          <a:noFill/>
        </p:spPr>
        <p:txBody>
          <a:bodyPr wrap="square">
            <a:spAutoFit/>
          </a:bodyPr>
          <a:lstStyle/>
          <a:p>
            <a:r>
              <a:rPr lang="en-US" dirty="0">
                <a:latin typeface="Arial(body)"/>
              </a:rPr>
              <a:t>The CSS active pseudo-class is used to select and style an element that is being activated by the user.</a:t>
            </a:r>
          </a:p>
        </p:txBody>
      </p:sp>
      <p:sp>
        <p:nvSpPr>
          <p:cNvPr id="8" name="TextBox 7">
            <a:extLst>
              <a:ext uri="{FF2B5EF4-FFF2-40B4-BE49-F238E27FC236}">
                <a16:creationId xmlns="" xmlns:a16="http://schemas.microsoft.com/office/drawing/2014/main" id="{769F7FBB-771C-0D9C-5C10-A5650AB0A939}"/>
              </a:ext>
            </a:extLst>
          </p:cNvPr>
          <p:cNvSpPr txBox="1"/>
          <p:nvPr/>
        </p:nvSpPr>
        <p:spPr>
          <a:xfrm>
            <a:off x="1123672" y="683342"/>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active</a:t>
            </a:r>
          </a:p>
        </p:txBody>
      </p:sp>
      <p:sp>
        <p:nvSpPr>
          <p:cNvPr id="10" name="TextBox 9">
            <a:extLst>
              <a:ext uri="{FF2B5EF4-FFF2-40B4-BE49-F238E27FC236}">
                <a16:creationId xmlns="" xmlns:a16="http://schemas.microsoft.com/office/drawing/2014/main" id="{FF03DF38-1013-B74A-B92F-C9407288C921}"/>
              </a:ext>
            </a:extLst>
          </p:cNvPr>
          <p:cNvSpPr txBox="1"/>
          <p:nvPr/>
        </p:nvSpPr>
        <p:spPr>
          <a:xfrm>
            <a:off x="1123672" y="2218189"/>
            <a:ext cx="9996612" cy="646331"/>
          </a:xfrm>
          <a:prstGeom prst="rect">
            <a:avLst/>
          </a:prstGeom>
          <a:noFill/>
        </p:spPr>
        <p:txBody>
          <a:bodyPr wrap="square">
            <a:spAutoFit/>
          </a:bodyPr>
          <a:lstStyle/>
          <a:p>
            <a:r>
              <a:rPr lang="en-US" dirty="0">
                <a:latin typeface="Arial(body)"/>
              </a:rPr>
              <a:t>The active pseudo-class is most used on &lt;a&gt; and &lt;button&gt; elements. A link becomes activated when the user clicks on it, the same goes for a button.</a:t>
            </a:r>
          </a:p>
        </p:txBody>
      </p:sp>
    </p:spTree>
    <p:extLst>
      <p:ext uri="{BB962C8B-B14F-4D97-AF65-F5344CB8AC3E}">
        <p14:creationId xmlns:p14="http://schemas.microsoft.com/office/powerpoint/2010/main" val="7924844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41F88AE-136F-ACEE-F9D8-58575DA41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074" y="2589680"/>
            <a:ext cx="3727890" cy="3963336"/>
          </a:xfrm>
          <a:prstGeom prst="rect">
            <a:avLst/>
          </a:prstGeom>
        </p:spPr>
      </p:pic>
      <p:pic>
        <p:nvPicPr>
          <p:cNvPr id="3" name="Picture 2">
            <a:extLst>
              <a:ext uri="{FF2B5EF4-FFF2-40B4-BE49-F238E27FC236}">
                <a16:creationId xmlns="" xmlns:a16="http://schemas.microsoft.com/office/drawing/2014/main" id="{A57E52BC-6030-9CAF-3D9A-6B80D2D0EFDF}"/>
              </a:ext>
            </a:extLst>
          </p:cNvPr>
          <p:cNvPicPr>
            <a:picLocks noChangeAspect="1"/>
          </p:cNvPicPr>
          <p:nvPr/>
        </p:nvPicPr>
        <p:blipFill>
          <a:blip r:embed="rId5"/>
          <a:stretch>
            <a:fillRect/>
          </a:stretch>
        </p:blipFill>
        <p:spPr>
          <a:xfrm>
            <a:off x="935878" y="1302946"/>
            <a:ext cx="4403040" cy="1172043"/>
          </a:xfrm>
          <a:prstGeom prst="rect">
            <a:avLst/>
          </a:prstGeom>
        </p:spPr>
      </p:pic>
      <p:sp>
        <p:nvSpPr>
          <p:cNvPr id="4" name="箭头: 五边形 1">
            <a:extLst>
              <a:ext uri="{FF2B5EF4-FFF2-40B4-BE49-F238E27FC236}">
                <a16:creationId xmlns="" xmlns:a16="http://schemas.microsoft.com/office/drawing/2014/main" id="{031ED493-DEEE-BF94-E675-221DBED31A14}"/>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 xmlns:a16="http://schemas.microsoft.com/office/drawing/2014/main" id="{7C69E39B-45D1-CFFA-E1FD-29D2656262BB}"/>
              </a:ext>
            </a:extLst>
          </p:cNvPr>
          <p:cNvSpPr txBox="1"/>
          <p:nvPr/>
        </p:nvSpPr>
        <p:spPr>
          <a:xfrm>
            <a:off x="817777" y="471949"/>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active</a:t>
            </a:r>
          </a:p>
          <a:p>
            <a:r>
              <a:rPr lang="en-US" sz="2400" dirty="0">
                <a:solidFill>
                  <a:schemeClr val="accent1">
                    <a:lumMod val="75000"/>
                  </a:schemeClr>
                </a:solidFill>
                <a:latin typeface="Arial" panose="020B0604020202020204" pitchFamily="34" charset="0"/>
                <a:cs typeface="Arial" panose="020B0604020202020204" pitchFamily="34" charset="0"/>
              </a:rPr>
              <a:t> </a:t>
            </a:r>
            <a:endParaRPr lang="it-IT" sz="2400" dirty="0"/>
          </a:p>
        </p:txBody>
      </p:sp>
      <p:pic>
        <p:nvPicPr>
          <p:cNvPr id="7" name="Picture 6">
            <a:extLst>
              <a:ext uri="{FF2B5EF4-FFF2-40B4-BE49-F238E27FC236}">
                <a16:creationId xmlns="" xmlns:a16="http://schemas.microsoft.com/office/drawing/2014/main" id="{A7671645-3F20-5949-952C-DA5AE4CC335B}"/>
              </a:ext>
            </a:extLst>
          </p:cNvPr>
          <p:cNvPicPr>
            <a:picLocks noChangeAspect="1"/>
          </p:cNvPicPr>
          <p:nvPr/>
        </p:nvPicPr>
        <p:blipFill>
          <a:blip r:embed="rId6"/>
          <a:stretch>
            <a:fillRect/>
          </a:stretch>
        </p:blipFill>
        <p:spPr>
          <a:xfrm>
            <a:off x="10737888" y="360913"/>
            <a:ext cx="983226" cy="1229634"/>
          </a:xfrm>
          <a:prstGeom prst="rect">
            <a:avLst/>
          </a:prstGeom>
        </p:spPr>
      </p:pic>
      <p:sp>
        <p:nvSpPr>
          <p:cNvPr id="5" name="TextBox 4">
            <a:extLst>
              <a:ext uri="{FF2B5EF4-FFF2-40B4-BE49-F238E27FC236}">
                <a16:creationId xmlns="" xmlns:a16="http://schemas.microsoft.com/office/drawing/2014/main" id="{E4BD8239-F1AA-6F11-43AF-1A2D1A4387F9}"/>
              </a:ext>
            </a:extLst>
          </p:cNvPr>
          <p:cNvSpPr txBox="1"/>
          <p:nvPr/>
        </p:nvSpPr>
        <p:spPr>
          <a:xfrm>
            <a:off x="252422" y="1417637"/>
            <a:ext cx="914400" cy="369332"/>
          </a:xfrm>
          <a:prstGeom prst="rect">
            <a:avLst/>
          </a:prstGeom>
          <a:noFill/>
        </p:spPr>
        <p:txBody>
          <a:bodyPr wrap="square" rtlCol="0">
            <a:spAutoFit/>
          </a:bodyPr>
          <a:lstStyle/>
          <a:p>
            <a:r>
              <a:rPr lang="en-US" dirty="0">
                <a:solidFill>
                  <a:schemeClr val="accent2">
                    <a:lumMod val="75000"/>
                  </a:schemeClr>
                </a:solidFill>
                <a:latin typeface="Arial(body)"/>
              </a:rPr>
              <a:t>html</a:t>
            </a:r>
            <a:endParaRPr lang="it-IT" dirty="0">
              <a:solidFill>
                <a:schemeClr val="accent2">
                  <a:lumMod val="75000"/>
                </a:schemeClr>
              </a:solidFill>
              <a:latin typeface="Arial(body)"/>
            </a:endParaRPr>
          </a:p>
        </p:txBody>
      </p:sp>
      <p:sp>
        <p:nvSpPr>
          <p:cNvPr id="8" name="TextBox 7">
            <a:extLst>
              <a:ext uri="{FF2B5EF4-FFF2-40B4-BE49-F238E27FC236}">
                <a16:creationId xmlns="" xmlns:a16="http://schemas.microsoft.com/office/drawing/2014/main" id="{607C023F-F100-54D3-884C-A5C8CD67A92B}"/>
              </a:ext>
            </a:extLst>
          </p:cNvPr>
          <p:cNvSpPr txBox="1"/>
          <p:nvPr/>
        </p:nvSpPr>
        <p:spPr>
          <a:xfrm>
            <a:off x="360577" y="2748117"/>
            <a:ext cx="914400" cy="369332"/>
          </a:xfrm>
          <a:prstGeom prst="rect">
            <a:avLst/>
          </a:prstGeom>
          <a:noFill/>
        </p:spPr>
        <p:txBody>
          <a:bodyPr wrap="square" rtlCol="0">
            <a:spAutoFit/>
          </a:bodyPr>
          <a:lstStyle/>
          <a:p>
            <a:r>
              <a:rPr lang="en-US" dirty="0" err="1">
                <a:solidFill>
                  <a:schemeClr val="accent2">
                    <a:lumMod val="75000"/>
                  </a:schemeClr>
                </a:solidFill>
                <a:latin typeface="Arial(body)"/>
              </a:rPr>
              <a:t>css</a:t>
            </a:r>
            <a:endParaRPr lang="it-IT" dirty="0">
              <a:solidFill>
                <a:schemeClr val="accent2">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 xmlns:a16="http://schemas.microsoft.com/office/drawing/2014/main" id="{D6681C81-74D8-39A7-6A74-C02024B86452}"/>
                  </a:ext>
                </a:extLst>
              </p14:cNvPr>
              <p14:cNvContentPartPr/>
              <p14:nvPr/>
            </p14:nvContentPartPr>
            <p14:xfrm>
              <a:off x="1292709" y="6131520"/>
              <a:ext cx="1167480" cy="360"/>
            </p14:xfrm>
          </p:contentPart>
        </mc:Choice>
        <mc:Fallback xmlns="">
          <p:pic>
            <p:nvPicPr>
              <p:cNvPr id="9" name="Ink 8">
                <a:extLst>
                  <a:ext uri="{FF2B5EF4-FFF2-40B4-BE49-F238E27FC236}">
                    <a16:creationId xmlns:a16="http://schemas.microsoft.com/office/drawing/2014/main" id="{D6681C81-74D8-39A7-6A74-C02024B86452}"/>
                  </a:ext>
                </a:extLst>
              </p:cNvPr>
              <p:cNvPicPr/>
              <p:nvPr/>
            </p:nvPicPr>
            <p:blipFill>
              <a:blip r:embed="rId8"/>
              <a:stretch>
                <a:fillRect/>
              </a:stretch>
            </p:blipFill>
            <p:spPr>
              <a:xfrm>
                <a:off x="1283709" y="6122880"/>
                <a:ext cx="1185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 xmlns:a16="http://schemas.microsoft.com/office/drawing/2014/main" id="{85B12223-6326-8511-EB72-F0F61640D760}"/>
                  </a:ext>
                </a:extLst>
              </p14:cNvPr>
              <p14:cNvContentPartPr/>
              <p14:nvPr/>
            </p14:nvContentPartPr>
            <p14:xfrm>
              <a:off x="1580349" y="6340680"/>
              <a:ext cx="2305440" cy="360"/>
            </p14:xfrm>
          </p:contentPart>
        </mc:Choice>
        <mc:Fallback xmlns="">
          <p:pic>
            <p:nvPicPr>
              <p:cNvPr id="10" name="Ink 9">
                <a:extLst>
                  <a:ext uri="{FF2B5EF4-FFF2-40B4-BE49-F238E27FC236}">
                    <a16:creationId xmlns:a16="http://schemas.microsoft.com/office/drawing/2014/main" id="{85B12223-6326-8511-EB72-F0F61640D760}"/>
                  </a:ext>
                </a:extLst>
              </p:cNvPr>
              <p:cNvPicPr/>
              <p:nvPr/>
            </p:nvPicPr>
            <p:blipFill>
              <a:blip r:embed="rId10"/>
              <a:stretch>
                <a:fillRect/>
              </a:stretch>
            </p:blipFill>
            <p:spPr>
              <a:xfrm>
                <a:off x="1571349" y="6332040"/>
                <a:ext cx="2323080" cy="18000"/>
              </a:xfrm>
              <a:prstGeom prst="rect">
                <a:avLst/>
              </a:prstGeom>
            </p:spPr>
          </p:pic>
        </mc:Fallback>
      </mc:AlternateContent>
      <p:pic>
        <p:nvPicPr>
          <p:cNvPr id="11" name="InShot_20250215_203625894">
            <a:hlinkClick r:id="" action="ppaction://media"/>
            <a:extLst>
              <a:ext uri="{FF2B5EF4-FFF2-40B4-BE49-F238E27FC236}">
                <a16:creationId xmlns="" xmlns:a16="http://schemas.microsoft.com/office/drawing/2014/main" id="{DA1F60A1-8D10-DCDA-9202-3AEAA5B8458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44786" y="1973552"/>
            <a:ext cx="3480424" cy="3315421"/>
          </a:xfrm>
          <a:prstGeom prst="rect">
            <a:avLst/>
          </a:prstGeom>
        </p:spPr>
      </p:pic>
      <p:sp>
        <p:nvSpPr>
          <p:cNvPr id="12" name="TextBox 11">
            <a:extLst>
              <a:ext uri="{FF2B5EF4-FFF2-40B4-BE49-F238E27FC236}">
                <a16:creationId xmlns="" xmlns:a16="http://schemas.microsoft.com/office/drawing/2014/main" id="{B0CAF385-EC1F-69A0-8392-908FD49565C9}"/>
              </a:ext>
            </a:extLst>
          </p:cNvPr>
          <p:cNvSpPr txBox="1"/>
          <p:nvPr/>
        </p:nvSpPr>
        <p:spPr>
          <a:xfrm>
            <a:off x="8475518" y="1604220"/>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spTree>
    <p:extLst>
      <p:ext uri="{BB962C8B-B14F-4D97-AF65-F5344CB8AC3E}">
        <p14:creationId xmlns:p14="http://schemas.microsoft.com/office/powerpoint/2010/main" val="169115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D594D682-2620-CA1F-2A5F-9378AE6C0551}"/>
              </a:ext>
            </a:extLst>
          </p:cNvPr>
          <p:cNvSpPr txBox="1"/>
          <p:nvPr/>
        </p:nvSpPr>
        <p:spPr>
          <a:xfrm>
            <a:off x="1006382" y="730375"/>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transitions </a:t>
            </a:r>
          </a:p>
        </p:txBody>
      </p:sp>
      <p:sp>
        <p:nvSpPr>
          <p:cNvPr id="5" name="箭头: 五边形 1">
            <a:extLst>
              <a:ext uri="{FF2B5EF4-FFF2-40B4-BE49-F238E27FC236}">
                <a16:creationId xmlns="" xmlns:a16="http://schemas.microsoft.com/office/drawing/2014/main" id="{D3958B8C-2C2C-BEE5-BAC9-AEDD6349E97D}"/>
              </a:ext>
            </a:extLst>
          </p:cNvPr>
          <p:cNvSpPr/>
          <p:nvPr/>
        </p:nvSpPr>
        <p:spPr>
          <a:xfrm>
            <a:off x="470886" y="683342"/>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13BA47B8-342B-C677-173B-8731538F8C19}"/>
              </a:ext>
            </a:extLst>
          </p:cNvPr>
          <p:cNvPicPr>
            <a:picLocks noChangeAspect="1"/>
          </p:cNvPicPr>
          <p:nvPr/>
        </p:nvPicPr>
        <p:blipFill>
          <a:blip r:embed="rId2"/>
          <a:stretch>
            <a:fillRect/>
          </a:stretch>
        </p:blipFill>
        <p:spPr>
          <a:xfrm>
            <a:off x="10639566" y="577223"/>
            <a:ext cx="983226" cy="1229634"/>
          </a:xfrm>
          <a:prstGeom prst="rect">
            <a:avLst/>
          </a:prstGeom>
        </p:spPr>
      </p:pic>
      <p:sp>
        <p:nvSpPr>
          <p:cNvPr id="7" name="TextBox 6">
            <a:extLst>
              <a:ext uri="{FF2B5EF4-FFF2-40B4-BE49-F238E27FC236}">
                <a16:creationId xmlns="" xmlns:a16="http://schemas.microsoft.com/office/drawing/2014/main" id="{A6EA38AA-C044-347A-2DCD-9EE215EA7ED5}"/>
              </a:ext>
            </a:extLst>
          </p:cNvPr>
          <p:cNvSpPr txBox="1"/>
          <p:nvPr/>
        </p:nvSpPr>
        <p:spPr>
          <a:xfrm>
            <a:off x="1006382" y="1345192"/>
            <a:ext cx="9209335" cy="923330"/>
          </a:xfrm>
          <a:prstGeom prst="rect">
            <a:avLst/>
          </a:prstGeom>
          <a:noFill/>
        </p:spPr>
        <p:txBody>
          <a:bodyPr wrap="square">
            <a:spAutoFit/>
          </a:bodyPr>
          <a:lstStyle/>
          <a:p>
            <a:r>
              <a:rPr lang="en-US" dirty="0">
                <a:latin typeface="Arial(body)"/>
              </a:rPr>
              <a:t>CSS transitions allows you to change property values smoothly, over a given duration.</a:t>
            </a:r>
          </a:p>
          <a:p>
            <a:r>
              <a:rPr lang="en-US" dirty="0">
                <a:latin typeface="Arial(body)"/>
              </a:rPr>
              <a:t/>
            </a:r>
            <a:br>
              <a:rPr lang="en-US" dirty="0">
                <a:latin typeface="Arial(body)"/>
              </a:rPr>
            </a:br>
            <a:endParaRPr lang="en-US" dirty="0">
              <a:latin typeface="Arial(body)"/>
            </a:endParaRPr>
          </a:p>
        </p:txBody>
      </p:sp>
      <p:sp>
        <p:nvSpPr>
          <p:cNvPr id="8" name="TextBox 7">
            <a:extLst>
              <a:ext uri="{FF2B5EF4-FFF2-40B4-BE49-F238E27FC236}">
                <a16:creationId xmlns="" xmlns:a16="http://schemas.microsoft.com/office/drawing/2014/main" id="{A28E376A-5D7D-F681-9E94-54A206E13BAD}"/>
              </a:ext>
            </a:extLst>
          </p:cNvPr>
          <p:cNvSpPr txBox="1"/>
          <p:nvPr/>
        </p:nvSpPr>
        <p:spPr>
          <a:xfrm>
            <a:off x="1006382" y="1962080"/>
            <a:ext cx="6094268" cy="369332"/>
          </a:xfrm>
          <a:prstGeom prst="rect">
            <a:avLst/>
          </a:prstGeom>
          <a:noFill/>
        </p:spPr>
        <p:txBody>
          <a:bodyPr wrap="square">
            <a:spAutoFit/>
          </a:bodyPr>
          <a:lstStyle/>
          <a:p>
            <a:r>
              <a:rPr lang="en-US" dirty="0">
                <a:latin typeface="Arial(body)"/>
              </a:rPr>
              <a:t> Specifies the change in property values over time </a:t>
            </a:r>
          </a:p>
        </p:txBody>
      </p:sp>
      <p:sp>
        <p:nvSpPr>
          <p:cNvPr id="9" name="TextBox 8">
            <a:extLst>
              <a:ext uri="{FF2B5EF4-FFF2-40B4-BE49-F238E27FC236}">
                <a16:creationId xmlns="" xmlns:a16="http://schemas.microsoft.com/office/drawing/2014/main" id="{BCE572E3-C78D-4E61-8BB3-75B46F11AF5D}"/>
              </a:ext>
            </a:extLst>
          </p:cNvPr>
          <p:cNvSpPr txBox="1"/>
          <p:nvPr/>
        </p:nvSpPr>
        <p:spPr>
          <a:xfrm>
            <a:off x="2039830" y="3399127"/>
            <a:ext cx="9582962" cy="369332"/>
          </a:xfrm>
          <a:prstGeom prst="rect">
            <a:avLst/>
          </a:prstGeom>
          <a:noFill/>
        </p:spPr>
        <p:txBody>
          <a:bodyPr wrap="square">
            <a:spAutoFit/>
          </a:bodyPr>
          <a:lstStyle/>
          <a:p>
            <a:r>
              <a:rPr lang="en-US" dirty="0">
                <a:latin typeface="Arial(body)"/>
              </a:rPr>
              <a:t>The CSS property you want to add an effect to the duration of the effect</a:t>
            </a:r>
          </a:p>
        </p:txBody>
      </p:sp>
      <p:sp>
        <p:nvSpPr>
          <p:cNvPr id="11" name="TextBox 10">
            <a:extLst>
              <a:ext uri="{FF2B5EF4-FFF2-40B4-BE49-F238E27FC236}">
                <a16:creationId xmlns="" xmlns:a16="http://schemas.microsoft.com/office/drawing/2014/main" id="{2CA1E06A-E27F-106F-C00B-A6AEF74905A6}"/>
              </a:ext>
            </a:extLst>
          </p:cNvPr>
          <p:cNvSpPr txBox="1"/>
          <p:nvPr/>
        </p:nvSpPr>
        <p:spPr>
          <a:xfrm>
            <a:off x="1120876" y="2706093"/>
            <a:ext cx="6096000" cy="646331"/>
          </a:xfrm>
          <a:prstGeom prst="rect">
            <a:avLst/>
          </a:prstGeom>
          <a:noFill/>
        </p:spPr>
        <p:txBody>
          <a:bodyPr wrap="square">
            <a:spAutoFit/>
          </a:bodyPr>
          <a:lstStyle/>
          <a:p>
            <a:r>
              <a:rPr lang="en-US" dirty="0">
                <a:latin typeface="Arial(body)"/>
              </a:rPr>
              <a:t>To create a transition effect, you must specify two things:</a:t>
            </a:r>
          </a:p>
          <a:p>
            <a:endParaRPr lang="en-US" dirty="0">
              <a:latin typeface="Arial(body)"/>
            </a:endParaRPr>
          </a:p>
        </p:txBody>
      </p:sp>
      <p:pic>
        <p:nvPicPr>
          <p:cNvPr id="13" name="Graphic 12" descr="Line arrow: Straight with solid fill">
            <a:extLst>
              <a:ext uri="{FF2B5EF4-FFF2-40B4-BE49-F238E27FC236}">
                <a16:creationId xmlns="" xmlns:a16="http://schemas.microsoft.com/office/drawing/2014/main" id="{3C1447DA-4B82-0E62-51ED-17F65A38062E}"/>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10800000">
            <a:off x="1456208" y="3355193"/>
            <a:ext cx="457200" cy="457200"/>
          </a:xfrm>
          <a:prstGeom prst="rect">
            <a:avLst/>
          </a:prstGeom>
        </p:spPr>
      </p:pic>
    </p:spTree>
    <p:extLst>
      <p:ext uri="{BB962C8B-B14F-4D97-AF65-F5344CB8AC3E}">
        <p14:creationId xmlns:p14="http://schemas.microsoft.com/office/powerpoint/2010/main" val="1386340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2E3E84AE-3AAD-5387-5A87-12797307D3EC}"/>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TextBox 2">
            <a:extLst>
              <a:ext uri="{FF2B5EF4-FFF2-40B4-BE49-F238E27FC236}">
                <a16:creationId xmlns="" xmlns:a16="http://schemas.microsoft.com/office/drawing/2014/main" id="{15080EDB-6606-7089-C6E8-DFC3F6111C92}"/>
              </a:ext>
            </a:extLst>
          </p:cNvPr>
          <p:cNvSpPr txBox="1"/>
          <p:nvPr/>
        </p:nvSpPr>
        <p:spPr>
          <a:xfrm>
            <a:off x="817777" y="471949"/>
            <a:ext cx="6096000" cy="1200329"/>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transitions </a:t>
            </a:r>
          </a:p>
          <a:p>
            <a:endParaRPr lang="en-US" sz="2400" dirty="0">
              <a:solidFill>
                <a:schemeClr val="accent1">
                  <a:lumMod val="75000"/>
                </a:schemeClr>
              </a:solidFill>
              <a:latin typeface="Arial" panose="020B0604020202020204" pitchFamily="34" charset="0"/>
              <a:cs typeface="Arial" panose="020B0604020202020204" pitchFamily="34" charset="0"/>
            </a:endParaRPr>
          </a:p>
          <a:p>
            <a:r>
              <a:rPr lang="en-US" sz="2400" dirty="0">
                <a:solidFill>
                  <a:schemeClr val="accent1">
                    <a:lumMod val="75000"/>
                  </a:schemeClr>
                </a:solidFill>
                <a:latin typeface="Arial" panose="020B0604020202020204" pitchFamily="34" charset="0"/>
                <a:cs typeface="Arial" panose="020B0604020202020204" pitchFamily="34" charset="0"/>
              </a:rPr>
              <a:t> </a:t>
            </a:r>
            <a:endParaRPr lang="it-IT" sz="2400" dirty="0"/>
          </a:p>
        </p:txBody>
      </p:sp>
      <p:pic>
        <p:nvPicPr>
          <p:cNvPr id="4" name="Picture 3">
            <a:extLst>
              <a:ext uri="{FF2B5EF4-FFF2-40B4-BE49-F238E27FC236}">
                <a16:creationId xmlns="" xmlns:a16="http://schemas.microsoft.com/office/drawing/2014/main" id="{C2C8FC2E-D041-7B40-9CE2-0F875E4D4AD5}"/>
              </a:ext>
            </a:extLst>
          </p:cNvPr>
          <p:cNvPicPr>
            <a:picLocks noChangeAspect="1"/>
          </p:cNvPicPr>
          <p:nvPr/>
        </p:nvPicPr>
        <p:blipFill>
          <a:blip r:embed="rId4"/>
          <a:stretch>
            <a:fillRect/>
          </a:stretch>
        </p:blipFill>
        <p:spPr>
          <a:xfrm>
            <a:off x="10737888" y="360913"/>
            <a:ext cx="983226" cy="1229634"/>
          </a:xfrm>
          <a:prstGeom prst="rect">
            <a:avLst/>
          </a:prstGeom>
        </p:spPr>
      </p:pic>
      <p:sp>
        <p:nvSpPr>
          <p:cNvPr id="5" name="TextBox 4">
            <a:extLst>
              <a:ext uri="{FF2B5EF4-FFF2-40B4-BE49-F238E27FC236}">
                <a16:creationId xmlns="" xmlns:a16="http://schemas.microsoft.com/office/drawing/2014/main" id="{C9F5EA82-E5DE-764D-C7E6-C25596B40076}"/>
              </a:ext>
            </a:extLst>
          </p:cNvPr>
          <p:cNvSpPr txBox="1"/>
          <p:nvPr/>
        </p:nvSpPr>
        <p:spPr>
          <a:xfrm>
            <a:off x="1656924" y="1221204"/>
            <a:ext cx="6079309" cy="1252522"/>
          </a:xfrm>
          <a:prstGeom prst="rect">
            <a:avLst/>
          </a:prstGeom>
          <a:noFill/>
        </p:spPr>
        <p:txBody>
          <a:bodyPr wrap="square">
            <a:spAutoFit/>
          </a:bodyPr>
          <a:lstStyle/>
          <a:p>
            <a:pPr>
              <a:lnSpc>
                <a:spcPts val="2250"/>
              </a:lnSpc>
            </a:pPr>
            <a:r>
              <a:rPr lang="en-US" sz="1600" b="0" dirty="0">
                <a:effectLst/>
              </a:rPr>
              <a:t>&lt;</a:t>
            </a:r>
            <a:r>
              <a:rPr lang="en-US" sz="1600" b="0" dirty="0">
                <a:solidFill>
                  <a:schemeClr val="accent2">
                    <a:lumMod val="75000"/>
                  </a:schemeClr>
                </a:solidFill>
                <a:effectLst/>
              </a:rPr>
              <a:t>body</a:t>
            </a:r>
            <a:r>
              <a:rPr lang="en-US" sz="1600" b="0" dirty="0">
                <a:effectLst/>
              </a:rPr>
              <a:t>&gt;</a:t>
            </a:r>
          </a:p>
          <a:p>
            <a:pPr>
              <a:lnSpc>
                <a:spcPts val="2250"/>
              </a:lnSpc>
            </a:pPr>
            <a:r>
              <a:rPr lang="en-US" sz="1600" b="0" dirty="0">
                <a:solidFill>
                  <a:srgbClr val="D4D4D4"/>
                </a:solidFill>
                <a:effectLst/>
              </a:rPr>
              <a:t>    </a:t>
            </a:r>
            <a:r>
              <a:rPr lang="en-US" sz="1600" b="0" dirty="0">
                <a:effectLst/>
              </a:rPr>
              <a:t>&lt;</a:t>
            </a:r>
            <a:r>
              <a:rPr lang="en-US" sz="1600" b="0" dirty="0">
                <a:solidFill>
                  <a:schemeClr val="accent2">
                    <a:lumMod val="75000"/>
                  </a:schemeClr>
                </a:solidFill>
                <a:effectLst/>
              </a:rPr>
              <a:t>button</a:t>
            </a:r>
            <a:r>
              <a:rPr lang="en-US" sz="1600" b="0" dirty="0">
                <a:solidFill>
                  <a:srgbClr val="D4D4D4"/>
                </a:solidFill>
                <a:effectLst/>
              </a:rPr>
              <a:t> </a:t>
            </a:r>
            <a:r>
              <a:rPr lang="en-US" sz="1600" b="0" dirty="0">
                <a:solidFill>
                  <a:schemeClr val="accent2">
                    <a:lumMod val="60000"/>
                    <a:lumOff val="40000"/>
                  </a:schemeClr>
                </a:solidFill>
                <a:effectLst/>
              </a:rPr>
              <a:t>class</a:t>
            </a:r>
            <a:r>
              <a:rPr lang="en-US" sz="1600" b="0" dirty="0">
                <a:effectLst/>
              </a:rPr>
              <a:t>=</a:t>
            </a:r>
            <a:r>
              <a:rPr lang="en-US" sz="1600" b="0" dirty="0">
                <a:solidFill>
                  <a:srgbClr val="DEA900"/>
                </a:solidFill>
                <a:effectLst/>
              </a:rPr>
              <a:t>“</a:t>
            </a:r>
            <a:r>
              <a:rPr lang="en-US" sz="1600" dirty="0">
                <a:solidFill>
                  <a:srgbClr val="DEA900"/>
                </a:solidFill>
              </a:rPr>
              <a:t>button </a:t>
            </a:r>
            <a:r>
              <a:rPr lang="en-US" sz="1600" b="0" dirty="0">
                <a:solidFill>
                  <a:srgbClr val="DEA900"/>
                </a:solidFill>
                <a:effectLst/>
              </a:rPr>
              <a:t>button1"&gt;</a:t>
            </a:r>
            <a:r>
              <a:rPr lang="en-US" sz="1600" b="0" dirty="0">
                <a:effectLst/>
              </a:rPr>
              <a:t>Button&lt;/</a:t>
            </a:r>
            <a:r>
              <a:rPr lang="en-US" sz="1600" b="0" dirty="0">
                <a:solidFill>
                  <a:schemeClr val="accent2">
                    <a:lumMod val="75000"/>
                  </a:schemeClr>
                </a:solidFill>
                <a:effectLst/>
              </a:rPr>
              <a:t>button</a:t>
            </a:r>
            <a:r>
              <a:rPr lang="en-US" sz="1600" b="0" dirty="0">
                <a:effectLst/>
              </a:rPr>
              <a:t>&gt;</a:t>
            </a:r>
          </a:p>
          <a:p>
            <a:pPr>
              <a:lnSpc>
                <a:spcPts val="2250"/>
              </a:lnSpc>
            </a:pPr>
            <a:r>
              <a:rPr lang="en-US" sz="1600" b="0" dirty="0">
                <a:solidFill>
                  <a:srgbClr val="D4D4D4"/>
                </a:solidFill>
                <a:effectLst/>
              </a:rPr>
              <a:t>    </a:t>
            </a:r>
            <a:r>
              <a:rPr lang="en-US" sz="1600" b="0" dirty="0">
                <a:effectLst/>
              </a:rPr>
              <a:t>&lt;</a:t>
            </a:r>
            <a:r>
              <a:rPr lang="en-US" sz="1600" b="0" dirty="0">
                <a:solidFill>
                  <a:schemeClr val="accent2">
                    <a:lumMod val="75000"/>
                  </a:schemeClr>
                </a:solidFill>
                <a:effectLst/>
              </a:rPr>
              <a:t>input</a:t>
            </a:r>
            <a:r>
              <a:rPr lang="en-US" sz="1600" b="0" dirty="0">
                <a:solidFill>
                  <a:schemeClr val="accent2">
                    <a:lumMod val="60000"/>
                    <a:lumOff val="40000"/>
                  </a:schemeClr>
                </a:solidFill>
                <a:effectLst/>
              </a:rPr>
              <a:t> type</a:t>
            </a:r>
            <a:r>
              <a:rPr lang="en-US" sz="1600" b="0" dirty="0">
                <a:effectLst/>
              </a:rPr>
              <a:t>=</a:t>
            </a:r>
            <a:r>
              <a:rPr lang="en-US" sz="1600" b="0" dirty="0">
                <a:solidFill>
                  <a:srgbClr val="CE9178"/>
                </a:solidFill>
                <a:effectLst/>
              </a:rPr>
              <a:t>"</a:t>
            </a:r>
            <a:r>
              <a:rPr lang="en-US" sz="1600" b="0" dirty="0">
                <a:solidFill>
                  <a:srgbClr val="DEA900"/>
                </a:solidFill>
                <a:effectLst/>
              </a:rPr>
              <a:t>button" </a:t>
            </a:r>
            <a:r>
              <a:rPr lang="en-US" sz="1600" b="0" dirty="0">
                <a:solidFill>
                  <a:schemeClr val="accent2">
                    <a:lumMod val="60000"/>
                    <a:lumOff val="40000"/>
                  </a:schemeClr>
                </a:solidFill>
                <a:effectLst/>
              </a:rPr>
              <a:t>class</a:t>
            </a:r>
            <a:r>
              <a:rPr lang="en-US" sz="1600" b="0" dirty="0">
                <a:effectLst/>
              </a:rPr>
              <a:t>=</a:t>
            </a:r>
            <a:r>
              <a:rPr lang="en-US" sz="1600" b="0" dirty="0">
                <a:solidFill>
                  <a:srgbClr val="DEA900"/>
                </a:solidFill>
                <a:effectLst/>
              </a:rPr>
              <a:t>“ button button2" </a:t>
            </a:r>
            <a:r>
              <a:rPr lang="en-US" sz="1600" b="0" dirty="0">
                <a:solidFill>
                  <a:schemeClr val="accent2">
                    <a:lumMod val="60000"/>
                    <a:lumOff val="40000"/>
                  </a:schemeClr>
                </a:solidFill>
                <a:effectLst/>
              </a:rPr>
              <a:t>value</a:t>
            </a:r>
            <a:r>
              <a:rPr lang="en-US" sz="1600" b="0" dirty="0">
                <a:effectLst/>
              </a:rPr>
              <a:t>=</a:t>
            </a:r>
            <a:r>
              <a:rPr lang="en-US" sz="1600" b="0" dirty="0">
                <a:solidFill>
                  <a:srgbClr val="DEA900"/>
                </a:solidFill>
                <a:effectLst/>
              </a:rPr>
              <a:t>"Input Button"</a:t>
            </a:r>
            <a:r>
              <a:rPr lang="en-US" sz="1600" b="0" dirty="0">
                <a:effectLst/>
              </a:rPr>
              <a:t>&gt;</a:t>
            </a:r>
          </a:p>
          <a:p>
            <a:pPr>
              <a:lnSpc>
                <a:spcPts val="2250"/>
              </a:lnSpc>
            </a:pPr>
            <a:r>
              <a:rPr lang="en-US" sz="1600" b="0" dirty="0">
                <a:effectLst/>
              </a:rPr>
              <a:t>&lt;/</a:t>
            </a:r>
            <a:r>
              <a:rPr lang="en-US" sz="1600" b="0" dirty="0">
                <a:solidFill>
                  <a:schemeClr val="accent2">
                    <a:lumMod val="75000"/>
                  </a:schemeClr>
                </a:solidFill>
                <a:effectLst/>
              </a:rPr>
              <a:t>body</a:t>
            </a:r>
            <a:r>
              <a:rPr lang="en-US" sz="1600" b="0" dirty="0">
                <a:effectLst/>
              </a:rPr>
              <a:t>&gt;</a:t>
            </a:r>
          </a:p>
        </p:txBody>
      </p:sp>
      <p:sp>
        <p:nvSpPr>
          <p:cNvPr id="6" name="TextBox 5">
            <a:extLst>
              <a:ext uri="{FF2B5EF4-FFF2-40B4-BE49-F238E27FC236}">
                <a16:creationId xmlns="" xmlns:a16="http://schemas.microsoft.com/office/drawing/2014/main" id="{E68890A5-0E63-BA78-0BA3-9262F4E2FCD8}"/>
              </a:ext>
            </a:extLst>
          </p:cNvPr>
          <p:cNvSpPr txBox="1"/>
          <p:nvPr/>
        </p:nvSpPr>
        <p:spPr>
          <a:xfrm>
            <a:off x="1485481" y="2943939"/>
            <a:ext cx="3961591" cy="3309752"/>
          </a:xfrm>
          <a:prstGeom prst="rect">
            <a:avLst/>
          </a:prstGeom>
          <a:noFill/>
        </p:spPr>
        <p:txBody>
          <a:bodyPr wrap="square">
            <a:spAutoFit/>
          </a:bodyPr>
          <a:lstStyle/>
          <a:p>
            <a:pPr>
              <a:lnSpc>
                <a:spcPts val="2250"/>
              </a:lnSpc>
            </a:pPr>
            <a:r>
              <a:rPr lang="en-US" sz="1600" b="0" dirty="0">
                <a:solidFill>
                  <a:srgbClr val="D4D4D4"/>
                </a:solidFill>
                <a:effectLst/>
                <a:latin typeface="Arial(body)"/>
              </a:rPr>
              <a:t>   </a:t>
            </a:r>
            <a:r>
              <a:rPr lang="en-US" sz="1600" b="0" dirty="0">
                <a:effectLst/>
                <a:latin typeface="Arial(body)"/>
              </a:rPr>
              <a:t> &lt;</a:t>
            </a:r>
            <a:r>
              <a:rPr lang="en-US" sz="1600" b="0" dirty="0">
                <a:solidFill>
                  <a:schemeClr val="accent2">
                    <a:lumMod val="75000"/>
                  </a:schemeClr>
                </a:solidFill>
                <a:effectLst/>
                <a:latin typeface="Arial(body)"/>
              </a:rPr>
              <a:t>style</a:t>
            </a:r>
            <a:r>
              <a:rPr lang="en-US" sz="1600" b="0" dirty="0">
                <a:effectLst/>
                <a:latin typeface="Arial(body)"/>
              </a:rPr>
              <a:t>&gt;</a:t>
            </a:r>
            <a:r>
              <a:rPr lang="en-US" sz="1600" b="0" dirty="0">
                <a:solidFill>
                  <a:srgbClr val="D4D4D4"/>
                </a:solidFill>
                <a:effectLst/>
                <a:latin typeface="Arial(body)"/>
              </a:rPr>
              <a:t> </a:t>
            </a:r>
          </a:p>
          <a:p>
            <a:pPr>
              <a:lnSpc>
                <a:spcPts val="2250"/>
              </a:lnSpc>
            </a:pPr>
            <a:r>
              <a:rPr lang="en-US" sz="1600" b="0" dirty="0">
                <a:solidFill>
                  <a:srgbClr val="D4D4D4"/>
                </a:solidFill>
                <a:effectLst/>
                <a:latin typeface="Arial(body)"/>
              </a:rPr>
              <a:t>       </a:t>
            </a:r>
            <a:r>
              <a:rPr lang="en-US" sz="1600" b="0" dirty="0">
                <a:solidFill>
                  <a:srgbClr val="DEA900"/>
                </a:solidFill>
                <a:effectLst/>
                <a:latin typeface="Arial(body)"/>
              </a:rPr>
              <a:t> div </a:t>
            </a:r>
            <a:r>
              <a:rPr lang="en-US" sz="1600" b="0" dirty="0">
                <a:effectLst/>
                <a:latin typeface="Arial(body)"/>
              </a:rPr>
              <a:t>{</a:t>
            </a:r>
          </a:p>
          <a:p>
            <a:pPr>
              <a:lnSpc>
                <a:spcPts val="2250"/>
              </a:lnSpc>
            </a:pPr>
            <a:r>
              <a:rPr lang="en-US" sz="1600" b="0" dirty="0">
                <a:solidFill>
                  <a:srgbClr val="D4D4D4"/>
                </a:solidFill>
                <a:effectLst/>
                <a:latin typeface="Arial(body)"/>
              </a:rPr>
              <a:t>      </a:t>
            </a:r>
            <a:r>
              <a:rPr lang="en-US" sz="1600" b="0" dirty="0">
                <a:solidFill>
                  <a:schemeClr val="accent3">
                    <a:lumMod val="75000"/>
                  </a:schemeClr>
                </a:solidFill>
                <a:effectLst/>
                <a:latin typeface="Arial(body)"/>
              </a:rPr>
              <a:t>    width</a:t>
            </a:r>
            <a:r>
              <a:rPr lang="en-US" sz="1600" b="0" dirty="0">
                <a:effectLst/>
                <a:latin typeface="Arial(body)"/>
              </a:rPr>
              <a:t>:</a:t>
            </a:r>
            <a:r>
              <a:rPr lang="en-US" sz="1600" b="0" dirty="0">
                <a:solidFill>
                  <a:srgbClr val="D4D4D4"/>
                </a:solidFill>
                <a:effectLst/>
                <a:latin typeface="Arial(body)"/>
              </a:rPr>
              <a:t> </a:t>
            </a:r>
            <a:r>
              <a:rPr lang="en-US" sz="1600" b="0" dirty="0">
                <a:solidFill>
                  <a:srgbClr val="92D050"/>
                </a:solidFill>
                <a:effectLst/>
                <a:latin typeface="Arial(body)"/>
              </a:rPr>
              <a:t>100px</a:t>
            </a:r>
            <a:r>
              <a:rPr lang="en-US" sz="1600" b="0" dirty="0">
                <a:effectLst/>
                <a:latin typeface="Arial(body)"/>
              </a:rPr>
              <a:t>;</a:t>
            </a:r>
          </a:p>
          <a:p>
            <a:pPr>
              <a:lnSpc>
                <a:spcPts val="2250"/>
              </a:lnSpc>
            </a:pPr>
            <a:r>
              <a:rPr lang="en-US" sz="1600" b="0" dirty="0">
                <a:solidFill>
                  <a:srgbClr val="D4D4D4"/>
                </a:solidFill>
                <a:effectLst/>
                <a:latin typeface="Arial(body)"/>
              </a:rPr>
              <a:t>          </a:t>
            </a:r>
            <a:r>
              <a:rPr lang="en-US" sz="1600" b="0" dirty="0">
                <a:solidFill>
                  <a:schemeClr val="accent3">
                    <a:lumMod val="75000"/>
                  </a:schemeClr>
                </a:solidFill>
                <a:effectLst/>
                <a:latin typeface="Arial(body)"/>
              </a:rPr>
              <a:t>height</a:t>
            </a:r>
            <a:r>
              <a:rPr lang="en-US" sz="1600" b="0" dirty="0">
                <a:effectLst/>
                <a:latin typeface="Arial(body)"/>
              </a:rPr>
              <a:t>:</a:t>
            </a:r>
            <a:r>
              <a:rPr lang="en-US" sz="1600" b="0" dirty="0">
                <a:solidFill>
                  <a:srgbClr val="D4D4D4"/>
                </a:solidFill>
                <a:effectLst/>
                <a:latin typeface="Arial(body)"/>
              </a:rPr>
              <a:t> </a:t>
            </a:r>
            <a:r>
              <a:rPr lang="en-US" sz="1600" b="0" dirty="0">
                <a:solidFill>
                  <a:srgbClr val="92D050"/>
                </a:solidFill>
                <a:effectLst/>
                <a:latin typeface="Arial(body)"/>
              </a:rPr>
              <a:t>100px</a:t>
            </a:r>
            <a:r>
              <a:rPr lang="en-US" sz="1600" b="0" dirty="0">
                <a:effectLst/>
                <a:latin typeface="Arial(body)"/>
              </a:rPr>
              <a:t>;</a:t>
            </a:r>
          </a:p>
          <a:p>
            <a:pPr>
              <a:lnSpc>
                <a:spcPts val="2250"/>
              </a:lnSpc>
            </a:pPr>
            <a:r>
              <a:rPr lang="en-US" sz="1600" b="0" dirty="0">
                <a:solidFill>
                  <a:srgbClr val="D4D4D4"/>
                </a:solidFill>
                <a:effectLst/>
                <a:latin typeface="Arial(body)"/>
              </a:rPr>
              <a:t>         </a:t>
            </a:r>
            <a:r>
              <a:rPr lang="en-US" sz="1600" b="0" dirty="0">
                <a:solidFill>
                  <a:schemeClr val="accent3">
                    <a:lumMod val="75000"/>
                  </a:schemeClr>
                </a:solidFill>
                <a:effectLst/>
                <a:latin typeface="Arial(body)"/>
              </a:rPr>
              <a:t> background</a:t>
            </a:r>
            <a:r>
              <a:rPr lang="en-US" sz="1600" b="0" dirty="0">
                <a:effectLst/>
                <a:latin typeface="Arial(body)"/>
              </a:rPr>
              <a:t>:</a:t>
            </a:r>
            <a:r>
              <a:rPr lang="en-US" sz="1600" b="0" dirty="0">
                <a:solidFill>
                  <a:srgbClr val="D4D4D4"/>
                </a:solidFill>
                <a:effectLst/>
                <a:latin typeface="Arial(body)"/>
              </a:rPr>
              <a:t> </a:t>
            </a:r>
            <a:r>
              <a:rPr lang="en-US" sz="1600" b="0" dirty="0">
                <a:solidFill>
                  <a:srgbClr val="DEA900"/>
                </a:solidFill>
                <a:effectLst/>
                <a:latin typeface="Arial(body)"/>
              </a:rPr>
              <a:t>red</a:t>
            </a:r>
            <a:r>
              <a:rPr lang="en-US" sz="1600" b="0" dirty="0">
                <a:effectLst/>
                <a:latin typeface="Arial(body)"/>
              </a:rPr>
              <a:t>;</a:t>
            </a:r>
          </a:p>
          <a:p>
            <a:pPr>
              <a:lnSpc>
                <a:spcPts val="2250"/>
              </a:lnSpc>
            </a:pPr>
            <a:r>
              <a:rPr lang="en-US" sz="1600" dirty="0">
                <a:solidFill>
                  <a:srgbClr val="D4D4D4"/>
                </a:solidFill>
                <a:effectLst/>
                <a:latin typeface="Arial(body)"/>
              </a:rPr>
              <a:t>       </a:t>
            </a:r>
            <a:r>
              <a:rPr lang="en-US" sz="1600" dirty="0">
                <a:solidFill>
                  <a:schemeClr val="accent3">
                    <a:lumMod val="75000"/>
                  </a:schemeClr>
                </a:solidFill>
                <a:effectLst/>
                <a:latin typeface="Arial(body)"/>
              </a:rPr>
              <a:t>  transition</a:t>
            </a:r>
            <a:r>
              <a:rPr lang="en-US" sz="1600" dirty="0">
                <a:effectLst/>
                <a:latin typeface="Arial(body)"/>
              </a:rPr>
              <a:t>:</a:t>
            </a:r>
            <a:r>
              <a:rPr lang="en-US" sz="1600" dirty="0">
                <a:solidFill>
                  <a:srgbClr val="D4D4D4"/>
                </a:solidFill>
                <a:effectLst/>
                <a:latin typeface="Arial(body)"/>
              </a:rPr>
              <a:t> </a:t>
            </a:r>
            <a:r>
              <a:rPr lang="en-US" sz="1600" dirty="0">
                <a:effectLst/>
                <a:latin typeface="Arial(body)"/>
              </a:rPr>
              <a:t>width</a:t>
            </a:r>
            <a:r>
              <a:rPr lang="en-US" sz="1600" dirty="0">
                <a:solidFill>
                  <a:srgbClr val="D4D4D4"/>
                </a:solidFill>
                <a:effectLst/>
                <a:latin typeface="Arial(body)"/>
              </a:rPr>
              <a:t> </a:t>
            </a:r>
            <a:r>
              <a:rPr lang="en-US" sz="1600" dirty="0">
                <a:solidFill>
                  <a:srgbClr val="92D050"/>
                </a:solidFill>
                <a:effectLst/>
                <a:latin typeface="Arial(body)"/>
              </a:rPr>
              <a:t>2s</a:t>
            </a:r>
            <a:r>
              <a:rPr lang="en-US" sz="1600" dirty="0">
                <a:effectLst/>
                <a:latin typeface="Arial(body)"/>
              </a:rPr>
              <a:t>;</a:t>
            </a:r>
          </a:p>
          <a:p>
            <a:pPr>
              <a:lnSpc>
                <a:spcPts val="2250"/>
              </a:lnSpc>
            </a:pPr>
            <a:r>
              <a:rPr lang="en-US" sz="1600" b="0" dirty="0">
                <a:solidFill>
                  <a:srgbClr val="D4D4D4"/>
                </a:solidFill>
                <a:effectLst/>
                <a:latin typeface="Arial(body)"/>
              </a:rPr>
              <a:t>       </a:t>
            </a:r>
            <a:r>
              <a:rPr lang="en-US" sz="1600" b="0" dirty="0">
                <a:effectLst/>
                <a:latin typeface="Arial(body)"/>
              </a:rPr>
              <a:t> }</a:t>
            </a:r>
          </a:p>
          <a:p>
            <a:pPr>
              <a:lnSpc>
                <a:spcPts val="2250"/>
              </a:lnSpc>
            </a:pPr>
            <a:r>
              <a:rPr lang="en-US" sz="1600" b="0" dirty="0">
                <a:solidFill>
                  <a:srgbClr val="D4D4D4"/>
                </a:solidFill>
                <a:effectLst/>
                <a:latin typeface="Arial(body)"/>
              </a:rPr>
              <a:t>        </a:t>
            </a:r>
            <a:r>
              <a:rPr lang="en-US" sz="1600" b="0" dirty="0" err="1">
                <a:solidFill>
                  <a:srgbClr val="DEA900"/>
                </a:solidFill>
                <a:effectLst/>
                <a:latin typeface="Arial(body)"/>
              </a:rPr>
              <a:t>div:hover</a:t>
            </a:r>
            <a:r>
              <a:rPr lang="en-US" sz="1600" b="0" dirty="0">
                <a:solidFill>
                  <a:srgbClr val="DEA900"/>
                </a:solidFill>
                <a:effectLst/>
                <a:latin typeface="Arial(body)"/>
              </a:rPr>
              <a:t> </a:t>
            </a:r>
            <a:r>
              <a:rPr lang="en-US" sz="1600" b="0" dirty="0">
                <a:effectLst/>
                <a:latin typeface="Arial(body)"/>
              </a:rPr>
              <a:t>{</a:t>
            </a:r>
          </a:p>
          <a:p>
            <a:pPr>
              <a:lnSpc>
                <a:spcPts val="2250"/>
              </a:lnSpc>
            </a:pPr>
            <a:r>
              <a:rPr lang="en-US" sz="1600" b="0" dirty="0">
                <a:solidFill>
                  <a:srgbClr val="D4D4D4"/>
                </a:solidFill>
                <a:effectLst/>
                <a:latin typeface="Arial(body)"/>
              </a:rPr>
              <a:t>          </a:t>
            </a:r>
            <a:r>
              <a:rPr lang="en-US" sz="1600" b="0" dirty="0">
                <a:solidFill>
                  <a:schemeClr val="accent3">
                    <a:lumMod val="75000"/>
                  </a:schemeClr>
                </a:solidFill>
                <a:effectLst/>
                <a:latin typeface="Arial(body)"/>
              </a:rPr>
              <a:t>width</a:t>
            </a:r>
            <a:r>
              <a:rPr lang="en-US" sz="1600" b="0" dirty="0">
                <a:effectLst/>
                <a:latin typeface="Arial(body)"/>
              </a:rPr>
              <a:t>:</a:t>
            </a:r>
            <a:r>
              <a:rPr lang="en-US" sz="1600" b="0" dirty="0">
                <a:solidFill>
                  <a:srgbClr val="D4D4D4"/>
                </a:solidFill>
                <a:effectLst/>
                <a:latin typeface="Arial(body)"/>
              </a:rPr>
              <a:t> </a:t>
            </a:r>
            <a:r>
              <a:rPr lang="en-US" sz="1600" b="0" dirty="0">
                <a:solidFill>
                  <a:srgbClr val="92D050"/>
                </a:solidFill>
                <a:effectLst/>
                <a:latin typeface="Arial(body)"/>
              </a:rPr>
              <a:t>300px</a:t>
            </a:r>
            <a:r>
              <a:rPr lang="en-US" sz="1600" b="0" dirty="0">
                <a:effectLst/>
                <a:latin typeface="Arial(body)"/>
              </a:rPr>
              <a:t>;</a:t>
            </a:r>
          </a:p>
          <a:p>
            <a:pPr>
              <a:lnSpc>
                <a:spcPts val="2250"/>
              </a:lnSpc>
            </a:pPr>
            <a:r>
              <a:rPr lang="en-US" sz="1600" b="0" dirty="0">
                <a:solidFill>
                  <a:srgbClr val="D4D4D4"/>
                </a:solidFill>
                <a:effectLst/>
                <a:latin typeface="Arial(body)"/>
              </a:rPr>
              <a:t>        </a:t>
            </a:r>
            <a:r>
              <a:rPr lang="en-US" sz="1600" b="0" dirty="0">
                <a:effectLst/>
                <a:latin typeface="Arial(body)"/>
              </a:rPr>
              <a:t>}</a:t>
            </a:r>
          </a:p>
          <a:p>
            <a:pPr>
              <a:lnSpc>
                <a:spcPts val="2250"/>
              </a:lnSpc>
            </a:pPr>
            <a:r>
              <a:rPr lang="en-US" sz="1600" b="0" dirty="0">
                <a:solidFill>
                  <a:srgbClr val="D4D4D4"/>
                </a:solidFill>
                <a:effectLst/>
                <a:latin typeface="Arial(body)"/>
              </a:rPr>
              <a:t>        </a:t>
            </a:r>
            <a:r>
              <a:rPr lang="en-US" sz="1600" b="0" dirty="0">
                <a:effectLst/>
                <a:latin typeface="Arial(body)"/>
              </a:rPr>
              <a:t>&lt;/</a:t>
            </a:r>
            <a:r>
              <a:rPr lang="en-US" sz="1600" b="0" dirty="0">
                <a:solidFill>
                  <a:schemeClr val="accent2">
                    <a:lumMod val="75000"/>
                  </a:schemeClr>
                </a:solidFill>
                <a:effectLst/>
                <a:latin typeface="Arial(body)"/>
              </a:rPr>
              <a:t>style</a:t>
            </a:r>
            <a:r>
              <a:rPr lang="en-US" sz="1600" b="0" dirty="0">
                <a:effectLst/>
                <a:latin typeface="Arial(body)"/>
              </a:rPr>
              <a:t>&gt;</a:t>
            </a:r>
          </a:p>
        </p:txBody>
      </p:sp>
      <p:sp>
        <p:nvSpPr>
          <p:cNvPr id="7" name="Left Brace 6">
            <a:extLst>
              <a:ext uri="{FF2B5EF4-FFF2-40B4-BE49-F238E27FC236}">
                <a16:creationId xmlns="" xmlns:a16="http://schemas.microsoft.com/office/drawing/2014/main" id="{09A4E1E2-9453-F5E1-B28C-6B3BD845320F}"/>
              </a:ext>
            </a:extLst>
          </p:cNvPr>
          <p:cNvSpPr/>
          <p:nvPr/>
        </p:nvSpPr>
        <p:spPr>
          <a:xfrm>
            <a:off x="1314122" y="1221204"/>
            <a:ext cx="342718" cy="1338023"/>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it-IT"/>
          </a:p>
        </p:txBody>
      </p:sp>
      <p:sp>
        <p:nvSpPr>
          <p:cNvPr id="8" name="Left Brace 7">
            <a:extLst>
              <a:ext uri="{FF2B5EF4-FFF2-40B4-BE49-F238E27FC236}">
                <a16:creationId xmlns="" xmlns:a16="http://schemas.microsoft.com/office/drawing/2014/main" id="{E7FC469A-7BCF-37E5-B017-57C1B014161D}"/>
              </a:ext>
            </a:extLst>
          </p:cNvPr>
          <p:cNvSpPr/>
          <p:nvPr/>
        </p:nvSpPr>
        <p:spPr>
          <a:xfrm>
            <a:off x="979825" y="3061849"/>
            <a:ext cx="668594" cy="31620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it-IT"/>
          </a:p>
        </p:txBody>
      </p:sp>
      <p:sp>
        <p:nvSpPr>
          <p:cNvPr id="9" name="TextBox 8">
            <a:extLst>
              <a:ext uri="{FF2B5EF4-FFF2-40B4-BE49-F238E27FC236}">
                <a16:creationId xmlns="" xmlns:a16="http://schemas.microsoft.com/office/drawing/2014/main" id="{1204BD76-0FBB-C1E5-5CD9-D3A822438E5B}"/>
              </a:ext>
            </a:extLst>
          </p:cNvPr>
          <p:cNvSpPr txBox="1"/>
          <p:nvPr/>
        </p:nvSpPr>
        <p:spPr>
          <a:xfrm>
            <a:off x="399638" y="1703670"/>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0" name="TextBox 9">
            <a:extLst>
              <a:ext uri="{FF2B5EF4-FFF2-40B4-BE49-F238E27FC236}">
                <a16:creationId xmlns="" xmlns:a16="http://schemas.microsoft.com/office/drawing/2014/main" id="{C112E58A-32ED-1636-19DA-D77D7A1C8773}"/>
              </a:ext>
            </a:extLst>
          </p:cNvPr>
          <p:cNvSpPr txBox="1"/>
          <p:nvPr/>
        </p:nvSpPr>
        <p:spPr>
          <a:xfrm>
            <a:off x="399722" y="4414149"/>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2" name="Left Brace 11">
            <a:extLst>
              <a:ext uri="{FF2B5EF4-FFF2-40B4-BE49-F238E27FC236}">
                <a16:creationId xmlns="" xmlns:a16="http://schemas.microsoft.com/office/drawing/2014/main" id="{3006AE49-1E1E-E8A3-4CEB-561F67EA94E4}"/>
              </a:ext>
            </a:extLst>
          </p:cNvPr>
          <p:cNvSpPr/>
          <p:nvPr/>
        </p:nvSpPr>
        <p:spPr>
          <a:xfrm>
            <a:off x="6510471" y="2803238"/>
            <a:ext cx="668594" cy="31620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it-IT"/>
          </a:p>
        </p:txBody>
      </p:sp>
      <p:sp>
        <p:nvSpPr>
          <p:cNvPr id="13" name="TextBox 12">
            <a:extLst>
              <a:ext uri="{FF2B5EF4-FFF2-40B4-BE49-F238E27FC236}">
                <a16:creationId xmlns="" xmlns:a16="http://schemas.microsoft.com/office/drawing/2014/main" id="{DD94FE28-E5B5-0F65-4D9C-5D9545E771AE}"/>
              </a:ext>
            </a:extLst>
          </p:cNvPr>
          <p:cNvSpPr txBox="1"/>
          <p:nvPr/>
        </p:nvSpPr>
        <p:spPr>
          <a:xfrm>
            <a:off x="5638800" y="4199609"/>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pic>
        <p:nvPicPr>
          <p:cNvPr id="15" name="InShot_20250215_203815182">
            <a:hlinkClick r:id="" action="ppaction://media"/>
            <a:extLst>
              <a:ext uri="{FF2B5EF4-FFF2-40B4-BE49-F238E27FC236}">
                <a16:creationId xmlns="" xmlns:a16="http://schemas.microsoft.com/office/drawing/2014/main" id="{40FAF8C4-1B64-A70A-8C13-6A346674B0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06760" y="2803238"/>
            <a:ext cx="2667394" cy="2531446"/>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 xmlns:a16="http://schemas.microsoft.com/office/drawing/2014/main" id="{32035738-E962-E70E-DB4E-1D3CACF6C678}"/>
                  </a:ext>
                </a:extLst>
              </p14:cNvPr>
              <p14:cNvContentPartPr/>
              <p14:nvPr/>
            </p14:nvContentPartPr>
            <p14:xfrm>
              <a:off x="2067464" y="4720958"/>
              <a:ext cx="1807200" cy="360"/>
            </p14:xfrm>
          </p:contentPart>
        </mc:Choice>
        <mc:Fallback xmlns="">
          <p:pic>
            <p:nvPicPr>
              <p:cNvPr id="16" name="Ink 15">
                <a:extLst>
                  <a:ext uri="{FF2B5EF4-FFF2-40B4-BE49-F238E27FC236}">
                    <a16:creationId xmlns:a16="http://schemas.microsoft.com/office/drawing/2014/main" id="{32035738-E962-E70E-DB4E-1D3CACF6C678}"/>
                  </a:ext>
                </a:extLst>
              </p:cNvPr>
              <p:cNvPicPr/>
              <p:nvPr/>
            </p:nvPicPr>
            <p:blipFill>
              <a:blip r:embed="rId7"/>
              <a:stretch>
                <a:fillRect/>
              </a:stretch>
            </p:blipFill>
            <p:spPr>
              <a:xfrm>
                <a:off x="2058464" y="4711958"/>
                <a:ext cx="182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 xmlns:a16="http://schemas.microsoft.com/office/drawing/2014/main" id="{E8766E0F-5A93-A713-AAA8-9943438B02D3}"/>
                  </a:ext>
                </a:extLst>
              </p14:cNvPr>
              <p14:cNvContentPartPr/>
              <p14:nvPr/>
            </p14:nvContentPartPr>
            <p14:xfrm>
              <a:off x="1952984" y="5354558"/>
              <a:ext cx="1407240" cy="360"/>
            </p14:xfrm>
          </p:contentPart>
        </mc:Choice>
        <mc:Fallback xmlns="">
          <p:pic>
            <p:nvPicPr>
              <p:cNvPr id="17" name="Ink 16">
                <a:extLst>
                  <a:ext uri="{FF2B5EF4-FFF2-40B4-BE49-F238E27FC236}">
                    <a16:creationId xmlns:a16="http://schemas.microsoft.com/office/drawing/2014/main" id="{E8766E0F-5A93-A713-AAA8-9943438B02D3}"/>
                  </a:ext>
                </a:extLst>
              </p:cNvPr>
              <p:cNvPicPr/>
              <p:nvPr/>
            </p:nvPicPr>
            <p:blipFill>
              <a:blip r:embed="rId9"/>
              <a:stretch>
                <a:fillRect/>
              </a:stretch>
            </p:blipFill>
            <p:spPr>
              <a:xfrm>
                <a:off x="1943984" y="5345918"/>
                <a:ext cx="1424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 xmlns:a16="http://schemas.microsoft.com/office/drawing/2014/main" id="{0B548DE8-080F-D2FE-76A8-5D998A161D7E}"/>
                  </a:ext>
                </a:extLst>
              </p14:cNvPr>
              <p14:cNvContentPartPr/>
              <p14:nvPr/>
            </p14:nvContentPartPr>
            <p14:xfrm>
              <a:off x="2119304" y="5583518"/>
              <a:ext cx="1378800" cy="360"/>
            </p14:xfrm>
          </p:contentPart>
        </mc:Choice>
        <mc:Fallback xmlns="">
          <p:pic>
            <p:nvPicPr>
              <p:cNvPr id="18" name="Ink 17">
                <a:extLst>
                  <a:ext uri="{FF2B5EF4-FFF2-40B4-BE49-F238E27FC236}">
                    <a16:creationId xmlns:a16="http://schemas.microsoft.com/office/drawing/2014/main" id="{0B548DE8-080F-D2FE-76A8-5D998A161D7E}"/>
                  </a:ext>
                </a:extLst>
              </p:cNvPr>
              <p:cNvPicPr/>
              <p:nvPr/>
            </p:nvPicPr>
            <p:blipFill>
              <a:blip r:embed="rId11"/>
              <a:stretch>
                <a:fillRect/>
              </a:stretch>
            </p:blipFill>
            <p:spPr>
              <a:xfrm>
                <a:off x="2110664" y="5574518"/>
                <a:ext cx="1396440" cy="18000"/>
              </a:xfrm>
              <a:prstGeom prst="rect">
                <a:avLst/>
              </a:prstGeom>
            </p:spPr>
          </p:pic>
        </mc:Fallback>
      </mc:AlternateContent>
    </p:spTree>
    <p:extLst>
      <p:ext uri="{BB962C8B-B14F-4D97-AF65-F5344CB8AC3E}">
        <p14:creationId xmlns:p14="http://schemas.microsoft.com/office/powerpoint/2010/main" val="121090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93"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B43E636-778D-ABC4-32CF-FF79E2C5C259}"/>
              </a:ext>
            </a:extLst>
          </p:cNvPr>
          <p:cNvSpPr txBox="1"/>
          <p:nvPr/>
        </p:nvSpPr>
        <p:spPr>
          <a:xfrm>
            <a:off x="1103028" y="683342"/>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form</a:t>
            </a:r>
          </a:p>
        </p:txBody>
      </p:sp>
      <p:sp>
        <p:nvSpPr>
          <p:cNvPr id="5" name="箭头: 五边形 1">
            <a:extLst>
              <a:ext uri="{FF2B5EF4-FFF2-40B4-BE49-F238E27FC236}">
                <a16:creationId xmlns="" xmlns:a16="http://schemas.microsoft.com/office/drawing/2014/main" id="{8501EB7B-9377-9E15-5FC3-1854563356F7}"/>
              </a:ext>
            </a:extLst>
          </p:cNvPr>
          <p:cNvSpPr/>
          <p:nvPr/>
        </p:nvSpPr>
        <p:spPr>
          <a:xfrm>
            <a:off x="470886" y="683342"/>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118C64FC-9889-F91A-0646-3B8DA6729B4E}"/>
              </a:ext>
            </a:extLst>
          </p:cNvPr>
          <p:cNvPicPr>
            <a:picLocks noChangeAspect="1"/>
          </p:cNvPicPr>
          <p:nvPr/>
        </p:nvPicPr>
        <p:blipFill>
          <a:blip r:embed="rId2"/>
          <a:stretch>
            <a:fillRect/>
          </a:stretch>
        </p:blipFill>
        <p:spPr>
          <a:xfrm>
            <a:off x="10639566" y="577223"/>
            <a:ext cx="983226" cy="1229634"/>
          </a:xfrm>
          <a:prstGeom prst="rect">
            <a:avLst/>
          </a:prstGeom>
        </p:spPr>
      </p:pic>
      <p:pic>
        <p:nvPicPr>
          <p:cNvPr id="7" name="Picture 6">
            <a:extLst>
              <a:ext uri="{FF2B5EF4-FFF2-40B4-BE49-F238E27FC236}">
                <a16:creationId xmlns="" xmlns:a16="http://schemas.microsoft.com/office/drawing/2014/main" id="{7DEBBF15-F178-29C7-8450-291F8E123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884" y="2398620"/>
            <a:ext cx="4720116" cy="3084762"/>
          </a:xfrm>
          <a:prstGeom prst="rect">
            <a:avLst/>
          </a:prstGeom>
        </p:spPr>
      </p:pic>
      <p:pic>
        <p:nvPicPr>
          <p:cNvPr id="8" name="Picture 7">
            <a:extLst>
              <a:ext uri="{FF2B5EF4-FFF2-40B4-BE49-F238E27FC236}">
                <a16:creationId xmlns="" xmlns:a16="http://schemas.microsoft.com/office/drawing/2014/main" id="{8EDAD4C4-A68F-03C0-555D-AD792DF0BC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7992" y="2956799"/>
            <a:ext cx="4720117" cy="2526583"/>
          </a:xfrm>
          <a:prstGeom prst="rect">
            <a:avLst/>
          </a:prstGeom>
        </p:spPr>
      </p:pic>
      <p:cxnSp>
        <p:nvCxnSpPr>
          <p:cNvPr id="10" name="Connector: Curved 9">
            <a:extLst>
              <a:ext uri="{FF2B5EF4-FFF2-40B4-BE49-F238E27FC236}">
                <a16:creationId xmlns="" xmlns:a16="http://schemas.microsoft.com/office/drawing/2014/main" id="{B0CAB073-CC0E-A614-CEBC-A676490D9C3B}"/>
              </a:ext>
            </a:extLst>
          </p:cNvPr>
          <p:cNvCxnSpPr>
            <a:cxnSpLocks/>
          </p:cNvCxnSpPr>
          <p:nvPr/>
        </p:nvCxnSpPr>
        <p:spPr>
          <a:xfrm rot="16200000" flipH="1">
            <a:off x="1529920" y="1928000"/>
            <a:ext cx="410948" cy="24580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 xmlns:a16="http://schemas.microsoft.com/office/drawing/2014/main" id="{3A19A02D-82DA-71C5-F009-4FAC925A01E9}"/>
              </a:ext>
            </a:extLst>
          </p:cNvPr>
          <p:cNvCxnSpPr>
            <a:cxnSpLocks/>
          </p:cNvCxnSpPr>
          <p:nvPr/>
        </p:nvCxnSpPr>
        <p:spPr>
          <a:xfrm rot="16200000" flipH="1">
            <a:off x="6706604" y="2481191"/>
            <a:ext cx="410948" cy="24580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7B0BF7C9-6EF5-ECAF-66BC-E567BB49E283}"/>
              </a:ext>
            </a:extLst>
          </p:cNvPr>
          <p:cNvSpPr txBox="1"/>
          <p:nvPr/>
        </p:nvSpPr>
        <p:spPr>
          <a:xfrm>
            <a:off x="943897" y="1518520"/>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5" name="TextBox 14">
            <a:extLst>
              <a:ext uri="{FF2B5EF4-FFF2-40B4-BE49-F238E27FC236}">
                <a16:creationId xmlns="" xmlns:a16="http://schemas.microsoft.com/office/drawing/2014/main" id="{34B03973-E3F5-A262-C603-4ECB22AD8931}"/>
              </a:ext>
            </a:extLst>
          </p:cNvPr>
          <p:cNvSpPr txBox="1"/>
          <p:nvPr/>
        </p:nvSpPr>
        <p:spPr>
          <a:xfrm>
            <a:off x="6282896" y="1925617"/>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sp>
        <p:nvSpPr>
          <p:cNvPr id="2" name="TextBox 1">
            <a:extLst>
              <a:ext uri="{FF2B5EF4-FFF2-40B4-BE49-F238E27FC236}">
                <a16:creationId xmlns="" xmlns:a16="http://schemas.microsoft.com/office/drawing/2014/main" id="{822E52B8-3695-F98D-0E30-A72F3EE1C699}"/>
              </a:ext>
            </a:extLst>
          </p:cNvPr>
          <p:cNvSpPr txBox="1"/>
          <p:nvPr/>
        </p:nvSpPr>
        <p:spPr>
          <a:xfrm>
            <a:off x="10753475" y="5696002"/>
            <a:ext cx="914400" cy="584775"/>
          </a:xfrm>
          <a:prstGeom prst="rect">
            <a:avLst/>
          </a:prstGeom>
          <a:noFill/>
        </p:spPr>
        <p:txBody>
          <a:bodyPr wrap="square" rtlCol="0">
            <a:spAutoFit/>
          </a:bodyPr>
          <a:lstStyle/>
          <a:p>
            <a:r>
              <a:rPr lang="en-US" sz="3200" dirty="0"/>
              <a:t>9</a:t>
            </a:r>
          </a:p>
        </p:txBody>
      </p:sp>
    </p:spTree>
    <p:extLst>
      <p:ext uri="{BB962C8B-B14F-4D97-AF65-F5344CB8AC3E}">
        <p14:creationId xmlns:p14="http://schemas.microsoft.com/office/powerpoint/2010/main" val="3180283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C3D677F6-4661-45F2-B828-AB119A4FE612}"/>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Picture 7">
            <a:extLst>
              <a:ext uri="{FF2B5EF4-FFF2-40B4-BE49-F238E27FC236}">
                <a16:creationId xmlns="" xmlns:a16="http://schemas.microsoft.com/office/drawing/2014/main" id="{3964052E-533C-A3A2-C66A-8AFE9CBFF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572" y="1316829"/>
            <a:ext cx="4651938" cy="3040206"/>
          </a:xfrm>
          <a:prstGeom prst="rect">
            <a:avLst/>
          </a:prstGeom>
        </p:spPr>
      </p:pic>
      <p:pic>
        <p:nvPicPr>
          <p:cNvPr id="11" name="Picture 10">
            <a:extLst>
              <a:ext uri="{FF2B5EF4-FFF2-40B4-BE49-F238E27FC236}">
                <a16:creationId xmlns="" xmlns:a16="http://schemas.microsoft.com/office/drawing/2014/main" id="{74EEB1EB-EF21-FBB9-8784-7A65BD2B9D91}"/>
              </a:ext>
            </a:extLst>
          </p:cNvPr>
          <p:cNvPicPr>
            <a:picLocks noChangeAspect="1"/>
          </p:cNvPicPr>
          <p:nvPr/>
        </p:nvPicPr>
        <p:blipFill>
          <a:blip r:embed="rId3"/>
          <a:stretch>
            <a:fillRect/>
          </a:stretch>
        </p:blipFill>
        <p:spPr>
          <a:xfrm>
            <a:off x="2285667" y="4460032"/>
            <a:ext cx="1624750" cy="2137414"/>
          </a:xfrm>
          <a:prstGeom prst="rect">
            <a:avLst/>
          </a:prstGeom>
        </p:spPr>
      </p:pic>
      <p:pic>
        <p:nvPicPr>
          <p:cNvPr id="12" name="Picture 11">
            <a:extLst>
              <a:ext uri="{FF2B5EF4-FFF2-40B4-BE49-F238E27FC236}">
                <a16:creationId xmlns="" xmlns:a16="http://schemas.microsoft.com/office/drawing/2014/main" id="{66C4E8B5-0433-69B4-38E5-F5F27D9C3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6366" y="2836932"/>
            <a:ext cx="4573135" cy="2447907"/>
          </a:xfrm>
          <a:prstGeom prst="rect">
            <a:avLst/>
          </a:prstGeom>
        </p:spPr>
      </p:pic>
      <p:pic>
        <p:nvPicPr>
          <p:cNvPr id="13" name="Picture 12">
            <a:extLst>
              <a:ext uri="{FF2B5EF4-FFF2-40B4-BE49-F238E27FC236}">
                <a16:creationId xmlns="" xmlns:a16="http://schemas.microsoft.com/office/drawing/2014/main" id="{774CD91B-1D8B-3329-7303-1E1E656DE0FF}"/>
              </a:ext>
            </a:extLst>
          </p:cNvPr>
          <p:cNvPicPr>
            <a:picLocks noChangeAspect="1"/>
          </p:cNvPicPr>
          <p:nvPr/>
        </p:nvPicPr>
        <p:blipFill>
          <a:blip r:embed="rId5"/>
          <a:stretch>
            <a:fillRect/>
          </a:stretch>
        </p:blipFill>
        <p:spPr>
          <a:xfrm>
            <a:off x="10737888" y="360913"/>
            <a:ext cx="983226" cy="1229634"/>
          </a:xfrm>
          <a:prstGeom prst="rect">
            <a:avLst/>
          </a:prstGeom>
        </p:spPr>
      </p:pic>
      <p:sp>
        <p:nvSpPr>
          <p:cNvPr id="16" name="TextBox 15">
            <a:extLst>
              <a:ext uri="{FF2B5EF4-FFF2-40B4-BE49-F238E27FC236}">
                <a16:creationId xmlns="" xmlns:a16="http://schemas.microsoft.com/office/drawing/2014/main" id="{FC7EE079-7B83-50A5-69C5-28A26B4B6CF5}"/>
              </a:ext>
            </a:extLst>
          </p:cNvPr>
          <p:cNvSpPr txBox="1"/>
          <p:nvPr/>
        </p:nvSpPr>
        <p:spPr>
          <a:xfrm>
            <a:off x="333964" y="1588268"/>
            <a:ext cx="914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7" name="TextBox 16">
            <a:extLst>
              <a:ext uri="{FF2B5EF4-FFF2-40B4-BE49-F238E27FC236}">
                <a16:creationId xmlns="" xmlns:a16="http://schemas.microsoft.com/office/drawing/2014/main" id="{6EBE087F-32EB-237B-554C-55A90338F9B3}"/>
              </a:ext>
            </a:extLst>
          </p:cNvPr>
          <p:cNvSpPr txBox="1"/>
          <p:nvPr/>
        </p:nvSpPr>
        <p:spPr>
          <a:xfrm>
            <a:off x="1248364" y="4715735"/>
            <a:ext cx="9144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8" name="TextBox 17">
            <a:extLst>
              <a:ext uri="{FF2B5EF4-FFF2-40B4-BE49-F238E27FC236}">
                <a16:creationId xmlns="" xmlns:a16="http://schemas.microsoft.com/office/drawing/2014/main" id="{D47BA940-26C4-850C-EE08-12124EE4E950}"/>
              </a:ext>
            </a:extLst>
          </p:cNvPr>
          <p:cNvSpPr txBox="1"/>
          <p:nvPr/>
        </p:nvSpPr>
        <p:spPr>
          <a:xfrm>
            <a:off x="6656366" y="2232903"/>
            <a:ext cx="1243781"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p:sp>
        <p:nvSpPr>
          <p:cNvPr id="20" name="TextBox 19">
            <a:extLst>
              <a:ext uri="{FF2B5EF4-FFF2-40B4-BE49-F238E27FC236}">
                <a16:creationId xmlns="" xmlns:a16="http://schemas.microsoft.com/office/drawing/2014/main" id="{447CCAB1-8943-596B-9739-41337B5D2B79}"/>
              </a:ext>
            </a:extLst>
          </p:cNvPr>
          <p:cNvSpPr txBox="1"/>
          <p:nvPr/>
        </p:nvSpPr>
        <p:spPr>
          <a:xfrm>
            <a:off x="709622" y="542630"/>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form(</a:t>
            </a:r>
            <a:r>
              <a:rPr lang="en-US" sz="2400" b="1" dirty="0" err="1">
                <a:solidFill>
                  <a:srgbClr val="C00000"/>
                </a:solidFill>
                <a:latin typeface="Arial" panose="020B0604020202020204" pitchFamily="34" charset="0"/>
                <a:cs typeface="Arial" panose="020B0604020202020204" pitchFamily="34" charset="0"/>
              </a:rPr>
              <a:t>width,height</a:t>
            </a:r>
            <a:r>
              <a:rPr lang="en-US" sz="2400" b="1" dirty="0">
                <a:solidFill>
                  <a:srgbClr val="C00000"/>
                </a:solidFill>
                <a:latin typeface="Arial" panose="020B0604020202020204" pitchFamily="34" charset="0"/>
                <a:cs typeface="Arial" panose="020B0604020202020204" pitchFamily="34" charset="0"/>
              </a:rPr>
              <a:t>)</a:t>
            </a:r>
          </a:p>
          <a:p>
            <a:endParaRPr lang="it-IT" sz="2400" dirty="0">
              <a:solidFill>
                <a:schemeClr val="accent1">
                  <a:lumMod val="75000"/>
                </a:schemeClr>
              </a:solidFill>
            </a:endParaRPr>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 xmlns:a16="http://schemas.microsoft.com/office/drawing/2014/main" id="{3DB3759C-6BDC-D1D9-CCB6-88B0B8EB8323}"/>
                  </a:ext>
                </a:extLst>
              </p14:cNvPr>
              <p14:cNvContentPartPr/>
              <p14:nvPr/>
            </p14:nvContentPartPr>
            <p14:xfrm>
              <a:off x="2699280" y="4988469"/>
              <a:ext cx="810720" cy="360"/>
            </p14:xfrm>
          </p:contentPart>
        </mc:Choice>
        <mc:Fallback xmlns="">
          <p:pic>
            <p:nvPicPr>
              <p:cNvPr id="3" name="Ink 2">
                <a:extLst>
                  <a:ext uri="{FF2B5EF4-FFF2-40B4-BE49-F238E27FC236}">
                    <a16:creationId xmlns:a16="http://schemas.microsoft.com/office/drawing/2014/main" id="{3DB3759C-6BDC-D1D9-CCB6-88B0B8EB8323}"/>
                  </a:ext>
                </a:extLst>
              </p:cNvPr>
              <p:cNvPicPr/>
              <p:nvPr/>
            </p:nvPicPr>
            <p:blipFill>
              <a:blip r:embed="rId7"/>
              <a:stretch>
                <a:fillRect/>
              </a:stretch>
            </p:blipFill>
            <p:spPr>
              <a:xfrm>
                <a:off x="2690640" y="4979469"/>
                <a:ext cx="828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 xmlns:a16="http://schemas.microsoft.com/office/drawing/2014/main" id="{FEB1E85D-4CF2-958B-15B6-22F4BF5B58C8}"/>
                  </a:ext>
                </a:extLst>
              </p14:cNvPr>
              <p14:cNvContentPartPr/>
              <p14:nvPr/>
            </p14:nvContentPartPr>
            <p14:xfrm>
              <a:off x="2644920" y="5488869"/>
              <a:ext cx="943920" cy="360"/>
            </p14:xfrm>
          </p:contentPart>
        </mc:Choice>
        <mc:Fallback xmlns="">
          <p:pic>
            <p:nvPicPr>
              <p:cNvPr id="4" name="Ink 3">
                <a:extLst>
                  <a:ext uri="{FF2B5EF4-FFF2-40B4-BE49-F238E27FC236}">
                    <a16:creationId xmlns:a16="http://schemas.microsoft.com/office/drawing/2014/main" id="{FEB1E85D-4CF2-958B-15B6-22F4BF5B58C8}"/>
                  </a:ext>
                </a:extLst>
              </p:cNvPr>
              <p:cNvPicPr/>
              <p:nvPr/>
            </p:nvPicPr>
            <p:blipFill>
              <a:blip r:embed="rId9"/>
              <a:stretch>
                <a:fillRect/>
              </a:stretch>
            </p:blipFill>
            <p:spPr>
              <a:xfrm>
                <a:off x="2635920" y="5479869"/>
                <a:ext cx="961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 xmlns:a16="http://schemas.microsoft.com/office/drawing/2014/main" id="{B543CC31-6DBA-66F5-4E24-0FA28D0B2F76}"/>
                  </a:ext>
                </a:extLst>
              </p14:cNvPr>
              <p14:cNvContentPartPr/>
              <p14:nvPr/>
            </p14:nvContentPartPr>
            <p14:xfrm>
              <a:off x="2655720" y="5695869"/>
              <a:ext cx="1255320" cy="360"/>
            </p14:xfrm>
          </p:contentPart>
        </mc:Choice>
        <mc:Fallback xmlns="">
          <p:pic>
            <p:nvPicPr>
              <p:cNvPr id="5" name="Ink 4">
                <a:extLst>
                  <a:ext uri="{FF2B5EF4-FFF2-40B4-BE49-F238E27FC236}">
                    <a16:creationId xmlns:a16="http://schemas.microsoft.com/office/drawing/2014/main" id="{B543CC31-6DBA-66F5-4E24-0FA28D0B2F76}"/>
                  </a:ext>
                </a:extLst>
              </p:cNvPr>
              <p:cNvPicPr/>
              <p:nvPr/>
            </p:nvPicPr>
            <p:blipFill>
              <a:blip r:embed="rId11"/>
              <a:stretch>
                <a:fillRect/>
              </a:stretch>
            </p:blipFill>
            <p:spPr>
              <a:xfrm>
                <a:off x="2646720" y="5687229"/>
                <a:ext cx="127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 xmlns:a16="http://schemas.microsoft.com/office/drawing/2014/main" id="{7CF4C761-836A-7728-B0C8-78BE7ACD1BA7}"/>
                  </a:ext>
                </a:extLst>
              </p14:cNvPr>
              <p14:cNvContentPartPr/>
              <p14:nvPr/>
            </p14:nvContentPartPr>
            <p14:xfrm>
              <a:off x="2729829" y="6275160"/>
              <a:ext cx="867600" cy="360"/>
            </p14:xfrm>
          </p:contentPart>
        </mc:Choice>
        <mc:Fallback xmlns="">
          <p:pic>
            <p:nvPicPr>
              <p:cNvPr id="6" name="Ink 5">
                <a:extLst>
                  <a:ext uri="{FF2B5EF4-FFF2-40B4-BE49-F238E27FC236}">
                    <a16:creationId xmlns:a16="http://schemas.microsoft.com/office/drawing/2014/main" id="{7CF4C761-836A-7728-B0C8-78BE7ACD1BA7}"/>
                  </a:ext>
                </a:extLst>
              </p:cNvPr>
              <p:cNvPicPr/>
              <p:nvPr/>
            </p:nvPicPr>
            <p:blipFill>
              <a:blip r:embed="rId13"/>
              <a:stretch>
                <a:fillRect/>
              </a:stretch>
            </p:blipFill>
            <p:spPr>
              <a:xfrm>
                <a:off x="2721189" y="6266520"/>
                <a:ext cx="885240" cy="18000"/>
              </a:xfrm>
              <a:prstGeom prst="rect">
                <a:avLst/>
              </a:prstGeom>
            </p:spPr>
          </p:pic>
        </mc:Fallback>
      </mc:AlternateContent>
    </p:spTree>
    <p:extLst>
      <p:ext uri="{BB962C8B-B14F-4D97-AF65-F5344CB8AC3E}">
        <p14:creationId xmlns:p14="http://schemas.microsoft.com/office/powerpoint/2010/main" val="40065471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491322D-A9E4-CD0B-0741-8B657B53B30D}"/>
              </a:ext>
            </a:extLst>
          </p:cNvPr>
          <p:cNvPicPr>
            <a:picLocks noChangeAspect="1"/>
          </p:cNvPicPr>
          <p:nvPr/>
        </p:nvPicPr>
        <p:blipFill>
          <a:blip r:embed="rId2"/>
          <a:stretch>
            <a:fillRect/>
          </a:stretch>
        </p:blipFill>
        <p:spPr>
          <a:xfrm>
            <a:off x="5053152" y="2549744"/>
            <a:ext cx="1881844" cy="3079996"/>
          </a:xfrm>
          <a:prstGeom prst="rect">
            <a:avLst/>
          </a:prstGeom>
        </p:spPr>
      </p:pic>
      <p:pic>
        <p:nvPicPr>
          <p:cNvPr id="4" name="Picture 3">
            <a:extLst>
              <a:ext uri="{FF2B5EF4-FFF2-40B4-BE49-F238E27FC236}">
                <a16:creationId xmlns="" xmlns:a16="http://schemas.microsoft.com/office/drawing/2014/main" id="{E80285E7-E8EA-7BD8-D323-30395C326D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960" y="1459428"/>
            <a:ext cx="4072916" cy="2661795"/>
          </a:xfrm>
          <a:prstGeom prst="rect">
            <a:avLst/>
          </a:prstGeom>
        </p:spPr>
      </p:pic>
      <p:sp>
        <p:nvSpPr>
          <p:cNvPr id="5" name="TextBox 4">
            <a:extLst>
              <a:ext uri="{FF2B5EF4-FFF2-40B4-BE49-F238E27FC236}">
                <a16:creationId xmlns="" xmlns:a16="http://schemas.microsoft.com/office/drawing/2014/main" id="{9F9135F5-1609-02A1-9932-AF0AB51D89CF}"/>
              </a:ext>
            </a:extLst>
          </p:cNvPr>
          <p:cNvSpPr txBox="1"/>
          <p:nvPr/>
        </p:nvSpPr>
        <p:spPr>
          <a:xfrm>
            <a:off x="725280" y="533563"/>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form(</a:t>
            </a:r>
            <a:r>
              <a:rPr lang="en-US" sz="2400" b="1" dirty="0" err="1">
                <a:solidFill>
                  <a:srgbClr val="C00000"/>
                </a:solidFill>
                <a:latin typeface="Arial" panose="020B0604020202020204" pitchFamily="34" charset="0"/>
                <a:cs typeface="Arial" panose="020B0604020202020204" pitchFamily="34" charset="0"/>
              </a:rPr>
              <a:t>padding,margin</a:t>
            </a:r>
            <a:r>
              <a:rPr lang="en-US" sz="2400" b="1" dirty="0">
                <a:solidFill>
                  <a:srgbClr val="C00000"/>
                </a:solidFill>
                <a:latin typeface="Arial" panose="020B0604020202020204" pitchFamily="34" charset="0"/>
                <a:cs typeface="Arial" panose="020B0604020202020204" pitchFamily="34" charset="0"/>
              </a:rPr>
              <a:t>)</a:t>
            </a:r>
          </a:p>
          <a:p>
            <a:endParaRPr lang="it-IT" sz="2400" dirty="0">
              <a:solidFill>
                <a:schemeClr val="accent1">
                  <a:lumMod val="75000"/>
                </a:schemeClr>
              </a:solidFill>
            </a:endParaRPr>
          </a:p>
        </p:txBody>
      </p:sp>
      <p:sp>
        <p:nvSpPr>
          <p:cNvPr id="6" name="箭头: 五边形 1">
            <a:extLst>
              <a:ext uri="{FF2B5EF4-FFF2-40B4-BE49-F238E27FC236}">
                <a16:creationId xmlns="" xmlns:a16="http://schemas.microsoft.com/office/drawing/2014/main" id="{C51ED7C7-AE50-BF2E-F44E-A4F34AACB60D}"/>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09422259-F3ED-9566-9F7A-773028593F27}"/>
              </a:ext>
            </a:extLst>
          </p:cNvPr>
          <p:cNvPicPr>
            <a:picLocks noChangeAspect="1"/>
          </p:cNvPicPr>
          <p:nvPr/>
        </p:nvPicPr>
        <p:blipFill>
          <a:blip r:embed="rId4"/>
          <a:stretch>
            <a:fillRect/>
          </a:stretch>
        </p:blipFill>
        <p:spPr>
          <a:xfrm>
            <a:off x="10737888" y="360913"/>
            <a:ext cx="983226" cy="1229634"/>
          </a:xfrm>
          <a:prstGeom prst="rect">
            <a:avLst/>
          </a:prstGeom>
        </p:spPr>
      </p:pic>
      <p:pic>
        <p:nvPicPr>
          <p:cNvPr id="8" name="Picture 7">
            <a:extLst>
              <a:ext uri="{FF2B5EF4-FFF2-40B4-BE49-F238E27FC236}">
                <a16:creationId xmlns="" xmlns:a16="http://schemas.microsoft.com/office/drawing/2014/main" id="{42BC05B4-DD8D-F349-8F6C-D71CFFA3C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272" y="3673245"/>
            <a:ext cx="3524277" cy="2739675"/>
          </a:xfrm>
          <a:prstGeom prst="rect">
            <a:avLst/>
          </a:prstGeom>
        </p:spPr>
      </p:pic>
      <p:sp>
        <p:nvSpPr>
          <p:cNvPr id="13" name="TextBox 12">
            <a:extLst>
              <a:ext uri="{FF2B5EF4-FFF2-40B4-BE49-F238E27FC236}">
                <a16:creationId xmlns="" xmlns:a16="http://schemas.microsoft.com/office/drawing/2014/main" id="{4B5BFE98-99DF-5EAE-FFD2-8FF05C282A69}"/>
              </a:ext>
            </a:extLst>
          </p:cNvPr>
          <p:cNvSpPr txBox="1"/>
          <p:nvPr/>
        </p:nvSpPr>
        <p:spPr>
          <a:xfrm>
            <a:off x="3560037" y="1005336"/>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4" name="TextBox 13">
            <a:extLst>
              <a:ext uri="{FF2B5EF4-FFF2-40B4-BE49-F238E27FC236}">
                <a16:creationId xmlns="" xmlns:a16="http://schemas.microsoft.com/office/drawing/2014/main" id="{BBD78039-DB09-1AF1-7F31-9F7E636BB7C1}"/>
              </a:ext>
            </a:extLst>
          </p:cNvPr>
          <p:cNvSpPr txBox="1"/>
          <p:nvPr/>
        </p:nvSpPr>
        <p:spPr>
          <a:xfrm>
            <a:off x="5840362" y="2072568"/>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5" name="TextBox 14">
            <a:extLst>
              <a:ext uri="{FF2B5EF4-FFF2-40B4-BE49-F238E27FC236}">
                <a16:creationId xmlns="" xmlns:a16="http://schemas.microsoft.com/office/drawing/2014/main" id="{70C87FBE-66B8-3A82-0B42-2C017D299AC0}"/>
              </a:ext>
            </a:extLst>
          </p:cNvPr>
          <p:cNvSpPr txBox="1"/>
          <p:nvPr/>
        </p:nvSpPr>
        <p:spPr>
          <a:xfrm>
            <a:off x="9316934" y="3244334"/>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 xmlns:a16="http://schemas.microsoft.com/office/drawing/2014/main" id="{CCE8F763-3999-3B42-E4EA-3C074E25116D}"/>
                  </a:ext>
                </a:extLst>
              </p14:cNvPr>
              <p14:cNvContentPartPr/>
              <p14:nvPr/>
            </p14:nvContentPartPr>
            <p14:xfrm>
              <a:off x="5474880" y="5173509"/>
              <a:ext cx="1346400" cy="360"/>
            </p14:xfrm>
          </p:contentPart>
        </mc:Choice>
        <mc:Fallback xmlns="">
          <p:pic>
            <p:nvPicPr>
              <p:cNvPr id="2" name="Ink 1">
                <a:extLst>
                  <a:ext uri="{FF2B5EF4-FFF2-40B4-BE49-F238E27FC236}">
                    <a16:creationId xmlns:a16="http://schemas.microsoft.com/office/drawing/2014/main" id="{CCE8F763-3999-3B42-E4EA-3C074E25116D}"/>
                  </a:ext>
                </a:extLst>
              </p:cNvPr>
              <p:cNvPicPr/>
              <p:nvPr/>
            </p:nvPicPr>
            <p:blipFill>
              <a:blip r:embed="rId9"/>
              <a:stretch>
                <a:fillRect/>
              </a:stretch>
            </p:blipFill>
            <p:spPr>
              <a:xfrm>
                <a:off x="5466240" y="5164509"/>
                <a:ext cx="1364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 xmlns:a16="http://schemas.microsoft.com/office/drawing/2014/main" id="{65E38731-F74C-C5B6-64B3-8237BA293E46}"/>
                  </a:ext>
                </a:extLst>
              </p14:cNvPr>
              <p14:cNvContentPartPr/>
              <p14:nvPr/>
            </p14:nvContentPartPr>
            <p14:xfrm>
              <a:off x="5474880" y="5304189"/>
              <a:ext cx="1181880" cy="360"/>
            </p14:xfrm>
          </p:contentPart>
        </mc:Choice>
        <mc:Fallback xmlns="">
          <p:pic>
            <p:nvPicPr>
              <p:cNvPr id="9" name="Ink 8">
                <a:extLst>
                  <a:ext uri="{FF2B5EF4-FFF2-40B4-BE49-F238E27FC236}">
                    <a16:creationId xmlns:a16="http://schemas.microsoft.com/office/drawing/2014/main" id="{65E38731-F74C-C5B6-64B3-8237BA293E46}"/>
                  </a:ext>
                </a:extLst>
              </p:cNvPr>
              <p:cNvPicPr/>
              <p:nvPr/>
            </p:nvPicPr>
            <p:blipFill>
              <a:blip r:embed="rId11"/>
              <a:stretch>
                <a:fillRect/>
              </a:stretch>
            </p:blipFill>
            <p:spPr>
              <a:xfrm>
                <a:off x="5466240" y="5295189"/>
                <a:ext cx="1199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 xmlns:a16="http://schemas.microsoft.com/office/drawing/2014/main" id="{77EB1032-EE80-01A2-62A0-328BD3A2B74F}"/>
                  </a:ext>
                </a:extLst>
              </p14:cNvPr>
              <p14:cNvContentPartPr/>
              <p14:nvPr/>
            </p14:nvContentPartPr>
            <p14:xfrm>
              <a:off x="5508000" y="4672749"/>
              <a:ext cx="1304280" cy="360"/>
            </p14:xfrm>
          </p:contentPart>
        </mc:Choice>
        <mc:Fallback xmlns="">
          <p:pic>
            <p:nvPicPr>
              <p:cNvPr id="16" name="Ink 15">
                <a:extLst>
                  <a:ext uri="{FF2B5EF4-FFF2-40B4-BE49-F238E27FC236}">
                    <a16:creationId xmlns:a16="http://schemas.microsoft.com/office/drawing/2014/main" id="{77EB1032-EE80-01A2-62A0-328BD3A2B74F}"/>
                  </a:ext>
                </a:extLst>
              </p:cNvPr>
              <p:cNvPicPr/>
              <p:nvPr/>
            </p:nvPicPr>
            <p:blipFill>
              <a:blip r:embed="rId13"/>
              <a:stretch>
                <a:fillRect/>
              </a:stretch>
            </p:blipFill>
            <p:spPr>
              <a:xfrm>
                <a:off x="5499000" y="4663749"/>
                <a:ext cx="1321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 xmlns:a16="http://schemas.microsoft.com/office/drawing/2014/main" id="{03AC5FFF-478B-B6D4-CA81-DC283277E4DF}"/>
                  </a:ext>
                </a:extLst>
              </p14:cNvPr>
              <p14:cNvContentPartPr/>
              <p14:nvPr/>
            </p14:nvContentPartPr>
            <p14:xfrm>
              <a:off x="5398920" y="4063269"/>
              <a:ext cx="1259640" cy="360"/>
            </p14:xfrm>
          </p:contentPart>
        </mc:Choice>
        <mc:Fallback xmlns="">
          <p:pic>
            <p:nvPicPr>
              <p:cNvPr id="17" name="Ink 16">
                <a:extLst>
                  <a:ext uri="{FF2B5EF4-FFF2-40B4-BE49-F238E27FC236}">
                    <a16:creationId xmlns:a16="http://schemas.microsoft.com/office/drawing/2014/main" id="{03AC5FFF-478B-B6D4-CA81-DC283277E4DF}"/>
                  </a:ext>
                </a:extLst>
              </p:cNvPr>
              <p:cNvPicPr/>
              <p:nvPr/>
            </p:nvPicPr>
            <p:blipFill>
              <a:blip r:embed="rId15"/>
              <a:stretch>
                <a:fillRect/>
              </a:stretch>
            </p:blipFill>
            <p:spPr>
              <a:xfrm>
                <a:off x="5389920" y="4054269"/>
                <a:ext cx="1277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19863A48-527E-1434-3070-41EE804CE83B}"/>
                  </a:ext>
                </a:extLst>
              </p14:cNvPr>
              <p14:cNvContentPartPr/>
              <p14:nvPr/>
            </p14:nvContentPartPr>
            <p14:xfrm>
              <a:off x="5398920" y="3224829"/>
              <a:ext cx="1105560" cy="360"/>
            </p14:xfrm>
          </p:contentPart>
        </mc:Choice>
        <mc:Fallback xmlns="">
          <p:pic>
            <p:nvPicPr>
              <p:cNvPr id="18" name="Ink 17">
                <a:extLst>
                  <a:ext uri="{FF2B5EF4-FFF2-40B4-BE49-F238E27FC236}">
                    <a16:creationId xmlns:a16="http://schemas.microsoft.com/office/drawing/2014/main" id="{19863A48-527E-1434-3070-41EE804CE83B}"/>
                  </a:ext>
                </a:extLst>
              </p:cNvPr>
              <p:cNvPicPr/>
              <p:nvPr/>
            </p:nvPicPr>
            <p:blipFill>
              <a:blip r:embed="rId17"/>
              <a:stretch>
                <a:fillRect/>
              </a:stretch>
            </p:blipFill>
            <p:spPr>
              <a:xfrm>
                <a:off x="5389920" y="3216189"/>
                <a:ext cx="1123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 xmlns:a16="http://schemas.microsoft.com/office/drawing/2014/main" id="{46CC9878-5439-D54C-9458-FCD5E826B1A1}"/>
                  </a:ext>
                </a:extLst>
              </p14:cNvPr>
              <p14:cNvContentPartPr/>
              <p14:nvPr/>
            </p14:nvContentPartPr>
            <p14:xfrm>
              <a:off x="5388120" y="3083349"/>
              <a:ext cx="1299960" cy="360"/>
            </p14:xfrm>
          </p:contentPart>
        </mc:Choice>
        <mc:Fallback xmlns="">
          <p:pic>
            <p:nvPicPr>
              <p:cNvPr id="19" name="Ink 18">
                <a:extLst>
                  <a:ext uri="{FF2B5EF4-FFF2-40B4-BE49-F238E27FC236}">
                    <a16:creationId xmlns:a16="http://schemas.microsoft.com/office/drawing/2014/main" id="{46CC9878-5439-D54C-9458-FCD5E826B1A1}"/>
                  </a:ext>
                </a:extLst>
              </p:cNvPr>
              <p:cNvPicPr/>
              <p:nvPr/>
            </p:nvPicPr>
            <p:blipFill>
              <a:blip r:embed="rId19"/>
              <a:stretch>
                <a:fillRect/>
              </a:stretch>
            </p:blipFill>
            <p:spPr>
              <a:xfrm>
                <a:off x="5379120" y="3074709"/>
                <a:ext cx="1317600" cy="18000"/>
              </a:xfrm>
              <a:prstGeom prst="rect">
                <a:avLst/>
              </a:prstGeom>
            </p:spPr>
          </p:pic>
        </mc:Fallback>
      </mc:AlternateContent>
    </p:spTree>
    <p:extLst>
      <p:ext uri="{BB962C8B-B14F-4D97-AF65-F5344CB8AC3E}">
        <p14:creationId xmlns:p14="http://schemas.microsoft.com/office/powerpoint/2010/main" val="8904392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B1CB642A-DB3B-9E2F-68F3-951A081DD8F3}"/>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TextBox 2">
            <a:extLst>
              <a:ext uri="{FF2B5EF4-FFF2-40B4-BE49-F238E27FC236}">
                <a16:creationId xmlns="" xmlns:a16="http://schemas.microsoft.com/office/drawing/2014/main" id="{7599A761-9747-EC1B-2666-71F1E2FBF3BD}"/>
              </a:ext>
            </a:extLst>
          </p:cNvPr>
          <p:cNvSpPr txBox="1"/>
          <p:nvPr/>
        </p:nvSpPr>
        <p:spPr>
          <a:xfrm>
            <a:off x="811692" y="458910"/>
            <a:ext cx="7634217"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form(</a:t>
            </a:r>
            <a:r>
              <a:rPr lang="en-US" sz="2400" b="1" dirty="0">
                <a:solidFill>
                  <a:srgbClr val="C00000"/>
                </a:solidFill>
              </a:rPr>
              <a:t>Color/background-color</a:t>
            </a:r>
            <a:r>
              <a:rPr lang="fa-IR" sz="2400" b="1" dirty="0">
                <a:solidFill>
                  <a:srgbClr val="C00000"/>
                </a:solidFill>
              </a:rPr>
              <a:t>(</a:t>
            </a:r>
            <a:endParaRPr lang="en-US" sz="2400" b="1" dirty="0">
              <a:solidFill>
                <a:srgbClr val="C00000"/>
              </a:solidFill>
            </a:endParaRPr>
          </a:p>
          <a:p>
            <a:endParaRPr lang="it-IT" sz="2400" dirty="0">
              <a:solidFill>
                <a:schemeClr val="accent1">
                  <a:lumMod val="75000"/>
                </a:schemeClr>
              </a:solidFill>
            </a:endParaRPr>
          </a:p>
        </p:txBody>
      </p:sp>
      <p:pic>
        <p:nvPicPr>
          <p:cNvPr id="4" name="Picture 3">
            <a:extLst>
              <a:ext uri="{FF2B5EF4-FFF2-40B4-BE49-F238E27FC236}">
                <a16:creationId xmlns="" xmlns:a16="http://schemas.microsoft.com/office/drawing/2014/main" id="{C9D6611F-C063-66DC-ABA5-BD234824BF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886" y="1360802"/>
            <a:ext cx="4072916" cy="2661795"/>
          </a:xfrm>
          <a:prstGeom prst="rect">
            <a:avLst/>
          </a:prstGeom>
        </p:spPr>
      </p:pic>
      <p:pic>
        <p:nvPicPr>
          <p:cNvPr id="5" name="Picture 4">
            <a:extLst>
              <a:ext uri="{FF2B5EF4-FFF2-40B4-BE49-F238E27FC236}">
                <a16:creationId xmlns="" xmlns:a16="http://schemas.microsoft.com/office/drawing/2014/main" id="{97E885A5-21DB-66FD-8103-E26617893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826" y="2065033"/>
            <a:ext cx="2726348" cy="4166908"/>
          </a:xfrm>
          <a:prstGeom prst="rect">
            <a:avLst/>
          </a:prstGeom>
        </p:spPr>
      </p:pic>
      <p:pic>
        <p:nvPicPr>
          <p:cNvPr id="6" name="Picture 5">
            <a:extLst>
              <a:ext uri="{FF2B5EF4-FFF2-40B4-BE49-F238E27FC236}">
                <a16:creationId xmlns="" xmlns:a16="http://schemas.microsoft.com/office/drawing/2014/main" id="{B67BBEED-1A42-5F8A-3041-5AB276914C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2783" y="3350341"/>
            <a:ext cx="3820679" cy="2970090"/>
          </a:xfrm>
          <a:prstGeom prst="rect">
            <a:avLst/>
          </a:prstGeom>
        </p:spPr>
      </p:pic>
      <p:pic>
        <p:nvPicPr>
          <p:cNvPr id="7" name="Picture 6">
            <a:extLst>
              <a:ext uri="{FF2B5EF4-FFF2-40B4-BE49-F238E27FC236}">
                <a16:creationId xmlns="" xmlns:a16="http://schemas.microsoft.com/office/drawing/2014/main" id="{9ED86624-8207-606D-64A2-ED551A73CE05}"/>
              </a:ext>
            </a:extLst>
          </p:cNvPr>
          <p:cNvPicPr>
            <a:picLocks noChangeAspect="1"/>
          </p:cNvPicPr>
          <p:nvPr/>
        </p:nvPicPr>
        <p:blipFill>
          <a:blip r:embed="rId5"/>
          <a:stretch>
            <a:fillRect/>
          </a:stretch>
        </p:blipFill>
        <p:spPr>
          <a:xfrm>
            <a:off x="10737888" y="360913"/>
            <a:ext cx="983226" cy="1229634"/>
          </a:xfrm>
          <a:prstGeom prst="rect">
            <a:avLst/>
          </a:prstGeom>
        </p:spPr>
      </p:pic>
      <p:sp>
        <p:nvSpPr>
          <p:cNvPr id="8" name="TextBox 7">
            <a:extLst>
              <a:ext uri="{FF2B5EF4-FFF2-40B4-BE49-F238E27FC236}">
                <a16:creationId xmlns="" xmlns:a16="http://schemas.microsoft.com/office/drawing/2014/main" id="{D85B7116-2358-8530-CA36-7F3F406A1769}"/>
              </a:ext>
            </a:extLst>
          </p:cNvPr>
          <p:cNvSpPr txBox="1"/>
          <p:nvPr/>
        </p:nvSpPr>
        <p:spPr>
          <a:xfrm>
            <a:off x="811692" y="991470"/>
            <a:ext cx="9144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9" name="TextBox 8">
            <a:extLst>
              <a:ext uri="{FF2B5EF4-FFF2-40B4-BE49-F238E27FC236}">
                <a16:creationId xmlns="" xmlns:a16="http://schemas.microsoft.com/office/drawing/2014/main" id="{D51FF2D2-ED76-25A2-89D0-F11653F1CD74}"/>
              </a:ext>
            </a:extLst>
          </p:cNvPr>
          <p:cNvSpPr txBox="1"/>
          <p:nvPr/>
        </p:nvSpPr>
        <p:spPr>
          <a:xfrm>
            <a:off x="4965291" y="1695701"/>
            <a:ext cx="91440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0" name="TextBox 9">
            <a:extLst>
              <a:ext uri="{FF2B5EF4-FFF2-40B4-BE49-F238E27FC236}">
                <a16:creationId xmlns="" xmlns:a16="http://schemas.microsoft.com/office/drawing/2014/main" id="{5A4F1380-6480-6243-C441-ED2C40998098}"/>
              </a:ext>
            </a:extLst>
          </p:cNvPr>
          <p:cNvSpPr txBox="1"/>
          <p:nvPr/>
        </p:nvSpPr>
        <p:spPr>
          <a:xfrm>
            <a:off x="7979746" y="2902351"/>
            <a:ext cx="1400228"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 xmlns:a16="http://schemas.microsoft.com/office/drawing/2014/main" id="{933F639A-5D67-9B64-1EF9-78643666C6E8}"/>
                  </a:ext>
                </a:extLst>
              </p14:cNvPr>
              <p14:cNvContentPartPr/>
              <p14:nvPr/>
            </p14:nvContentPartPr>
            <p14:xfrm>
              <a:off x="5029200" y="5946429"/>
              <a:ext cx="1569240" cy="360"/>
            </p14:xfrm>
          </p:contentPart>
        </mc:Choice>
        <mc:Fallback xmlns="">
          <p:pic>
            <p:nvPicPr>
              <p:cNvPr id="11" name="Ink 10">
                <a:extLst>
                  <a:ext uri="{FF2B5EF4-FFF2-40B4-BE49-F238E27FC236}">
                    <a16:creationId xmlns:a16="http://schemas.microsoft.com/office/drawing/2014/main" id="{933F639A-5D67-9B64-1EF9-78643666C6E8}"/>
                  </a:ext>
                </a:extLst>
              </p:cNvPr>
              <p:cNvPicPr/>
              <p:nvPr/>
            </p:nvPicPr>
            <p:blipFill>
              <a:blip r:embed="rId7"/>
              <a:stretch>
                <a:fillRect/>
              </a:stretch>
            </p:blipFill>
            <p:spPr>
              <a:xfrm>
                <a:off x="5020200" y="5937789"/>
                <a:ext cx="1586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 xmlns:a16="http://schemas.microsoft.com/office/drawing/2014/main" id="{1446DFF5-B6C5-3F1D-A655-FD5CD18D0D97}"/>
                  </a:ext>
                </a:extLst>
              </p14:cNvPr>
              <p14:cNvContentPartPr/>
              <p14:nvPr/>
            </p14:nvContentPartPr>
            <p14:xfrm>
              <a:off x="5094360" y="5783349"/>
              <a:ext cx="2048400" cy="360"/>
            </p14:xfrm>
          </p:contentPart>
        </mc:Choice>
        <mc:Fallback xmlns="">
          <p:pic>
            <p:nvPicPr>
              <p:cNvPr id="12" name="Ink 11">
                <a:extLst>
                  <a:ext uri="{FF2B5EF4-FFF2-40B4-BE49-F238E27FC236}">
                    <a16:creationId xmlns:a16="http://schemas.microsoft.com/office/drawing/2014/main" id="{1446DFF5-B6C5-3F1D-A655-FD5CD18D0D97}"/>
                  </a:ext>
                </a:extLst>
              </p:cNvPr>
              <p:cNvPicPr/>
              <p:nvPr/>
            </p:nvPicPr>
            <p:blipFill>
              <a:blip r:embed="rId9"/>
              <a:stretch>
                <a:fillRect/>
              </a:stretch>
            </p:blipFill>
            <p:spPr>
              <a:xfrm>
                <a:off x="5085360" y="5774709"/>
                <a:ext cx="206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 xmlns:a16="http://schemas.microsoft.com/office/drawing/2014/main" id="{A4364FAB-6E85-53D4-FC48-8A4D6BAAD72F}"/>
                  </a:ext>
                </a:extLst>
              </p14:cNvPr>
              <p14:cNvContentPartPr/>
              <p14:nvPr/>
            </p14:nvContentPartPr>
            <p14:xfrm>
              <a:off x="5115960" y="4803789"/>
              <a:ext cx="2163240" cy="360"/>
            </p14:xfrm>
          </p:contentPart>
        </mc:Choice>
        <mc:Fallback xmlns="">
          <p:pic>
            <p:nvPicPr>
              <p:cNvPr id="13" name="Ink 12">
                <a:extLst>
                  <a:ext uri="{FF2B5EF4-FFF2-40B4-BE49-F238E27FC236}">
                    <a16:creationId xmlns:a16="http://schemas.microsoft.com/office/drawing/2014/main" id="{A4364FAB-6E85-53D4-FC48-8A4D6BAAD72F}"/>
                  </a:ext>
                </a:extLst>
              </p:cNvPr>
              <p:cNvPicPr/>
              <p:nvPr/>
            </p:nvPicPr>
            <p:blipFill>
              <a:blip r:embed="rId11"/>
              <a:stretch>
                <a:fillRect/>
              </a:stretch>
            </p:blipFill>
            <p:spPr>
              <a:xfrm>
                <a:off x="5106960" y="4794789"/>
                <a:ext cx="2180880" cy="18000"/>
              </a:xfrm>
              <a:prstGeom prst="rect">
                <a:avLst/>
              </a:prstGeom>
            </p:spPr>
          </p:pic>
        </mc:Fallback>
      </mc:AlternateContent>
    </p:spTree>
    <p:extLst>
      <p:ext uri="{BB962C8B-B14F-4D97-AF65-F5344CB8AC3E}">
        <p14:creationId xmlns:p14="http://schemas.microsoft.com/office/powerpoint/2010/main" val="281938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C3DE62BB-CB56-A75C-DF36-44AB00C7FBFF}"/>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8EEFE02E-A8CD-61B7-CDFD-8AC6BED4A757}"/>
              </a:ext>
            </a:extLst>
          </p:cNvPr>
          <p:cNvPicPr>
            <a:picLocks noChangeAspect="1"/>
          </p:cNvPicPr>
          <p:nvPr/>
        </p:nvPicPr>
        <p:blipFill>
          <a:blip r:embed="rId2"/>
          <a:stretch>
            <a:fillRect/>
          </a:stretch>
        </p:blipFill>
        <p:spPr>
          <a:xfrm>
            <a:off x="10737888" y="360913"/>
            <a:ext cx="983226" cy="1229634"/>
          </a:xfrm>
          <a:prstGeom prst="rect">
            <a:avLst/>
          </a:prstGeom>
        </p:spPr>
      </p:pic>
      <p:sp>
        <p:nvSpPr>
          <p:cNvPr id="4" name="TextBox 3">
            <a:extLst>
              <a:ext uri="{FF2B5EF4-FFF2-40B4-BE49-F238E27FC236}">
                <a16:creationId xmlns="" xmlns:a16="http://schemas.microsoft.com/office/drawing/2014/main" id="{99643C76-7F0C-2621-E38C-7288D68C6F86}"/>
              </a:ext>
            </a:extLst>
          </p:cNvPr>
          <p:cNvSpPr txBox="1"/>
          <p:nvPr/>
        </p:nvSpPr>
        <p:spPr>
          <a:xfrm>
            <a:off x="811692" y="458910"/>
            <a:ext cx="7634217"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form(border/border-radius</a:t>
            </a:r>
            <a:r>
              <a:rPr lang="fa-IR" sz="2400" b="1" dirty="0">
                <a:solidFill>
                  <a:srgbClr val="C00000"/>
                </a:solidFill>
              </a:rPr>
              <a:t>(</a:t>
            </a:r>
            <a:endParaRPr lang="en-US" sz="2400" b="1" dirty="0">
              <a:solidFill>
                <a:srgbClr val="C00000"/>
              </a:solidFill>
            </a:endParaRPr>
          </a:p>
          <a:p>
            <a:endParaRPr lang="it-IT" sz="2400" dirty="0">
              <a:solidFill>
                <a:schemeClr val="accent1">
                  <a:lumMod val="75000"/>
                </a:schemeClr>
              </a:solidFill>
            </a:endParaRPr>
          </a:p>
        </p:txBody>
      </p:sp>
      <p:pic>
        <p:nvPicPr>
          <p:cNvPr id="5" name="Picture 4">
            <a:extLst>
              <a:ext uri="{FF2B5EF4-FFF2-40B4-BE49-F238E27FC236}">
                <a16:creationId xmlns="" xmlns:a16="http://schemas.microsoft.com/office/drawing/2014/main" id="{EDBB9F01-55BD-29DF-E291-2986114A38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306" y="1590547"/>
            <a:ext cx="4072916" cy="2661795"/>
          </a:xfrm>
          <a:prstGeom prst="rect">
            <a:avLst/>
          </a:prstGeom>
        </p:spPr>
      </p:pic>
      <p:pic>
        <p:nvPicPr>
          <p:cNvPr id="6" name="Picture 5">
            <a:extLst>
              <a:ext uri="{FF2B5EF4-FFF2-40B4-BE49-F238E27FC236}">
                <a16:creationId xmlns="" xmlns:a16="http://schemas.microsoft.com/office/drawing/2014/main" id="{A8742099-A92A-DFBF-CA0B-150534924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877" y="1590547"/>
            <a:ext cx="2300245" cy="4175326"/>
          </a:xfrm>
          <a:prstGeom prst="rect">
            <a:avLst/>
          </a:prstGeom>
        </p:spPr>
      </p:pic>
      <p:pic>
        <p:nvPicPr>
          <p:cNvPr id="7" name="Picture 6">
            <a:extLst>
              <a:ext uri="{FF2B5EF4-FFF2-40B4-BE49-F238E27FC236}">
                <a16:creationId xmlns="" xmlns:a16="http://schemas.microsoft.com/office/drawing/2014/main" id="{0FE47622-FE48-E251-52C7-93CBFD10F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6777" y="1893484"/>
            <a:ext cx="3381416" cy="2583369"/>
          </a:xfrm>
          <a:prstGeom prst="rect">
            <a:avLst/>
          </a:prstGeom>
        </p:spPr>
      </p:pic>
      <p:sp>
        <p:nvSpPr>
          <p:cNvPr id="8" name="Rectangle 7">
            <a:extLst>
              <a:ext uri="{FF2B5EF4-FFF2-40B4-BE49-F238E27FC236}">
                <a16:creationId xmlns="" xmlns:a16="http://schemas.microsoft.com/office/drawing/2014/main" id="{EE117450-199A-2920-F26E-475B285E66E7}"/>
              </a:ext>
            </a:extLst>
          </p:cNvPr>
          <p:cNvSpPr/>
          <p:nvPr/>
        </p:nvSpPr>
        <p:spPr>
          <a:xfrm>
            <a:off x="1887793" y="4252342"/>
            <a:ext cx="1130709" cy="412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ctangle 8">
            <a:extLst>
              <a:ext uri="{FF2B5EF4-FFF2-40B4-BE49-F238E27FC236}">
                <a16:creationId xmlns="" xmlns:a16="http://schemas.microsoft.com/office/drawing/2014/main" id="{114CAF69-DC7B-9F3A-BE83-3C73A64B9A38}"/>
              </a:ext>
            </a:extLst>
          </p:cNvPr>
          <p:cNvSpPr/>
          <p:nvPr/>
        </p:nvSpPr>
        <p:spPr>
          <a:xfrm>
            <a:off x="5451987" y="5765873"/>
            <a:ext cx="1130709" cy="412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ctangle 9">
            <a:extLst>
              <a:ext uri="{FF2B5EF4-FFF2-40B4-BE49-F238E27FC236}">
                <a16:creationId xmlns="" xmlns:a16="http://schemas.microsoft.com/office/drawing/2014/main" id="{87B0AD78-65A6-96E8-C04E-33AC405549D7}"/>
              </a:ext>
            </a:extLst>
          </p:cNvPr>
          <p:cNvSpPr/>
          <p:nvPr/>
        </p:nvSpPr>
        <p:spPr>
          <a:xfrm>
            <a:off x="8692130" y="4458819"/>
            <a:ext cx="1130709" cy="412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0">
            <a:extLst>
              <a:ext uri="{FF2B5EF4-FFF2-40B4-BE49-F238E27FC236}">
                <a16:creationId xmlns="" xmlns:a16="http://schemas.microsoft.com/office/drawing/2014/main" id="{74F2BBBD-8970-6216-18D3-E426AE69CEEF}"/>
              </a:ext>
            </a:extLst>
          </p:cNvPr>
          <p:cNvSpPr txBox="1"/>
          <p:nvPr/>
        </p:nvSpPr>
        <p:spPr>
          <a:xfrm>
            <a:off x="2131564" y="4252342"/>
            <a:ext cx="914400" cy="369332"/>
          </a:xfrm>
          <a:prstGeom prst="rect">
            <a:avLst/>
          </a:prstGeom>
          <a:noFill/>
        </p:spPr>
        <p:txBody>
          <a:bodyPr wrap="square" rtlCol="0">
            <a:spAutoFit/>
          </a:bodyPr>
          <a:lstStyle/>
          <a:p>
            <a:r>
              <a:rPr lang="en-US" dirty="0">
                <a:solidFill>
                  <a:schemeClr val="bg2"/>
                </a:solidFill>
                <a:latin typeface="Arial(body)"/>
                <a:cs typeface="Arial" panose="020B0604020202020204" pitchFamily="34" charset="0"/>
              </a:rPr>
              <a:t>html</a:t>
            </a:r>
            <a:endParaRPr lang="it-IT" dirty="0">
              <a:solidFill>
                <a:schemeClr val="bg2"/>
              </a:solidFill>
              <a:latin typeface="Arial(body)"/>
              <a:cs typeface="Arial" panose="020B0604020202020204" pitchFamily="34" charset="0"/>
            </a:endParaRPr>
          </a:p>
        </p:txBody>
      </p:sp>
      <p:sp>
        <p:nvSpPr>
          <p:cNvPr id="12" name="TextBox 11">
            <a:extLst>
              <a:ext uri="{FF2B5EF4-FFF2-40B4-BE49-F238E27FC236}">
                <a16:creationId xmlns="" xmlns:a16="http://schemas.microsoft.com/office/drawing/2014/main" id="{AFE4CCFA-1A99-B664-39BB-E24BE8B84ECB}"/>
              </a:ext>
            </a:extLst>
          </p:cNvPr>
          <p:cNvSpPr txBox="1"/>
          <p:nvPr/>
        </p:nvSpPr>
        <p:spPr>
          <a:xfrm>
            <a:off x="5828624" y="5765873"/>
            <a:ext cx="914400" cy="369332"/>
          </a:xfrm>
          <a:prstGeom prst="rect">
            <a:avLst/>
          </a:prstGeom>
          <a:noFill/>
        </p:spPr>
        <p:txBody>
          <a:bodyPr wrap="square" rtlCol="0">
            <a:spAutoFit/>
          </a:bodyPr>
          <a:lstStyle/>
          <a:p>
            <a:r>
              <a:rPr lang="en-US" dirty="0" err="1">
                <a:solidFill>
                  <a:schemeClr val="bg2"/>
                </a:solidFill>
                <a:latin typeface="Arial(body)"/>
              </a:rPr>
              <a:t>css</a:t>
            </a:r>
            <a:endParaRPr lang="it-IT" dirty="0">
              <a:solidFill>
                <a:schemeClr val="bg2"/>
              </a:solidFill>
              <a:latin typeface="Arial(body)"/>
            </a:endParaRPr>
          </a:p>
        </p:txBody>
      </p:sp>
      <p:sp>
        <p:nvSpPr>
          <p:cNvPr id="13" name="TextBox 12">
            <a:extLst>
              <a:ext uri="{FF2B5EF4-FFF2-40B4-BE49-F238E27FC236}">
                <a16:creationId xmlns="" xmlns:a16="http://schemas.microsoft.com/office/drawing/2014/main" id="{898F3D7E-AC04-188A-28EF-5C87C1D2F3DD}"/>
              </a:ext>
            </a:extLst>
          </p:cNvPr>
          <p:cNvSpPr txBox="1"/>
          <p:nvPr/>
        </p:nvSpPr>
        <p:spPr>
          <a:xfrm>
            <a:off x="8800284" y="4458819"/>
            <a:ext cx="914400" cy="369332"/>
          </a:xfrm>
          <a:prstGeom prst="rect">
            <a:avLst/>
          </a:prstGeom>
          <a:noFill/>
        </p:spPr>
        <p:txBody>
          <a:bodyPr wrap="square" rtlCol="0">
            <a:spAutoFit/>
          </a:bodyPr>
          <a:lstStyle/>
          <a:p>
            <a:r>
              <a:rPr lang="en-US" dirty="0">
                <a:solidFill>
                  <a:schemeClr val="bg2"/>
                </a:solidFill>
                <a:latin typeface="Arial(body)"/>
              </a:rPr>
              <a:t>output</a:t>
            </a:r>
            <a:endParaRPr lang="it-IT" dirty="0">
              <a:solidFill>
                <a:schemeClr val="bg2"/>
              </a:solidFill>
              <a:latin typeface="Arial(body)"/>
            </a:endParaRP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 xmlns:a16="http://schemas.microsoft.com/office/drawing/2014/main" id="{51DDBD52-8F86-26E9-8A18-D7C9402599B3}"/>
                  </a:ext>
                </a:extLst>
              </p14:cNvPr>
              <p14:cNvContentPartPr/>
              <p14:nvPr/>
            </p14:nvContentPartPr>
            <p14:xfrm>
              <a:off x="5105160" y="2354349"/>
              <a:ext cx="1501920" cy="360"/>
            </p14:xfrm>
          </p:contentPart>
        </mc:Choice>
        <mc:Fallback xmlns="">
          <p:pic>
            <p:nvPicPr>
              <p:cNvPr id="14" name="Ink 13">
                <a:extLst>
                  <a:ext uri="{FF2B5EF4-FFF2-40B4-BE49-F238E27FC236}">
                    <a16:creationId xmlns:a16="http://schemas.microsoft.com/office/drawing/2014/main" id="{51DDBD52-8F86-26E9-8A18-D7C9402599B3}"/>
                  </a:ext>
                </a:extLst>
              </p:cNvPr>
              <p:cNvPicPr/>
              <p:nvPr/>
            </p:nvPicPr>
            <p:blipFill>
              <a:blip r:embed="rId7"/>
              <a:stretch>
                <a:fillRect/>
              </a:stretch>
            </p:blipFill>
            <p:spPr>
              <a:xfrm>
                <a:off x="5096160" y="2345349"/>
                <a:ext cx="151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 xmlns:a16="http://schemas.microsoft.com/office/drawing/2014/main" id="{EAB671EF-30CB-0F52-744E-66F90E9B6AAB}"/>
                  </a:ext>
                </a:extLst>
              </p14:cNvPr>
              <p14:cNvContentPartPr/>
              <p14:nvPr/>
            </p14:nvContentPartPr>
            <p14:xfrm>
              <a:off x="5061600" y="2473869"/>
              <a:ext cx="1460520" cy="360"/>
            </p14:xfrm>
          </p:contentPart>
        </mc:Choice>
        <mc:Fallback xmlns="">
          <p:pic>
            <p:nvPicPr>
              <p:cNvPr id="15" name="Ink 14">
                <a:extLst>
                  <a:ext uri="{FF2B5EF4-FFF2-40B4-BE49-F238E27FC236}">
                    <a16:creationId xmlns:a16="http://schemas.microsoft.com/office/drawing/2014/main" id="{EAB671EF-30CB-0F52-744E-66F90E9B6AAB}"/>
                  </a:ext>
                </a:extLst>
              </p:cNvPr>
              <p:cNvPicPr/>
              <p:nvPr/>
            </p:nvPicPr>
            <p:blipFill>
              <a:blip r:embed="rId9"/>
              <a:stretch>
                <a:fillRect/>
              </a:stretch>
            </p:blipFill>
            <p:spPr>
              <a:xfrm>
                <a:off x="5052600" y="2465229"/>
                <a:ext cx="1478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 xmlns:a16="http://schemas.microsoft.com/office/drawing/2014/main" id="{F72F0AE3-33A0-6A53-5914-05C3E76C14CB}"/>
                  </a:ext>
                </a:extLst>
              </p14:cNvPr>
              <p14:cNvContentPartPr/>
              <p14:nvPr/>
            </p14:nvContentPartPr>
            <p14:xfrm>
              <a:off x="4996080" y="3344709"/>
              <a:ext cx="1575720" cy="360"/>
            </p14:xfrm>
          </p:contentPart>
        </mc:Choice>
        <mc:Fallback xmlns="">
          <p:pic>
            <p:nvPicPr>
              <p:cNvPr id="16" name="Ink 15">
                <a:extLst>
                  <a:ext uri="{FF2B5EF4-FFF2-40B4-BE49-F238E27FC236}">
                    <a16:creationId xmlns:a16="http://schemas.microsoft.com/office/drawing/2014/main" id="{F72F0AE3-33A0-6A53-5914-05C3E76C14CB}"/>
                  </a:ext>
                </a:extLst>
              </p:cNvPr>
              <p:cNvPicPr/>
              <p:nvPr/>
            </p:nvPicPr>
            <p:blipFill>
              <a:blip r:embed="rId11"/>
              <a:stretch>
                <a:fillRect/>
              </a:stretch>
            </p:blipFill>
            <p:spPr>
              <a:xfrm>
                <a:off x="4987440" y="3335709"/>
                <a:ext cx="159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 xmlns:a16="http://schemas.microsoft.com/office/drawing/2014/main" id="{138C067D-ADA6-455D-A9BE-451CED556FBA}"/>
                  </a:ext>
                </a:extLst>
              </p14:cNvPr>
              <p14:cNvContentPartPr/>
              <p14:nvPr/>
            </p14:nvContentPartPr>
            <p14:xfrm>
              <a:off x="5105160" y="3540549"/>
              <a:ext cx="1022040" cy="360"/>
            </p14:xfrm>
          </p:contentPart>
        </mc:Choice>
        <mc:Fallback xmlns="">
          <p:pic>
            <p:nvPicPr>
              <p:cNvPr id="17" name="Ink 16">
                <a:extLst>
                  <a:ext uri="{FF2B5EF4-FFF2-40B4-BE49-F238E27FC236}">
                    <a16:creationId xmlns:a16="http://schemas.microsoft.com/office/drawing/2014/main" id="{138C067D-ADA6-455D-A9BE-451CED556FBA}"/>
                  </a:ext>
                </a:extLst>
              </p:cNvPr>
              <p:cNvPicPr/>
              <p:nvPr/>
            </p:nvPicPr>
            <p:blipFill>
              <a:blip r:embed="rId13"/>
              <a:stretch>
                <a:fillRect/>
              </a:stretch>
            </p:blipFill>
            <p:spPr>
              <a:xfrm>
                <a:off x="5096160" y="3531909"/>
                <a:ext cx="1039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 xmlns:a16="http://schemas.microsoft.com/office/drawing/2014/main" id="{693436DC-B264-6909-514B-83D2C125C2F5}"/>
                  </a:ext>
                </a:extLst>
              </p14:cNvPr>
              <p14:cNvContentPartPr/>
              <p14:nvPr/>
            </p14:nvContentPartPr>
            <p14:xfrm>
              <a:off x="5170320" y="4411749"/>
              <a:ext cx="813960" cy="360"/>
            </p14:xfrm>
          </p:contentPart>
        </mc:Choice>
        <mc:Fallback xmlns="">
          <p:pic>
            <p:nvPicPr>
              <p:cNvPr id="18" name="Ink 17">
                <a:extLst>
                  <a:ext uri="{FF2B5EF4-FFF2-40B4-BE49-F238E27FC236}">
                    <a16:creationId xmlns:a16="http://schemas.microsoft.com/office/drawing/2014/main" id="{693436DC-B264-6909-514B-83D2C125C2F5}"/>
                  </a:ext>
                </a:extLst>
              </p:cNvPr>
              <p:cNvPicPr/>
              <p:nvPr/>
            </p:nvPicPr>
            <p:blipFill>
              <a:blip r:embed="rId15"/>
              <a:stretch>
                <a:fillRect/>
              </a:stretch>
            </p:blipFill>
            <p:spPr>
              <a:xfrm>
                <a:off x="5161680" y="4403109"/>
                <a:ext cx="83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 xmlns:a16="http://schemas.microsoft.com/office/drawing/2014/main" id="{28DB903A-DF36-ACE0-9900-B1A7F9942AF0}"/>
                  </a:ext>
                </a:extLst>
              </p14:cNvPr>
              <p14:cNvContentPartPr/>
              <p14:nvPr/>
            </p14:nvContentPartPr>
            <p14:xfrm>
              <a:off x="5213520" y="4564029"/>
              <a:ext cx="1146240" cy="360"/>
            </p14:xfrm>
          </p:contentPart>
        </mc:Choice>
        <mc:Fallback xmlns="">
          <p:pic>
            <p:nvPicPr>
              <p:cNvPr id="19" name="Ink 18">
                <a:extLst>
                  <a:ext uri="{FF2B5EF4-FFF2-40B4-BE49-F238E27FC236}">
                    <a16:creationId xmlns:a16="http://schemas.microsoft.com/office/drawing/2014/main" id="{28DB903A-DF36-ACE0-9900-B1A7F9942AF0}"/>
                  </a:ext>
                </a:extLst>
              </p:cNvPr>
              <p:cNvPicPr/>
              <p:nvPr/>
            </p:nvPicPr>
            <p:blipFill>
              <a:blip r:embed="rId17"/>
              <a:stretch>
                <a:fillRect/>
              </a:stretch>
            </p:blipFill>
            <p:spPr>
              <a:xfrm>
                <a:off x="5204880" y="4555389"/>
                <a:ext cx="1163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 xmlns:a16="http://schemas.microsoft.com/office/drawing/2014/main" id="{77D96137-CA96-6D7F-A42B-3CEBFF7D485B}"/>
                  </a:ext>
                </a:extLst>
              </p14:cNvPr>
              <p14:cNvContentPartPr/>
              <p14:nvPr/>
            </p14:nvContentPartPr>
            <p14:xfrm>
              <a:off x="5225040" y="5609109"/>
              <a:ext cx="993240" cy="360"/>
            </p14:xfrm>
          </p:contentPart>
        </mc:Choice>
        <mc:Fallback xmlns="">
          <p:pic>
            <p:nvPicPr>
              <p:cNvPr id="20" name="Ink 19">
                <a:extLst>
                  <a:ext uri="{FF2B5EF4-FFF2-40B4-BE49-F238E27FC236}">
                    <a16:creationId xmlns:a16="http://schemas.microsoft.com/office/drawing/2014/main" id="{77D96137-CA96-6D7F-A42B-3CEBFF7D485B}"/>
                  </a:ext>
                </a:extLst>
              </p:cNvPr>
              <p:cNvPicPr/>
              <p:nvPr/>
            </p:nvPicPr>
            <p:blipFill>
              <a:blip r:embed="rId19"/>
              <a:stretch>
                <a:fillRect/>
              </a:stretch>
            </p:blipFill>
            <p:spPr>
              <a:xfrm>
                <a:off x="5216040" y="5600109"/>
                <a:ext cx="1010880" cy="18000"/>
              </a:xfrm>
              <a:prstGeom prst="rect">
                <a:avLst/>
              </a:prstGeom>
            </p:spPr>
          </p:pic>
        </mc:Fallback>
      </mc:AlternateContent>
    </p:spTree>
    <p:extLst>
      <p:ext uri="{BB962C8B-B14F-4D97-AF65-F5344CB8AC3E}">
        <p14:creationId xmlns:p14="http://schemas.microsoft.com/office/powerpoint/2010/main" val="23452027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99C0F782-F1D8-0A57-5793-F3E2C7A4DAD5}"/>
              </a:ext>
            </a:extLst>
          </p:cNvPr>
          <p:cNvSpPr txBox="1"/>
          <p:nvPr/>
        </p:nvSpPr>
        <p:spPr>
          <a:xfrm>
            <a:off x="1010850" y="744896"/>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box-sizing </a:t>
            </a:r>
          </a:p>
        </p:txBody>
      </p:sp>
      <p:sp>
        <p:nvSpPr>
          <p:cNvPr id="5" name="箭头: 五边形 1">
            <a:extLst>
              <a:ext uri="{FF2B5EF4-FFF2-40B4-BE49-F238E27FC236}">
                <a16:creationId xmlns="" xmlns:a16="http://schemas.microsoft.com/office/drawing/2014/main" id="{29AE873D-AD48-D106-4B4D-5E832B28FDED}"/>
              </a:ext>
            </a:extLst>
          </p:cNvPr>
          <p:cNvSpPr/>
          <p:nvPr/>
        </p:nvSpPr>
        <p:spPr>
          <a:xfrm>
            <a:off x="470886" y="683342"/>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E29CDDC4-2D83-AE51-7093-63667F21FC0E}"/>
              </a:ext>
            </a:extLst>
          </p:cNvPr>
          <p:cNvPicPr>
            <a:picLocks noChangeAspect="1"/>
          </p:cNvPicPr>
          <p:nvPr/>
        </p:nvPicPr>
        <p:blipFill>
          <a:blip r:embed="rId2"/>
          <a:stretch>
            <a:fillRect/>
          </a:stretch>
        </p:blipFill>
        <p:spPr>
          <a:xfrm>
            <a:off x="10639566" y="577223"/>
            <a:ext cx="983226" cy="1229634"/>
          </a:xfrm>
          <a:prstGeom prst="rect">
            <a:avLst/>
          </a:prstGeom>
        </p:spPr>
      </p:pic>
      <p:sp>
        <p:nvSpPr>
          <p:cNvPr id="7" name="TextBox 6">
            <a:extLst>
              <a:ext uri="{FF2B5EF4-FFF2-40B4-BE49-F238E27FC236}">
                <a16:creationId xmlns="" xmlns:a16="http://schemas.microsoft.com/office/drawing/2014/main" id="{673A5BA4-74CB-AA4C-6820-224B88F6AFE3}"/>
              </a:ext>
            </a:extLst>
          </p:cNvPr>
          <p:cNvSpPr txBox="1"/>
          <p:nvPr/>
        </p:nvSpPr>
        <p:spPr>
          <a:xfrm>
            <a:off x="1033259" y="1314494"/>
            <a:ext cx="9234362" cy="646331"/>
          </a:xfrm>
          <a:prstGeom prst="rect">
            <a:avLst/>
          </a:prstGeom>
          <a:noFill/>
        </p:spPr>
        <p:txBody>
          <a:bodyPr wrap="square">
            <a:spAutoFit/>
          </a:bodyPr>
          <a:lstStyle/>
          <a:p>
            <a:r>
              <a:rPr lang="en-US" dirty="0">
                <a:latin typeface="Arial(body)"/>
              </a:rPr>
              <a:t>The CSS box-sizing property allows us to include the padding and border in an element's total width and height.</a:t>
            </a:r>
          </a:p>
        </p:txBody>
      </p:sp>
      <p:sp>
        <p:nvSpPr>
          <p:cNvPr id="8" name="TextBox 7">
            <a:extLst>
              <a:ext uri="{FF2B5EF4-FFF2-40B4-BE49-F238E27FC236}">
                <a16:creationId xmlns="" xmlns:a16="http://schemas.microsoft.com/office/drawing/2014/main" id="{CE60A92C-E957-D23F-3C5A-F51508553CA7}"/>
              </a:ext>
            </a:extLst>
          </p:cNvPr>
          <p:cNvSpPr txBox="1"/>
          <p:nvPr/>
        </p:nvSpPr>
        <p:spPr>
          <a:xfrm>
            <a:off x="1056902" y="3103416"/>
            <a:ext cx="10125481" cy="923330"/>
          </a:xfrm>
          <a:prstGeom prst="rect">
            <a:avLst/>
          </a:prstGeom>
          <a:noFill/>
        </p:spPr>
        <p:txBody>
          <a:bodyPr wrap="square">
            <a:spAutoFit/>
          </a:bodyPr>
          <a:lstStyle/>
          <a:p>
            <a:r>
              <a:rPr lang="en-US" dirty="0">
                <a:solidFill>
                  <a:schemeClr val="accent3">
                    <a:lumMod val="75000"/>
                  </a:schemeClr>
                </a:solidFill>
                <a:latin typeface="Arial(body)"/>
              </a:rPr>
              <a:t>This means: </a:t>
            </a:r>
            <a:r>
              <a:rPr lang="en-US" dirty="0">
                <a:latin typeface="Arial(body)"/>
              </a:rPr>
              <a:t>When you set the width/height of an element, the element often appears bigger than you have set (because the element's border and padding are added to the element's specified width/height).</a:t>
            </a:r>
          </a:p>
        </p:txBody>
      </p:sp>
      <p:sp>
        <p:nvSpPr>
          <p:cNvPr id="10" name="TextBox 9">
            <a:extLst>
              <a:ext uri="{FF2B5EF4-FFF2-40B4-BE49-F238E27FC236}">
                <a16:creationId xmlns="" xmlns:a16="http://schemas.microsoft.com/office/drawing/2014/main" id="{E51DA7E3-4448-8F8D-87BD-584F04321CEA}"/>
              </a:ext>
            </a:extLst>
          </p:cNvPr>
          <p:cNvSpPr txBox="1"/>
          <p:nvPr/>
        </p:nvSpPr>
        <p:spPr>
          <a:xfrm>
            <a:off x="1033259" y="1998815"/>
            <a:ext cx="7885472" cy="369332"/>
          </a:xfrm>
          <a:prstGeom prst="rect">
            <a:avLst/>
          </a:prstGeom>
          <a:noFill/>
        </p:spPr>
        <p:txBody>
          <a:bodyPr wrap="square">
            <a:spAutoFit/>
          </a:bodyPr>
          <a:lstStyle/>
          <a:p>
            <a:r>
              <a:rPr lang="en-US" dirty="0">
                <a:latin typeface="Arial(body)"/>
              </a:rPr>
              <a:t>By default, the width and height of an element is calculated like this:</a:t>
            </a:r>
          </a:p>
        </p:txBody>
      </p:sp>
      <p:sp>
        <p:nvSpPr>
          <p:cNvPr id="12" name="TextBox 11">
            <a:extLst>
              <a:ext uri="{FF2B5EF4-FFF2-40B4-BE49-F238E27FC236}">
                <a16:creationId xmlns="" xmlns:a16="http://schemas.microsoft.com/office/drawing/2014/main" id="{DFF9CB80-DC5C-C385-930F-259649814CCE}"/>
              </a:ext>
            </a:extLst>
          </p:cNvPr>
          <p:cNvSpPr txBox="1"/>
          <p:nvPr/>
        </p:nvSpPr>
        <p:spPr>
          <a:xfrm>
            <a:off x="3216021" y="2394535"/>
            <a:ext cx="6096000" cy="646331"/>
          </a:xfrm>
          <a:prstGeom prst="rect">
            <a:avLst/>
          </a:prstGeom>
          <a:noFill/>
        </p:spPr>
        <p:txBody>
          <a:bodyPr wrap="square">
            <a:spAutoFit/>
          </a:bodyPr>
          <a:lstStyle/>
          <a:p>
            <a:r>
              <a:rPr lang="en-US" dirty="0">
                <a:solidFill>
                  <a:schemeClr val="accent3">
                    <a:lumMod val="75000"/>
                  </a:schemeClr>
                </a:solidFill>
                <a:latin typeface="Arial(body)"/>
              </a:rPr>
              <a:t>width + padding + border = actual width of an element</a:t>
            </a:r>
          </a:p>
          <a:p>
            <a:r>
              <a:rPr lang="en-US" dirty="0">
                <a:solidFill>
                  <a:schemeClr val="accent3">
                    <a:lumMod val="75000"/>
                  </a:schemeClr>
                </a:solidFill>
                <a:latin typeface="Arial(body)"/>
              </a:rPr>
              <a:t>height + padding + border = actual height of an element</a:t>
            </a:r>
          </a:p>
        </p:txBody>
      </p:sp>
      <p:sp>
        <p:nvSpPr>
          <p:cNvPr id="13" name="TextBox 12">
            <a:extLst>
              <a:ext uri="{FF2B5EF4-FFF2-40B4-BE49-F238E27FC236}">
                <a16:creationId xmlns="" xmlns:a16="http://schemas.microsoft.com/office/drawing/2014/main" id="{0E552CBA-C0D9-8250-9C59-E1FF263EA3DD}"/>
              </a:ext>
            </a:extLst>
          </p:cNvPr>
          <p:cNvSpPr txBox="1"/>
          <p:nvPr/>
        </p:nvSpPr>
        <p:spPr>
          <a:xfrm>
            <a:off x="1033259" y="4135999"/>
            <a:ext cx="6094268" cy="369332"/>
          </a:xfrm>
          <a:prstGeom prst="rect">
            <a:avLst/>
          </a:prstGeom>
          <a:noFill/>
        </p:spPr>
        <p:txBody>
          <a:bodyPr wrap="square">
            <a:spAutoFit/>
          </a:bodyPr>
          <a:lstStyle/>
          <a:p>
            <a:r>
              <a:rPr lang="en-US" dirty="0">
                <a:latin typeface="Arial(body)"/>
              </a:rPr>
              <a:t>The box-sizing property solves this problem.</a:t>
            </a:r>
          </a:p>
        </p:txBody>
      </p:sp>
      <p:sp>
        <p:nvSpPr>
          <p:cNvPr id="14" name="TextBox 13">
            <a:extLst>
              <a:ext uri="{FF2B5EF4-FFF2-40B4-BE49-F238E27FC236}">
                <a16:creationId xmlns="" xmlns:a16="http://schemas.microsoft.com/office/drawing/2014/main" id="{D6369A43-DCFF-D23D-640E-269EB87E36C7}"/>
              </a:ext>
            </a:extLst>
          </p:cNvPr>
          <p:cNvSpPr txBox="1"/>
          <p:nvPr/>
        </p:nvSpPr>
        <p:spPr>
          <a:xfrm>
            <a:off x="1056902" y="5455561"/>
            <a:ext cx="10565889" cy="646331"/>
          </a:xfrm>
          <a:prstGeom prst="rect">
            <a:avLst/>
          </a:prstGeom>
          <a:noFill/>
        </p:spPr>
        <p:txBody>
          <a:bodyPr wrap="square">
            <a:spAutoFit/>
          </a:bodyPr>
          <a:lstStyle/>
          <a:p>
            <a:r>
              <a:rPr lang="en-US" dirty="0">
                <a:latin typeface="Arial(body)"/>
              </a:rPr>
              <a:t>If you set box-sizing: border-box; on an element, padding and border are included in the width and height</a:t>
            </a:r>
          </a:p>
        </p:txBody>
      </p:sp>
      <p:sp>
        <p:nvSpPr>
          <p:cNvPr id="16" name="TextBox 15">
            <a:extLst>
              <a:ext uri="{FF2B5EF4-FFF2-40B4-BE49-F238E27FC236}">
                <a16:creationId xmlns="" xmlns:a16="http://schemas.microsoft.com/office/drawing/2014/main" id="{13C02BBD-5814-1B51-AB23-F51DF511ED60}"/>
              </a:ext>
            </a:extLst>
          </p:cNvPr>
          <p:cNvSpPr txBox="1"/>
          <p:nvPr/>
        </p:nvSpPr>
        <p:spPr>
          <a:xfrm>
            <a:off x="1056903" y="4643454"/>
            <a:ext cx="10240362" cy="646331"/>
          </a:xfrm>
          <a:prstGeom prst="rect">
            <a:avLst/>
          </a:prstGeom>
          <a:noFill/>
        </p:spPr>
        <p:txBody>
          <a:bodyPr wrap="square">
            <a:spAutoFit/>
          </a:bodyPr>
          <a:lstStyle/>
          <a:p>
            <a:r>
              <a:rPr lang="en-US" dirty="0">
                <a:latin typeface="Arial(body)"/>
              </a:rPr>
              <a:t>The box-sizing property allows us to include the padding and border in an element's total width and height.</a:t>
            </a:r>
          </a:p>
        </p:txBody>
      </p:sp>
    </p:spTree>
    <p:extLst>
      <p:ext uri="{BB962C8B-B14F-4D97-AF65-F5344CB8AC3E}">
        <p14:creationId xmlns:p14="http://schemas.microsoft.com/office/powerpoint/2010/main" val="114963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2203704" y="1042203"/>
            <a:ext cx="6762750" cy="1200329"/>
          </a:xfrm>
          <a:prstGeom prst="rect">
            <a:avLst/>
          </a:prstGeom>
          <a:noFill/>
        </p:spPr>
        <p:txBody>
          <a:bodyPr wrap="square">
            <a:spAutoFit/>
          </a:bodyPr>
          <a:lstStyle/>
          <a:p>
            <a:r>
              <a:rPr lang="en-US" altLang="zh-CN" sz="7200" dirty="0">
                <a:solidFill>
                  <a:srgbClr val="C00000"/>
                </a:solidFill>
                <a:cs typeface="+mn-ea"/>
                <a:sym typeface="+mn-lt"/>
              </a:rPr>
              <a:t>Internal CSS</a:t>
            </a:r>
            <a:endParaRPr lang="zh-CN" altLang="en-US" sz="7200" dirty="0">
              <a:solidFill>
                <a:srgbClr val="C00000"/>
              </a:solidFill>
              <a:cs typeface="+mn-ea"/>
              <a:sym typeface="+mn-lt"/>
            </a:endParaRPr>
          </a:p>
        </p:txBody>
      </p:sp>
      <p:sp>
        <p:nvSpPr>
          <p:cNvPr id="2" name="椭圆 1">
            <a:extLst>
              <a:ext uri="{FF2B5EF4-FFF2-40B4-BE49-F238E27FC236}">
                <a16:creationId xmlns="" xmlns:a16="http://schemas.microsoft.com/office/drawing/2014/main" id="{7447F72E-22D0-4928-BDEF-414DC8F78B34}"/>
              </a:ext>
            </a:extLst>
          </p:cNvPr>
          <p:cNvSpPr/>
          <p:nvPr/>
        </p:nvSpPr>
        <p:spPr>
          <a:xfrm>
            <a:off x="797719" y="1060704"/>
            <a:ext cx="1259681" cy="118309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srgbClr val="FFFFFF"/>
                </a:solidFill>
                <a:cs typeface="+mn-ea"/>
                <a:sym typeface="+mn-lt"/>
              </a:rPr>
              <a:t>2</a:t>
            </a:r>
            <a:endParaRPr lang="zh-CN" altLang="en-US" sz="9600" dirty="0">
              <a:solidFill>
                <a:srgbClr val="FFFFFF"/>
              </a:solidFill>
              <a:cs typeface="+mn-ea"/>
              <a:sym typeface="+mn-lt"/>
            </a:endParaRPr>
          </a:p>
        </p:txBody>
      </p:sp>
      <p:cxnSp>
        <p:nvCxnSpPr>
          <p:cNvPr id="4" name="直接连接符 3">
            <a:extLst>
              <a:ext uri="{FF2B5EF4-FFF2-40B4-BE49-F238E27FC236}">
                <a16:creationId xmlns="" xmlns:a16="http://schemas.microsoft.com/office/drawing/2014/main" id="{AF6DC636-9B51-48A0-ADB9-26DA77AECD8C}"/>
              </a:ext>
            </a:extLst>
          </p:cNvPr>
          <p:cNvCxnSpPr/>
          <p:nvPr/>
        </p:nvCxnSpPr>
        <p:spPr>
          <a:xfrm>
            <a:off x="2369820" y="2243371"/>
            <a:ext cx="57912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 xmlns:a16="http://schemas.microsoft.com/office/drawing/2014/main" id="{684942B0-40E8-458F-AA25-04517944D455}"/>
              </a:ext>
            </a:extLst>
          </p:cNvPr>
          <p:cNvSpPr txBox="1"/>
          <p:nvPr/>
        </p:nvSpPr>
        <p:spPr>
          <a:xfrm>
            <a:off x="797719" y="3123896"/>
            <a:ext cx="10339673"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An internal style sheet may be used if one single HTML page has a unique style.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internal style is defined inside the &lt;style&gt; element, inside the head section.</a:t>
            </a:r>
          </a:p>
        </p:txBody>
      </p:sp>
      <p:pic>
        <p:nvPicPr>
          <p:cNvPr id="5" name="Graphic 4" descr="Arrow Slight curve">
            <a:extLst>
              <a:ext uri="{FF2B5EF4-FFF2-40B4-BE49-F238E27FC236}">
                <a16:creationId xmlns="" xmlns:a16="http://schemas.microsoft.com/office/drawing/2014/main" id="{0A323D09-F6F7-4318-BF09-4EFAEAB5E5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8" name="文本框 7">
            <a:extLst>
              <a:ext uri="{FF2B5EF4-FFF2-40B4-BE49-F238E27FC236}">
                <a16:creationId xmlns="" xmlns:a16="http://schemas.microsoft.com/office/drawing/2014/main" id="{62735972-7A0A-4AED-9FC3-130AB7127938}"/>
              </a:ext>
            </a:extLst>
          </p:cNvPr>
          <p:cNvSpPr txBox="1"/>
          <p:nvPr/>
        </p:nvSpPr>
        <p:spPr>
          <a:xfrm>
            <a:off x="5766816" y="5355000"/>
            <a:ext cx="7278915" cy="560410"/>
          </a:xfrm>
          <a:prstGeom prst="rect">
            <a:avLst/>
          </a:prstGeom>
          <a:noFill/>
        </p:spPr>
        <p:txBody>
          <a:bodyPr wrap="square">
            <a:spAutoFit/>
          </a:bodyPr>
          <a:lstStyle/>
          <a:p>
            <a:pPr algn="ctr">
              <a:lnSpc>
                <a:spcPct val="200000"/>
              </a:lnSpc>
            </a:pPr>
            <a:r>
              <a:rPr lang="en-US" altLang="zh-CN" dirty="0">
                <a:latin typeface="Arial" panose="020B0604020202020204" pitchFamily="34" charset="0"/>
                <a:cs typeface="Arial" panose="020B0604020202020204" pitchFamily="34" charset="0"/>
                <a:sym typeface="+mn-lt"/>
              </a:rPr>
              <a:t>Let’s see how… </a:t>
            </a:r>
          </a:p>
        </p:txBody>
      </p:sp>
      <p:sp>
        <p:nvSpPr>
          <p:cNvPr id="6" name="Slide Number Placeholder 5">
            <a:extLst>
              <a:ext uri="{FF2B5EF4-FFF2-40B4-BE49-F238E27FC236}">
                <a16:creationId xmlns="" xmlns:a16="http://schemas.microsoft.com/office/drawing/2014/main" id="{9B9B41DB-0A97-45FD-B06A-4479FC620764}"/>
              </a:ext>
            </a:extLst>
          </p:cNvPr>
          <p:cNvSpPr>
            <a:spLocks noGrp="1"/>
          </p:cNvSpPr>
          <p:nvPr>
            <p:ph type="sldNum" sz="quarter" idx="12"/>
          </p:nvPr>
        </p:nvSpPr>
        <p:spPr/>
        <p:txBody>
          <a:bodyPr/>
          <a:lstStyle/>
          <a:p>
            <a:fld id="{CDE1651F-BCDB-4DC2-9A8D-B6E1C817E896}" type="slidenum">
              <a:rPr lang="zh-CN" altLang="en-US" smtClean="0"/>
              <a:t>16</a:t>
            </a:fld>
            <a:endParaRPr lang="zh-CN" altLang="en-US"/>
          </a:p>
        </p:txBody>
      </p:sp>
      <p:pic>
        <p:nvPicPr>
          <p:cNvPr id="9" name="Picture 8">
            <a:extLst>
              <a:ext uri="{FF2B5EF4-FFF2-40B4-BE49-F238E27FC236}">
                <a16:creationId xmlns="" xmlns:a16="http://schemas.microsoft.com/office/drawing/2014/main" id="{205DFDD7-BC8E-467B-BDF5-7B439C5668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Tree>
    <p:extLst>
      <p:ext uri="{BB962C8B-B14F-4D97-AF65-F5344CB8AC3E}">
        <p14:creationId xmlns:p14="http://schemas.microsoft.com/office/powerpoint/2010/main" val="357768157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AF05BB4-BB13-0A94-408C-52FE3AB7E1AA}"/>
              </a:ext>
            </a:extLst>
          </p:cNvPr>
          <p:cNvSpPr txBox="1"/>
          <p:nvPr/>
        </p:nvSpPr>
        <p:spPr>
          <a:xfrm>
            <a:off x="875071" y="469613"/>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CSS box-sizing </a:t>
            </a:r>
          </a:p>
          <a:p>
            <a:r>
              <a:rPr lang="en-US" sz="2400" dirty="0">
                <a:solidFill>
                  <a:schemeClr val="accent2">
                    <a:lumMod val="75000"/>
                  </a:schemeClr>
                </a:solidFill>
                <a:latin typeface="Arial" panose="020B0604020202020204" pitchFamily="34" charset="0"/>
                <a:cs typeface="Arial" panose="020B0604020202020204" pitchFamily="34" charset="0"/>
              </a:rPr>
              <a:t> </a:t>
            </a:r>
            <a:endParaRPr lang="it-IT" sz="2400" dirty="0">
              <a:solidFill>
                <a:schemeClr val="accent2">
                  <a:lumMod val="75000"/>
                </a:schemeClr>
              </a:solidFill>
            </a:endParaRPr>
          </a:p>
        </p:txBody>
      </p:sp>
      <p:sp>
        <p:nvSpPr>
          <p:cNvPr id="4" name="箭头: 五边形 1">
            <a:extLst>
              <a:ext uri="{FF2B5EF4-FFF2-40B4-BE49-F238E27FC236}">
                <a16:creationId xmlns="" xmlns:a16="http://schemas.microsoft.com/office/drawing/2014/main" id="{EBA639EA-0A0A-71A4-1E54-7E6C94154E71}"/>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A69992C2-9603-2D34-3665-3E2B18B45DF5}"/>
              </a:ext>
            </a:extLst>
          </p:cNvPr>
          <p:cNvPicPr>
            <a:picLocks noChangeAspect="1"/>
          </p:cNvPicPr>
          <p:nvPr/>
        </p:nvPicPr>
        <p:blipFill>
          <a:blip r:embed="rId2"/>
          <a:stretch>
            <a:fillRect/>
          </a:stretch>
        </p:blipFill>
        <p:spPr>
          <a:xfrm>
            <a:off x="10737888" y="360913"/>
            <a:ext cx="983226" cy="1229634"/>
          </a:xfrm>
          <a:prstGeom prst="rect">
            <a:avLst/>
          </a:prstGeom>
        </p:spPr>
      </p:pic>
      <p:pic>
        <p:nvPicPr>
          <p:cNvPr id="6" name="Picture 5">
            <a:extLst>
              <a:ext uri="{FF2B5EF4-FFF2-40B4-BE49-F238E27FC236}">
                <a16:creationId xmlns="" xmlns:a16="http://schemas.microsoft.com/office/drawing/2014/main" id="{67EC30FE-AE32-1368-7FFA-B14C3FB28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808" y="1476798"/>
            <a:ext cx="2383740" cy="4526366"/>
          </a:xfrm>
          <a:prstGeom prst="rect">
            <a:avLst/>
          </a:prstGeom>
        </p:spPr>
      </p:pic>
      <p:pic>
        <p:nvPicPr>
          <p:cNvPr id="7" name="Picture 6">
            <a:extLst>
              <a:ext uri="{FF2B5EF4-FFF2-40B4-BE49-F238E27FC236}">
                <a16:creationId xmlns="" xmlns:a16="http://schemas.microsoft.com/office/drawing/2014/main" id="{7E217D9E-50B3-9395-1F63-037A43A299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9757" y="3576831"/>
            <a:ext cx="3379744" cy="2401181"/>
          </a:xfrm>
          <a:prstGeom prst="rect">
            <a:avLst/>
          </a:prstGeom>
        </p:spPr>
      </p:pic>
      <p:pic>
        <p:nvPicPr>
          <p:cNvPr id="8" name="Picture 7">
            <a:extLst>
              <a:ext uri="{FF2B5EF4-FFF2-40B4-BE49-F238E27FC236}">
                <a16:creationId xmlns="" xmlns:a16="http://schemas.microsoft.com/office/drawing/2014/main" id="{6ED965DB-D061-BB05-7BF0-A52517018D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306" y="1476798"/>
            <a:ext cx="3975293" cy="2597995"/>
          </a:xfrm>
          <a:prstGeom prst="rect">
            <a:avLst/>
          </a:prstGeom>
        </p:spPr>
      </p:pic>
      <p:pic>
        <p:nvPicPr>
          <p:cNvPr id="10" name="Graphic 9" descr="Speech with solid fill">
            <a:extLst>
              <a:ext uri="{FF2B5EF4-FFF2-40B4-BE49-F238E27FC236}">
                <a16:creationId xmlns="" xmlns:a16="http://schemas.microsoft.com/office/drawing/2014/main" id="{CEF4187D-73FF-E72C-3FB7-1076AE1D34E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849757" y="3019838"/>
            <a:ext cx="556993" cy="556993"/>
          </a:xfrm>
          <a:prstGeom prst="rect">
            <a:avLst/>
          </a:prstGeom>
        </p:spPr>
      </p:pic>
      <p:pic>
        <p:nvPicPr>
          <p:cNvPr id="11" name="Graphic 10" descr="Speech with solid fill">
            <a:extLst>
              <a:ext uri="{FF2B5EF4-FFF2-40B4-BE49-F238E27FC236}">
                <a16:creationId xmlns="" xmlns:a16="http://schemas.microsoft.com/office/drawing/2014/main" id="{08CB54D8-BA3E-9A76-39F4-06F657BFD046}"/>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4930805" y="954822"/>
            <a:ext cx="556993" cy="556993"/>
          </a:xfrm>
          <a:prstGeom prst="rect">
            <a:avLst/>
          </a:prstGeom>
        </p:spPr>
      </p:pic>
      <p:pic>
        <p:nvPicPr>
          <p:cNvPr id="12" name="Graphic 11" descr="Speech with solid fill">
            <a:extLst>
              <a:ext uri="{FF2B5EF4-FFF2-40B4-BE49-F238E27FC236}">
                <a16:creationId xmlns="" xmlns:a16="http://schemas.microsoft.com/office/drawing/2014/main" id="{5BFFAE7F-1A0C-E1CD-3E53-01FE354948B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52453" y="954822"/>
            <a:ext cx="556993" cy="556993"/>
          </a:xfrm>
          <a:prstGeom prst="rect">
            <a:avLst/>
          </a:prstGeom>
        </p:spPr>
      </p:pic>
      <p:sp>
        <p:nvSpPr>
          <p:cNvPr id="13" name="TextBox 12">
            <a:extLst>
              <a:ext uri="{FF2B5EF4-FFF2-40B4-BE49-F238E27FC236}">
                <a16:creationId xmlns="" xmlns:a16="http://schemas.microsoft.com/office/drawing/2014/main" id="{14E4779C-6C55-552D-A1F6-A5F5AF8ACC22}"/>
              </a:ext>
            </a:extLst>
          </p:cNvPr>
          <p:cNvSpPr txBox="1"/>
          <p:nvPr/>
        </p:nvSpPr>
        <p:spPr>
          <a:xfrm>
            <a:off x="1198701" y="1019372"/>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14" name="TextBox 13">
            <a:extLst>
              <a:ext uri="{FF2B5EF4-FFF2-40B4-BE49-F238E27FC236}">
                <a16:creationId xmlns="" xmlns:a16="http://schemas.microsoft.com/office/drawing/2014/main" id="{7F434B00-8F48-185A-BD31-751E7637CA0F}"/>
              </a:ext>
            </a:extLst>
          </p:cNvPr>
          <p:cNvSpPr txBox="1"/>
          <p:nvPr/>
        </p:nvSpPr>
        <p:spPr>
          <a:xfrm>
            <a:off x="5487798" y="1019372"/>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sp>
        <p:nvSpPr>
          <p:cNvPr id="15" name="TextBox 14">
            <a:extLst>
              <a:ext uri="{FF2B5EF4-FFF2-40B4-BE49-F238E27FC236}">
                <a16:creationId xmlns="" xmlns:a16="http://schemas.microsoft.com/office/drawing/2014/main" id="{F34B0458-22FC-1CF3-F2BE-BEA5DDFA9CA0}"/>
              </a:ext>
            </a:extLst>
          </p:cNvPr>
          <p:cNvSpPr txBox="1"/>
          <p:nvPr/>
        </p:nvSpPr>
        <p:spPr>
          <a:xfrm>
            <a:off x="8406750" y="3113669"/>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 xmlns:a16="http://schemas.microsoft.com/office/drawing/2014/main" id="{4FB50B7C-8DD8-AC44-B4E4-D19B6984EB73}"/>
                  </a:ext>
                </a:extLst>
              </p14:cNvPr>
              <p14:cNvContentPartPr/>
              <p14:nvPr/>
            </p14:nvContentPartPr>
            <p14:xfrm>
              <a:off x="5137560" y="2550549"/>
              <a:ext cx="1474560" cy="360"/>
            </p14:xfrm>
          </p:contentPart>
        </mc:Choice>
        <mc:Fallback xmlns="">
          <p:pic>
            <p:nvPicPr>
              <p:cNvPr id="2" name="Ink 1">
                <a:extLst>
                  <a:ext uri="{FF2B5EF4-FFF2-40B4-BE49-F238E27FC236}">
                    <a16:creationId xmlns:a16="http://schemas.microsoft.com/office/drawing/2014/main" id="{4FB50B7C-8DD8-AC44-B4E4-D19B6984EB73}"/>
                  </a:ext>
                </a:extLst>
              </p:cNvPr>
              <p:cNvPicPr/>
              <p:nvPr/>
            </p:nvPicPr>
            <p:blipFill>
              <a:blip r:embed="rId9"/>
              <a:stretch>
                <a:fillRect/>
              </a:stretch>
            </p:blipFill>
            <p:spPr>
              <a:xfrm>
                <a:off x="5128560" y="2541909"/>
                <a:ext cx="149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 xmlns:a16="http://schemas.microsoft.com/office/drawing/2014/main" id="{E8E99F91-EC5D-5BE3-6B44-82AEDFB0D402}"/>
                  </a:ext>
                </a:extLst>
              </p14:cNvPr>
              <p14:cNvContentPartPr/>
              <p14:nvPr/>
            </p14:nvContentPartPr>
            <p14:xfrm>
              <a:off x="5148360" y="3737109"/>
              <a:ext cx="1630800" cy="360"/>
            </p14:xfrm>
          </p:contentPart>
        </mc:Choice>
        <mc:Fallback xmlns="">
          <p:pic>
            <p:nvPicPr>
              <p:cNvPr id="9" name="Ink 8">
                <a:extLst>
                  <a:ext uri="{FF2B5EF4-FFF2-40B4-BE49-F238E27FC236}">
                    <a16:creationId xmlns:a16="http://schemas.microsoft.com/office/drawing/2014/main" id="{E8E99F91-EC5D-5BE3-6B44-82AEDFB0D402}"/>
                  </a:ext>
                </a:extLst>
              </p:cNvPr>
              <p:cNvPicPr/>
              <p:nvPr/>
            </p:nvPicPr>
            <p:blipFill>
              <a:blip r:embed="rId11"/>
              <a:stretch>
                <a:fillRect/>
              </a:stretch>
            </p:blipFill>
            <p:spPr>
              <a:xfrm>
                <a:off x="5139360" y="3728109"/>
                <a:ext cx="1648440" cy="18000"/>
              </a:xfrm>
              <a:prstGeom prst="rect">
                <a:avLst/>
              </a:prstGeom>
            </p:spPr>
          </p:pic>
        </mc:Fallback>
      </mc:AlternateContent>
    </p:spTree>
    <p:extLst>
      <p:ext uri="{BB962C8B-B14F-4D97-AF65-F5344CB8AC3E}">
        <p14:creationId xmlns:p14="http://schemas.microsoft.com/office/powerpoint/2010/main" val="29901089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4891DC19-9379-B8FC-6040-6611F5AFBA79}"/>
              </a:ext>
            </a:extLst>
          </p:cNvPr>
          <p:cNvSpPr/>
          <p:nvPr/>
        </p:nvSpPr>
        <p:spPr>
          <a:xfrm>
            <a:off x="470886" y="683342"/>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928BB012-3B6A-315E-E197-DC731CD4914F}"/>
              </a:ext>
            </a:extLst>
          </p:cNvPr>
          <p:cNvPicPr>
            <a:picLocks noChangeAspect="1"/>
          </p:cNvPicPr>
          <p:nvPr/>
        </p:nvPicPr>
        <p:blipFill>
          <a:blip r:embed="rId2"/>
          <a:stretch>
            <a:fillRect/>
          </a:stretch>
        </p:blipFill>
        <p:spPr>
          <a:xfrm>
            <a:off x="10639566" y="577223"/>
            <a:ext cx="983226" cy="1229634"/>
          </a:xfrm>
          <a:prstGeom prst="rect">
            <a:avLst/>
          </a:prstGeom>
        </p:spPr>
      </p:pic>
      <p:sp>
        <p:nvSpPr>
          <p:cNvPr id="6" name="TextBox 5">
            <a:extLst>
              <a:ext uri="{FF2B5EF4-FFF2-40B4-BE49-F238E27FC236}">
                <a16:creationId xmlns="" xmlns:a16="http://schemas.microsoft.com/office/drawing/2014/main" id="{B8FB638A-353B-4E2F-E7BF-A54C9C204496}"/>
              </a:ext>
            </a:extLst>
          </p:cNvPr>
          <p:cNvSpPr txBox="1"/>
          <p:nvPr/>
        </p:nvSpPr>
        <p:spPr>
          <a:xfrm>
            <a:off x="1074984" y="683342"/>
            <a:ext cx="6094268"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Focused Inputs</a:t>
            </a:r>
          </a:p>
        </p:txBody>
      </p:sp>
      <p:sp>
        <p:nvSpPr>
          <p:cNvPr id="7" name="TextBox 6">
            <a:extLst>
              <a:ext uri="{FF2B5EF4-FFF2-40B4-BE49-F238E27FC236}">
                <a16:creationId xmlns="" xmlns:a16="http://schemas.microsoft.com/office/drawing/2014/main" id="{1B6BFB23-3C0A-BD2A-3CBD-907240FC912B}"/>
              </a:ext>
            </a:extLst>
          </p:cNvPr>
          <p:cNvSpPr txBox="1"/>
          <p:nvPr/>
        </p:nvSpPr>
        <p:spPr>
          <a:xfrm>
            <a:off x="1198306" y="3559572"/>
            <a:ext cx="8081250" cy="369332"/>
          </a:xfrm>
          <a:prstGeom prst="rect">
            <a:avLst/>
          </a:prstGeom>
          <a:noFill/>
        </p:spPr>
        <p:txBody>
          <a:bodyPr wrap="square">
            <a:spAutoFit/>
          </a:bodyPr>
          <a:lstStyle/>
          <a:p>
            <a:r>
              <a:rPr lang="en-US" dirty="0">
                <a:latin typeface="Arial(body)"/>
              </a:rPr>
              <a:t>Use the :focus selector to do something with the input field when it gets focus</a:t>
            </a:r>
          </a:p>
        </p:txBody>
      </p:sp>
      <p:sp>
        <p:nvSpPr>
          <p:cNvPr id="9" name="TextBox 8">
            <a:extLst>
              <a:ext uri="{FF2B5EF4-FFF2-40B4-BE49-F238E27FC236}">
                <a16:creationId xmlns="" xmlns:a16="http://schemas.microsoft.com/office/drawing/2014/main" id="{640144E3-269E-A15F-658C-5AE9635491FF}"/>
              </a:ext>
            </a:extLst>
          </p:cNvPr>
          <p:cNvSpPr txBox="1"/>
          <p:nvPr/>
        </p:nvSpPr>
        <p:spPr>
          <a:xfrm>
            <a:off x="1074984" y="1335118"/>
            <a:ext cx="9564582" cy="646331"/>
          </a:xfrm>
          <a:prstGeom prst="rect">
            <a:avLst/>
          </a:prstGeom>
          <a:noFill/>
        </p:spPr>
        <p:txBody>
          <a:bodyPr wrap="square">
            <a:spAutoFit/>
          </a:bodyPr>
          <a:lstStyle/>
          <a:p>
            <a:r>
              <a:rPr lang="en-US" dirty="0">
                <a:latin typeface="Arial(body)"/>
              </a:rPr>
              <a:t>By default, some browsers will add a blue outline around the input when it gets focus (clicked on). You can remove this behavior by adding outline: none; to the input.</a:t>
            </a:r>
          </a:p>
        </p:txBody>
      </p:sp>
      <p:sp>
        <p:nvSpPr>
          <p:cNvPr id="11" name="TextBox 10">
            <a:extLst>
              <a:ext uri="{FF2B5EF4-FFF2-40B4-BE49-F238E27FC236}">
                <a16:creationId xmlns="" xmlns:a16="http://schemas.microsoft.com/office/drawing/2014/main" id="{C49D120A-A5A7-AE22-D95B-498DF155679F}"/>
              </a:ext>
            </a:extLst>
          </p:cNvPr>
          <p:cNvSpPr txBox="1"/>
          <p:nvPr/>
        </p:nvSpPr>
        <p:spPr>
          <a:xfrm>
            <a:off x="1120849" y="2611655"/>
            <a:ext cx="8236164" cy="369332"/>
          </a:xfrm>
          <a:prstGeom prst="rect">
            <a:avLst/>
          </a:prstGeom>
          <a:noFill/>
        </p:spPr>
        <p:txBody>
          <a:bodyPr wrap="square">
            <a:spAutoFit/>
          </a:bodyPr>
          <a:lstStyle/>
          <a:p>
            <a:r>
              <a:rPr lang="en-US" dirty="0">
                <a:latin typeface="Arial(body)"/>
              </a:rPr>
              <a:t>You can remove this behavior by adding outline: none; to the input.</a:t>
            </a:r>
            <a:endParaRPr lang="it-IT" dirty="0"/>
          </a:p>
        </p:txBody>
      </p:sp>
      <p:cxnSp>
        <p:nvCxnSpPr>
          <p:cNvPr id="12" name="直接连接符 3">
            <a:extLst>
              <a:ext uri="{FF2B5EF4-FFF2-40B4-BE49-F238E27FC236}">
                <a16:creationId xmlns="" xmlns:a16="http://schemas.microsoft.com/office/drawing/2014/main" id="{BF689BAB-DF3E-A59E-6101-D75D6829EF55}"/>
              </a:ext>
            </a:extLst>
          </p:cNvPr>
          <p:cNvCxnSpPr>
            <a:cxnSpLocks/>
          </p:cNvCxnSpPr>
          <p:nvPr/>
        </p:nvCxnSpPr>
        <p:spPr>
          <a:xfrm>
            <a:off x="1048755" y="1466136"/>
            <a:ext cx="0" cy="4999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3">
            <a:extLst>
              <a:ext uri="{FF2B5EF4-FFF2-40B4-BE49-F238E27FC236}">
                <a16:creationId xmlns="" xmlns:a16="http://schemas.microsoft.com/office/drawing/2014/main" id="{499F27D2-A920-8DB5-C096-D792601FDDA6}"/>
              </a:ext>
            </a:extLst>
          </p:cNvPr>
          <p:cNvCxnSpPr/>
          <p:nvPr/>
        </p:nvCxnSpPr>
        <p:spPr>
          <a:xfrm>
            <a:off x="1378052" y="2177026"/>
            <a:ext cx="5791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直接连接符 3">
            <a:extLst>
              <a:ext uri="{FF2B5EF4-FFF2-40B4-BE49-F238E27FC236}">
                <a16:creationId xmlns="" xmlns:a16="http://schemas.microsoft.com/office/drawing/2014/main" id="{FA70D6B8-F79D-D435-81C1-2615C05834F4}"/>
              </a:ext>
            </a:extLst>
          </p:cNvPr>
          <p:cNvCxnSpPr>
            <a:cxnSpLocks/>
          </p:cNvCxnSpPr>
          <p:nvPr/>
        </p:nvCxnSpPr>
        <p:spPr>
          <a:xfrm>
            <a:off x="1074984" y="2426634"/>
            <a:ext cx="0" cy="4999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接连接符 3">
            <a:extLst>
              <a:ext uri="{FF2B5EF4-FFF2-40B4-BE49-F238E27FC236}">
                <a16:creationId xmlns="" xmlns:a16="http://schemas.microsoft.com/office/drawing/2014/main" id="{CC16AAD9-1DB7-E01C-DECF-660815F1EC8E}"/>
              </a:ext>
            </a:extLst>
          </p:cNvPr>
          <p:cNvCxnSpPr>
            <a:cxnSpLocks/>
          </p:cNvCxnSpPr>
          <p:nvPr/>
        </p:nvCxnSpPr>
        <p:spPr>
          <a:xfrm>
            <a:off x="1074984" y="3429000"/>
            <a:ext cx="0" cy="4999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接连接符 3">
            <a:extLst>
              <a:ext uri="{FF2B5EF4-FFF2-40B4-BE49-F238E27FC236}">
                <a16:creationId xmlns="" xmlns:a16="http://schemas.microsoft.com/office/drawing/2014/main" id="{E91A5609-6275-72E5-82F3-49C575B581AE}"/>
              </a:ext>
            </a:extLst>
          </p:cNvPr>
          <p:cNvCxnSpPr/>
          <p:nvPr/>
        </p:nvCxnSpPr>
        <p:spPr>
          <a:xfrm>
            <a:off x="1512324" y="4246716"/>
            <a:ext cx="57912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接连接符 3">
            <a:extLst>
              <a:ext uri="{FF2B5EF4-FFF2-40B4-BE49-F238E27FC236}">
                <a16:creationId xmlns="" xmlns:a16="http://schemas.microsoft.com/office/drawing/2014/main" id="{191A0AA0-4159-EDD6-2BD8-A5EC7C461389}"/>
              </a:ext>
            </a:extLst>
          </p:cNvPr>
          <p:cNvCxnSpPr/>
          <p:nvPr/>
        </p:nvCxnSpPr>
        <p:spPr>
          <a:xfrm>
            <a:off x="1512324" y="3199581"/>
            <a:ext cx="57912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1933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AA11A70-50BF-43F1-6620-E93EDDB5A9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8625" y="892972"/>
            <a:ext cx="2349426" cy="5597538"/>
          </a:xfrm>
          <a:prstGeom prst="rect">
            <a:avLst/>
          </a:prstGeom>
        </p:spPr>
      </p:pic>
      <p:sp>
        <p:nvSpPr>
          <p:cNvPr id="3" name="箭头: 五边形 1">
            <a:extLst>
              <a:ext uri="{FF2B5EF4-FFF2-40B4-BE49-F238E27FC236}">
                <a16:creationId xmlns="" xmlns:a16="http://schemas.microsoft.com/office/drawing/2014/main" id="{C8E81055-8494-122C-91A7-5AA653984878}"/>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Picture 3">
            <a:extLst>
              <a:ext uri="{FF2B5EF4-FFF2-40B4-BE49-F238E27FC236}">
                <a16:creationId xmlns="" xmlns:a16="http://schemas.microsoft.com/office/drawing/2014/main" id="{E2C3B0F8-4457-FCB5-AC27-B9CE90C69073}"/>
              </a:ext>
            </a:extLst>
          </p:cNvPr>
          <p:cNvPicPr>
            <a:picLocks noChangeAspect="1"/>
          </p:cNvPicPr>
          <p:nvPr/>
        </p:nvPicPr>
        <p:blipFill>
          <a:blip r:embed="rId6"/>
          <a:stretch>
            <a:fillRect/>
          </a:stretch>
        </p:blipFill>
        <p:spPr>
          <a:xfrm>
            <a:off x="10737888" y="360913"/>
            <a:ext cx="983226" cy="1229634"/>
          </a:xfrm>
          <a:prstGeom prst="rect">
            <a:avLst/>
          </a:prstGeom>
        </p:spPr>
      </p:pic>
      <p:pic>
        <p:nvPicPr>
          <p:cNvPr id="5" name="Picture 4">
            <a:extLst>
              <a:ext uri="{FF2B5EF4-FFF2-40B4-BE49-F238E27FC236}">
                <a16:creationId xmlns="" xmlns:a16="http://schemas.microsoft.com/office/drawing/2014/main" id="{AFA9D8C3-0E73-971A-9855-0DFA5DEA8F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970" y="1590547"/>
            <a:ext cx="3975293" cy="2597995"/>
          </a:xfrm>
          <a:prstGeom prst="rect">
            <a:avLst/>
          </a:prstGeom>
        </p:spPr>
      </p:pic>
      <p:sp>
        <p:nvSpPr>
          <p:cNvPr id="7" name="TextBox 6">
            <a:extLst>
              <a:ext uri="{FF2B5EF4-FFF2-40B4-BE49-F238E27FC236}">
                <a16:creationId xmlns="" xmlns:a16="http://schemas.microsoft.com/office/drawing/2014/main" id="{4FCECFD6-824F-2FE0-CEE1-36AE10C1AE8E}"/>
              </a:ext>
            </a:extLst>
          </p:cNvPr>
          <p:cNvSpPr txBox="1"/>
          <p:nvPr/>
        </p:nvSpPr>
        <p:spPr>
          <a:xfrm>
            <a:off x="827609" y="477474"/>
            <a:ext cx="6096000" cy="830997"/>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Example of Focused Inputs</a:t>
            </a:r>
          </a:p>
          <a:p>
            <a:r>
              <a:rPr lang="en-US" sz="2400" dirty="0">
                <a:solidFill>
                  <a:schemeClr val="accent1">
                    <a:lumMod val="75000"/>
                  </a:schemeClr>
                </a:solidFill>
                <a:latin typeface="Arial" panose="020B0604020202020204" pitchFamily="34" charset="0"/>
                <a:cs typeface="Arial" panose="020B0604020202020204" pitchFamily="34" charset="0"/>
              </a:rPr>
              <a:t> </a:t>
            </a:r>
            <a:endParaRPr lang="it-IT" sz="2400" dirty="0">
              <a:solidFill>
                <a:schemeClr val="accent1">
                  <a:lumMod val="75000"/>
                </a:schemeClr>
              </a:solidFill>
            </a:endParaRPr>
          </a:p>
        </p:txBody>
      </p:sp>
      <p:sp>
        <p:nvSpPr>
          <p:cNvPr id="8" name="TextBox 7">
            <a:extLst>
              <a:ext uri="{FF2B5EF4-FFF2-40B4-BE49-F238E27FC236}">
                <a16:creationId xmlns="" xmlns:a16="http://schemas.microsoft.com/office/drawing/2014/main" id="{08411A7E-77CF-117E-DFF8-97B96DEC12F0}"/>
              </a:ext>
            </a:extLst>
          </p:cNvPr>
          <p:cNvSpPr txBox="1"/>
          <p:nvPr/>
        </p:nvSpPr>
        <p:spPr>
          <a:xfrm>
            <a:off x="2102416" y="4285952"/>
            <a:ext cx="914400" cy="369332"/>
          </a:xfrm>
          <a:prstGeom prst="rect">
            <a:avLst/>
          </a:prstGeom>
          <a:noFill/>
        </p:spPr>
        <p:txBody>
          <a:bodyPr wrap="square" rtlCol="0">
            <a:spAutoFit/>
          </a:bodyPr>
          <a:lstStyle/>
          <a:p>
            <a:r>
              <a:rPr lang="en-US" dirty="0">
                <a:solidFill>
                  <a:schemeClr val="accent1">
                    <a:lumMod val="75000"/>
                  </a:schemeClr>
                </a:solidFill>
                <a:latin typeface="Arial(body)"/>
                <a:cs typeface="Arial" panose="020B0604020202020204" pitchFamily="34" charset="0"/>
              </a:rPr>
              <a:t>html</a:t>
            </a:r>
            <a:endParaRPr lang="it-IT" dirty="0">
              <a:solidFill>
                <a:schemeClr val="accent1">
                  <a:lumMod val="75000"/>
                </a:schemeClr>
              </a:solidFill>
              <a:latin typeface="Arial(body)"/>
              <a:cs typeface="Arial" panose="020B0604020202020204" pitchFamily="34" charset="0"/>
            </a:endParaRPr>
          </a:p>
        </p:txBody>
      </p:sp>
      <p:sp>
        <p:nvSpPr>
          <p:cNvPr id="9" name="TextBox 8">
            <a:extLst>
              <a:ext uri="{FF2B5EF4-FFF2-40B4-BE49-F238E27FC236}">
                <a16:creationId xmlns="" xmlns:a16="http://schemas.microsoft.com/office/drawing/2014/main" id="{A5460681-764B-2D93-5CEB-589C82019529}"/>
              </a:ext>
            </a:extLst>
          </p:cNvPr>
          <p:cNvSpPr txBox="1"/>
          <p:nvPr/>
        </p:nvSpPr>
        <p:spPr>
          <a:xfrm>
            <a:off x="6009209" y="525976"/>
            <a:ext cx="914400" cy="369332"/>
          </a:xfrm>
          <a:prstGeom prst="rect">
            <a:avLst/>
          </a:prstGeom>
          <a:noFill/>
        </p:spPr>
        <p:txBody>
          <a:bodyPr wrap="square" rtlCol="0">
            <a:spAutoFit/>
          </a:bodyPr>
          <a:lstStyle/>
          <a:p>
            <a:r>
              <a:rPr lang="en-US" dirty="0" err="1">
                <a:solidFill>
                  <a:schemeClr val="accent1">
                    <a:lumMod val="75000"/>
                  </a:schemeClr>
                </a:solidFill>
                <a:latin typeface="Arial(body)"/>
              </a:rPr>
              <a:t>css</a:t>
            </a:r>
            <a:endParaRPr lang="it-IT" dirty="0">
              <a:solidFill>
                <a:schemeClr val="accent1">
                  <a:lumMod val="75000"/>
                </a:schemeClr>
              </a:solidFill>
              <a:latin typeface="Arial(body)"/>
            </a:endParaRPr>
          </a:p>
        </p:txBody>
      </p:sp>
      <p:pic>
        <p:nvPicPr>
          <p:cNvPr id="6" name="InShot_20250215_203930406">
            <a:hlinkClick r:id="" action="ppaction://media"/>
            <a:extLst>
              <a:ext uri="{FF2B5EF4-FFF2-40B4-BE49-F238E27FC236}">
                <a16:creationId xmlns="" xmlns:a16="http://schemas.microsoft.com/office/drawing/2014/main" id="{16253A74-C9F5-9CEF-7852-5147FFC4DBE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59413" y="2421954"/>
            <a:ext cx="2421408" cy="2975956"/>
          </a:xfrm>
          <a:prstGeom prst="rect">
            <a:avLst/>
          </a:prstGeom>
        </p:spPr>
      </p:pic>
      <p:sp>
        <p:nvSpPr>
          <p:cNvPr id="10" name="TextBox 9">
            <a:extLst>
              <a:ext uri="{FF2B5EF4-FFF2-40B4-BE49-F238E27FC236}">
                <a16:creationId xmlns="" xmlns:a16="http://schemas.microsoft.com/office/drawing/2014/main" id="{2A0CC4DC-874D-587B-7C76-0DC9B0C62F02}"/>
              </a:ext>
            </a:extLst>
          </p:cNvPr>
          <p:cNvSpPr txBox="1"/>
          <p:nvPr/>
        </p:nvSpPr>
        <p:spPr>
          <a:xfrm>
            <a:off x="8159413" y="1814369"/>
            <a:ext cx="914400" cy="369332"/>
          </a:xfrm>
          <a:prstGeom prst="rect">
            <a:avLst/>
          </a:prstGeom>
          <a:noFill/>
        </p:spPr>
        <p:txBody>
          <a:bodyPr wrap="square" rtlCol="0">
            <a:spAutoFit/>
          </a:bodyPr>
          <a:lstStyle/>
          <a:p>
            <a:r>
              <a:rPr lang="en-US" dirty="0">
                <a:solidFill>
                  <a:schemeClr val="accent1">
                    <a:lumMod val="75000"/>
                  </a:schemeClr>
                </a:solidFill>
                <a:latin typeface="Arial(body)"/>
              </a:rPr>
              <a:t>output</a:t>
            </a:r>
            <a:endParaRPr lang="it-IT" dirty="0">
              <a:solidFill>
                <a:schemeClr val="accent1">
                  <a:lumMod val="75000"/>
                </a:schemeClr>
              </a:solidFill>
              <a:latin typeface="Arial(body)"/>
            </a:endParaRPr>
          </a:p>
        </p:txBody>
      </p:sp>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 xmlns:a16="http://schemas.microsoft.com/office/drawing/2014/main" id="{2CFC4FF6-63ED-89D1-07F7-E54A30BED0BA}"/>
                  </a:ext>
                </a:extLst>
              </p14:cNvPr>
              <p14:cNvContentPartPr/>
              <p14:nvPr/>
            </p14:nvContentPartPr>
            <p14:xfrm>
              <a:off x="5246640" y="4084869"/>
              <a:ext cx="975960" cy="360"/>
            </p14:xfrm>
          </p:contentPart>
        </mc:Choice>
        <mc:Fallback xmlns="">
          <p:pic>
            <p:nvPicPr>
              <p:cNvPr id="13" name="Ink 12">
                <a:extLst>
                  <a:ext uri="{FF2B5EF4-FFF2-40B4-BE49-F238E27FC236}">
                    <a16:creationId xmlns:a16="http://schemas.microsoft.com/office/drawing/2014/main" id="{2CFC4FF6-63ED-89D1-07F7-E54A30BED0BA}"/>
                  </a:ext>
                </a:extLst>
              </p:cNvPr>
              <p:cNvPicPr/>
              <p:nvPr/>
            </p:nvPicPr>
            <p:blipFill>
              <a:blip r:embed="rId10"/>
              <a:stretch>
                <a:fillRect/>
              </a:stretch>
            </p:blipFill>
            <p:spPr>
              <a:xfrm>
                <a:off x="5237640" y="4076229"/>
                <a:ext cx="993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 xmlns:a16="http://schemas.microsoft.com/office/drawing/2014/main" id="{AFB0D8A8-C232-78E6-F3E2-930D4D9D610D}"/>
                  </a:ext>
                </a:extLst>
              </p14:cNvPr>
              <p14:cNvContentPartPr/>
              <p14:nvPr/>
            </p14:nvContentPartPr>
            <p14:xfrm>
              <a:off x="5486400" y="4237869"/>
              <a:ext cx="1601640" cy="360"/>
            </p14:xfrm>
          </p:contentPart>
        </mc:Choice>
        <mc:Fallback xmlns="">
          <p:pic>
            <p:nvPicPr>
              <p:cNvPr id="14" name="Ink 13">
                <a:extLst>
                  <a:ext uri="{FF2B5EF4-FFF2-40B4-BE49-F238E27FC236}">
                    <a16:creationId xmlns:a16="http://schemas.microsoft.com/office/drawing/2014/main" id="{AFB0D8A8-C232-78E6-F3E2-930D4D9D610D}"/>
                  </a:ext>
                </a:extLst>
              </p:cNvPr>
              <p:cNvPicPr/>
              <p:nvPr/>
            </p:nvPicPr>
            <p:blipFill>
              <a:blip r:embed="rId12"/>
              <a:stretch>
                <a:fillRect/>
              </a:stretch>
            </p:blipFill>
            <p:spPr>
              <a:xfrm>
                <a:off x="5477400" y="4228869"/>
                <a:ext cx="1619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 xmlns:a16="http://schemas.microsoft.com/office/drawing/2014/main" id="{4EC44C32-25FB-7421-A5AA-EE52317CE7BE}"/>
                  </a:ext>
                </a:extLst>
              </p14:cNvPr>
              <p14:cNvContentPartPr/>
              <p14:nvPr/>
            </p14:nvContentPartPr>
            <p14:xfrm>
              <a:off x="5322600" y="2355069"/>
              <a:ext cx="804600" cy="360"/>
            </p14:xfrm>
          </p:contentPart>
        </mc:Choice>
        <mc:Fallback xmlns="">
          <p:pic>
            <p:nvPicPr>
              <p:cNvPr id="15" name="Ink 14">
                <a:extLst>
                  <a:ext uri="{FF2B5EF4-FFF2-40B4-BE49-F238E27FC236}">
                    <a16:creationId xmlns:a16="http://schemas.microsoft.com/office/drawing/2014/main" id="{4EC44C32-25FB-7421-A5AA-EE52317CE7BE}"/>
                  </a:ext>
                </a:extLst>
              </p:cNvPr>
              <p:cNvPicPr/>
              <p:nvPr/>
            </p:nvPicPr>
            <p:blipFill>
              <a:blip r:embed="rId14"/>
              <a:stretch>
                <a:fillRect/>
              </a:stretch>
            </p:blipFill>
            <p:spPr>
              <a:xfrm>
                <a:off x="5313960" y="2346069"/>
                <a:ext cx="822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 xmlns:a16="http://schemas.microsoft.com/office/drawing/2014/main" id="{196F1D21-41FE-1335-7EAF-F4FD95184A24}"/>
                  </a:ext>
                </a:extLst>
              </p14:cNvPr>
              <p14:cNvContentPartPr/>
              <p14:nvPr/>
            </p14:nvContentPartPr>
            <p14:xfrm>
              <a:off x="5474880" y="2496549"/>
              <a:ext cx="1715040" cy="360"/>
            </p14:xfrm>
          </p:contentPart>
        </mc:Choice>
        <mc:Fallback xmlns="">
          <p:pic>
            <p:nvPicPr>
              <p:cNvPr id="16" name="Ink 15">
                <a:extLst>
                  <a:ext uri="{FF2B5EF4-FFF2-40B4-BE49-F238E27FC236}">
                    <a16:creationId xmlns:a16="http://schemas.microsoft.com/office/drawing/2014/main" id="{196F1D21-41FE-1335-7EAF-F4FD95184A24}"/>
                  </a:ext>
                </a:extLst>
              </p:cNvPr>
              <p:cNvPicPr/>
              <p:nvPr/>
            </p:nvPicPr>
            <p:blipFill>
              <a:blip r:embed="rId16"/>
              <a:stretch>
                <a:fillRect/>
              </a:stretch>
            </p:blipFill>
            <p:spPr>
              <a:xfrm>
                <a:off x="5466240" y="2487549"/>
                <a:ext cx="1732680" cy="18000"/>
              </a:xfrm>
              <a:prstGeom prst="rect">
                <a:avLst/>
              </a:prstGeom>
            </p:spPr>
          </p:pic>
        </mc:Fallback>
      </mc:AlternateContent>
    </p:spTree>
    <p:extLst>
      <p:ext uri="{BB962C8B-B14F-4D97-AF65-F5344CB8AC3E}">
        <p14:creationId xmlns:p14="http://schemas.microsoft.com/office/powerpoint/2010/main" val="132761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59C4CE0F-5782-05E1-80ED-C01DA1E404CF}"/>
              </a:ext>
            </a:extLst>
          </p:cNvPr>
          <p:cNvSpPr/>
          <p:nvPr/>
        </p:nvSpPr>
        <p:spPr>
          <a:xfrm>
            <a:off x="249247" y="46961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FF0628E4-AC6B-1A34-CE3F-53F07469F1C8}"/>
              </a:ext>
            </a:extLst>
          </p:cNvPr>
          <p:cNvPicPr>
            <a:picLocks noChangeAspect="1"/>
          </p:cNvPicPr>
          <p:nvPr/>
        </p:nvPicPr>
        <p:blipFill>
          <a:blip r:embed="rId4"/>
          <a:stretch>
            <a:fillRect/>
          </a:stretch>
        </p:blipFill>
        <p:spPr>
          <a:xfrm>
            <a:off x="10737888" y="360913"/>
            <a:ext cx="983226" cy="1229634"/>
          </a:xfrm>
          <a:prstGeom prst="rect">
            <a:avLst/>
          </a:prstGeom>
        </p:spPr>
      </p:pic>
      <p:sp>
        <p:nvSpPr>
          <p:cNvPr id="4" name="TextBox 3">
            <a:extLst>
              <a:ext uri="{FF2B5EF4-FFF2-40B4-BE49-F238E27FC236}">
                <a16:creationId xmlns="" xmlns:a16="http://schemas.microsoft.com/office/drawing/2014/main" id="{0DAF8AE2-99C3-F848-3EA5-C2B57532BDE5}"/>
              </a:ext>
            </a:extLst>
          </p:cNvPr>
          <p:cNvSpPr txBox="1"/>
          <p:nvPr/>
        </p:nvSpPr>
        <p:spPr>
          <a:xfrm>
            <a:off x="889818" y="514065"/>
            <a:ext cx="224667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hover</a:t>
            </a:r>
            <a:endParaRPr lang="it-IT" sz="2400" b="1" dirty="0">
              <a:solidFill>
                <a:srgbClr val="C00000"/>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 xmlns:a16="http://schemas.microsoft.com/office/drawing/2014/main" id="{0E578DED-3340-1FF4-7287-8599C00099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886" y="1349356"/>
            <a:ext cx="3975293" cy="2597995"/>
          </a:xfrm>
          <a:prstGeom prst="rect">
            <a:avLst/>
          </a:prstGeom>
        </p:spPr>
      </p:pic>
      <p:pic>
        <p:nvPicPr>
          <p:cNvPr id="6" name="Picture 5">
            <a:extLst>
              <a:ext uri="{FF2B5EF4-FFF2-40B4-BE49-F238E27FC236}">
                <a16:creationId xmlns="" xmlns:a16="http://schemas.microsoft.com/office/drawing/2014/main" id="{328066B6-1671-CAB7-B59E-A41B3BC4D3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9497" y="906904"/>
            <a:ext cx="2281834" cy="5283944"/>
          </a:xfrm>
          <a:prstGeom prst="rect">
            <a:avLst/>
          </a:prstGeom>
        </p:spPr>
      </p:pic>
      <p:sp>
        <p:nvSpPr>
          <p:cNvPr id="7" name="Rectangle 6">
            <a:extLst>
              <a:ext uri="{FF2B5EF4-FFF2-40B4-BE49-F238E27FC236}">
                <a16:creationId xmlns="" xmlns:a16="http://schemas.microsoft.com/office/drawing/2014/main" id="{B7C66A22-025D-E066-D835-2BC365F3FC4E}"/>
              </a:ext>
            </a:extLst>
          </p:cNvPr>
          <p:cNvSpPr/>
          <p:nvPr/>
        </p:nvSpPr>
        <p:spPr>
          <a:xfrm rot="19470793">
            <a:off x="3924877" y="3697741"/>
            <a:ext cx="769977" cy="353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a:extLst>
              <a:ext uri="{FF2B5EF4-FFF2-40B4-BE49-F238E27FC236}">
                <a16:creationId xmlns="" xmlns:a16="http://schemas.microsoft.com/office/drawing/2014/main" id="{75F69815-9642-6705-B5EB-2FB3E5324887}"/>
              </a:ext>
            </a:extLst>
          </p:cNvPr>
          <p:cNvSpPr/>
          <p:nvPr/>
        </p:nvSpPr>
        <p:spPr>
          <a:xfrm rot="19470793">
            <a:off x="6502953" y="6013867"/>
            <a:ext cx="769977" cy="353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 xmlns:a16="http://schemas.microsoft.com/office/drawing/2014/main" id="{80949AFA-1743-9126-0E18-54BF44C26CFD}"/>
              </a:ext>
            </a:extLst>
          </p:cNvPr>
          <p:cNvSpPr txBox="1"/>
          <p:nvPr/>
        </p:nvSpPr>
        <p:spPr>
          <a:xfrm rot="19510075">
            <a:off x="3792645" y="3715536"/>
            <a:ext cx="914400" cy="369332"/>
          </a:xfrm>
          <a:prstGeom prst="rect">
            <a:avLst/>
          </a:prstGeom>
          <a:noFill/>
        </p:spPr>
        <p:txBody>
          <a:bodyPr wrap="square" rtlCol="0">
            <a:spAutoFit/>
          </a:bodyPr>
          <a:lstStyle/>
          <a:p>
            <a:pPr algn="ctr"/>
            <a:r>
              <a:rPr lang="en-US" dirty="0">
                <a:solidFill>
                  <a:schemeClr val="bg2"/>
                </a:solidFill>
                <a:latin typeface="Arial(body)"/>
                <a:cs typeface="Arial" panose="020B0604020202020204" pitchFamily="34" charset="0"/>
              </a:rPr>
              <a:t>html</a:t>
            </a:r>
            <a:endParaRPr lang="it-IT" dirty="0">
              <a:solidFill>
                <a:schemeClr val="bg2"/>
              </a:solidFill>
              <a:latin typeface="Arial(body)"/>
              <a:cs typeface="Arial" panose="020B0604020202020204" pitchFamily="34" charset="0"/>
            </a:endParaRPr>
          </a:p>
        </p:txBody>
      </p:sp>
      <p:sp>
        <p:nvSpPr>
          <p:cNvPr id="10" name="TextBox 9">
            <a:extLst>
              <a:ext uri="{FF2B5EF4-FFF2-40B4-BE49-F238E27FC236}">
                <a16:creationId xmlns="" xmlns:a16="http://schemas.microsoft.com/office/drawing/2014/main" id="{1550C89C-F7CC-797A-DD6D-EBF4E40DCA81}"/>
              </a:ext>
            </a:extLst>
          </p:cNvPr>
          <p:cNvSpPr txBox="1"/>
          <p:nvPr/>
        </p:nvSpPr>
        <p:spPr>
          <a:xfrm rot="19564720">
            <a:off x="6378241" y="6006180"/>
            <a:ext cx="914400" cy="369332"/>
          </a:xfrm>
          <a:prstGeom prst="rect">
            <a:avLst/>
          </a:prstGeom>
          <a:noFill/>
        </p:spPr>
        <p:txBody>
          <a:bodyPr wrap="square" rtlCol="0">
            <a:spAutoFit/>
          </a:bodyPr>
          <a:lstStyle/>
          <a:p>
            <a:pPr algn="ctr"/>
            <a:r>
              <a:rPr lang="en-US" dirty="0" err="1">
                <a:solidFill>
                  <a:schemeClr val="bg2"/>
                </a:solidFill>
                <a:latin typeface="Arial(body)"/>
              </a:rPr>
              <a:t>css</a:t>
            </a:r>
            <a:endParaRPr lang="it-IT" dirty="0">
              <a:solidFill>
                <a:schemeClr val="bg2"/>
              </a:solidFill>
              <a:latin typeface="Arial(body)"/>
            </a:endParaRPr>
          </a:p>
        </p:txBody>
      </p:sp>
      <p:pic>
        <p:nvPicPr>
          <p:cNvPr id="11" name="video_2025-02-15_20-58-00">
            <a:hlinkClick r:id="" action="ppaction://media"/>
            <a:extLst>
              <a:ext uri="{FF2B5EF4-FFF2-40B4-BE49-F238E27FC236}">
                <a16:creationId xmlns="" xmlns:a16="http://schemas.microsoft.com/office/drawing/2014/main" id="{79D744FA-A73D-DE4C-0E61-BB2B52847A2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976870" y="2753033"/>
            <a:ext cx="2296096" cy="2825964"/>
          </a:xfrm>
          <a:prstGeom prst="rect">
            <a:avLst/>
          </a:prstGeom>
        </p:spPr>
      </p:pic>
      <p:sp>
        <p:nvSpPr>
          <p:cNvPr id="12" name="Rectangle 11">
            <a:extLst>
              <a:ext uri="{FF2B5EF4-FFF2-40B4-BE49-F238E27FC236}">
                <a16:creationId xmlns="" xmlns:a16="http://schemas.microsoft.com/office/drawing/2014/main" id="{9B41CFFD-D0FD-23C5-6367-A033F75FCE44}"/>
              </a:ext>
            </a:extLst>
          </p:cNvPr>
          <p:cNvSpPr/>
          <p:nvPr/>
        </p:nvSpPr>
        <p:spPr>
          <a:xfrm rot="19470793">
            <a:off x="9887978" y="5278670"/>
            <a:ext cx="769977" cy="353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 xmlns:a16="http://schemas.microsoft.com/office/drawing/2014/main" id="{D630D37A-8E1A-DDC7-6525-361430FC074F}"/>
              </a:ext>
            </a:extLst>
          </p:cNvPr>
          <p:cNvSpPr txBox="1"/>
          <p:nvPr/>
        </p:nvSpPr>
        <p:spPr>
          <a:xfrm rot="19434133">
            <a:off x="9817035" y="5220003"/>
            <a:ext cx="914400" cy="369332"/>
          </a:xfrm>
          <a:prstGeom prst="rect">
            <a:avLst/>
          </a:prstGeom>
          <a:noFill/>
        </p:spPr>
        <p:txBody>
          <a:bodyPr wrap="square" rtlCol="0">
            <a:spAutoFit/>
          </a:bodyPr>
          <a:lstStyle/>
          <a:p>
            <a:r>
              <a:rPr lang="en-US" dirty="0">
                <a:solidFill>
                  <a:schemeClr val="bg1"/>
                </a:solidFill>
                <a:latin typeface="Arial(body)"/>
              </a:rPr>
              <a:t>output</a:t>
            </a:r>
            <a:endParaRPr lang="it-IT" dirty="0">
              <a:solidFill>
                <a:schemeClr val="bg1"/>
              </a:solidFill>
              <a:latin typeface="Arial(body)"/>
            </a:endParaRPr>
          </a:p>
        </p:txBody>
      </p:sp>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 xmlns:a16="http://schemas.microsoft.com/office/drawing/2014/main" id="{B6325873-46D7-D237-D29A-C839B3686D98}"/>
                  </a:ext>
                </a:extLst>
              </p14:cNvPr>
              <p14:cNvContentPartPr/>
              <p14:nvPr/>
            </p14:nvContentPartPr>
            <p14:xfrm>
              <a:off x="4778640" y="6013029"/>
              <a:ext cx="781560" cy="360"/>
            </p14:xfrm>
          </p:contentPart>
        </mc:Choice>
        <mc:Fallback xmlns="">
          <p:pic>
            <p:nvPicPr>
              <p:cNvPr id="14" name="Ink 13">
                <a:extLst>
                  <a:ext uri="{FF2B5EF4-FFF2-40B4-BE49-F238E27FC236}">
                    <a16:creationId xmlns:a16="http://schemas.microsoft.com/office/drawing/2014/main" id="{B6325873-46D7-D237-D29A-C839B3686D98}"/>
                  </a:ext>
                </a:extLst>
              </p:cNvPr>
              <p:cNvPicPr/>
              <p:nvPr/>
            </p:nvPicPr>
            <p:blipFill>
              <a:blip r:embed="rId9"/>
              <a:stretch>
                <a:fillRect/>
              </a:stretch>
            </p:blipFill>
            <p:spPr>
              <a:xfrm>
                <a:off x="4769640" y="6004389"/>
                <a:ext cx="79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 xmlns:a16="http://schemas.microsoft.com/office/drawing/2014/main" id="{3C8D1551-92E2-0395-80E9-44D15E8ADE1C}"/>
                  </a:ext>
                </a:extLst>
              </p14:cNvPr>
              <p14:cNvContentPartPr/>
              <p14:nvPr/>
            </p14:nvContentPartPr>
            <p14:xfrm>
              <a:off x="4952520" y="6110949"/>
              <a:ext cx="1317240" cy="360"/>
            </p14:xfrm>
          </p:contentPart>
        </mc:Choice>
        <mc:Fallback xmlns="">
          <p:pic>
            <p:nvPicPr>
              <p:cNvPr id="15" name="Ink 14">
                <a:extLst>
                  <a:ext uri="{FF2B5EF4-FFF2-40B4-BE49-F238E27FC236}">
                    <a16:creationId xmlns:a16="http://schemas.microsoft.com/office/drawing/2014/main" id="{3C8D1551-92E2-0395-80E9-44D15E8ADE1C}"/>
                  </a:ext>
                </a:extLst>
              </p:cNvPr>
              <p:cNvPicPr/>
              <p:nvPr/>
            </p:nvPicPr>
            <p:blipFill>
              <a:blip r:embed="rId11"/>
              <a:stretch>
                <a:fillRect/>
              </a:stretch>
            </p:blipFill>
            <p:spPr>
              <a:xfrm>
                <a:off x="4943520" y="6101949"/>
                <a:ext cx="1334880" cy="18000"/>
              </a:xfrm>
              <a:prstGeom prst="rect">
                <a:avLst/>
              </a:prstGeom>
            </p:spPr>
          </p:pic>
        </mc:Fallback>
      </mc:AlternateContent>
    </p:spTree>
    <p:extLst>
      <p:ext uri="{BB962C8B-B14F-4D97-AF65-F5344CB8AC3E}">
        <p14:creationId xmlns:p14="http://schemas.microsoft.com/office/powerpoint/2010/main" val="102433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CCCF699A-D449-E5C5-0AFF-7CE1426280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FDCE9424-D045-CBD6-5563-1BD65C00AF5F}"/>
              </a:ext>
            </a:extLst>
          </p:cNvPr>
          <p:cNvSpPr txBox="1"/>
          <p:nvPr/>
        </p:nvSpPr>
        <p:spPr>
          <a:xfrm>
            <a:off x="890476" y="476011"/>
            <a:ext cx="6097772" cy="1138773"/>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Lists</a:t>
            </a:r>
          </a:p>
          <a:p>
            <a:r>
              <a:rPr lang="en-US" dirty="0"/>
              <a:t/>
            </a:r>
            <a:br>
              <a:rPr lang="en-US" dirty="0"/>
            </a:br>
            <a:endParaRPr lang="fa-IR" dirty="0"/>
          </a:p>
        </p:txBody>
      </p:sp>
      <p:pic>
        <p:nvPicPr>
          <p:cNvPr id="29" name="Picture 28">
            <a:extLst>
              <a:ext uri="{FF2B5EF4-FFF2-40B4-BE49-F238E27FC236}">
                <a16:creationId xmlns="" xmlns:a16="http://schemas.microsoft.com/office/drawing/2014/main" id="{30851D35-EB44-119F-0837-2CC4A5305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76" y="1236369"/>
            <a:ext cx="8747300" cy="2862126"/>
          </a:xfrm>
          <a:prstGeom prst="rect">
            <a:avLst/>
          </a:prstGeom>
        </p:spPr>
      </p:pic>
      <p:sp>
        <p:nvSpPr>
          <p:cNvPr id="34" name="TextBox 33">
            <a:extLst>
              <a:ext uri="{FF2B5EF4-FFF2-40B4-BE49-F238E27FC236}">
                <a16:creationId xmlns="" xmlns:a16="http://schemas.microsoft.com/office/drawing/2014/main" id="{07C6906B-4A48-A9B1-7DD1-D271F0F2B9E0}"/>
              </a:ext>
            </a:extLst>
          </p:cNvPr>
          <p:cNvSpPr txBox="1"/>
          <p:nvPr/>
        </p:nvSpPr>
        <p:spPr>
          <a:xfrm>
            <a:off x="890476" y="4040670"/>
            <a:ext cx="9114760" cy="1881990"/>
          </a:xfrm>
          <a:prstGeom prst="rect">
            <a:avLst/>
          </a:prstGeom>
          <a:noFill/>
        </p:spPr>
        <p:txBody>
          <a:bodyPr wrap="square">
            <a:spAutoFit/>
          </a:bodyPr>
          <a:lstStyle/>
          <a:p>
            <a:pPr>
              <a:lnSpc>
                <a:spcPct val="150000"/>
              </a:lnSpc>
            </a:pPr>
            <a:r>
              <a:rPr lang="en-US" sz="2000" dirty="0">
                <a:latin typeface="Arial" panose="020B0604020202020204" pitchFamily="34" charset="0"/>
                <a:cs typeface="Arial" panose="020B0604020202020204" pitchFamily="34" charset="0"/>
              </a:rPr>
              <a:t>In HTML, there are two main types of lists:</a:t>
            </a:r>
          </a:p>
          <a:p>
            <a:pPr>
              <a:lnSpc>
                <a:spcPct val="150000"/>
              </a:lnSpc>
            </a:pPr>
            <a:endParaRPr lang="en-US" sz="2000" dirty="0">
              <a:latin typeface="Arial" panose="020B0604020202020204" pitchFamily="34" charset="0"/>
              <a:cs typeface="Arial" panose="020B0604020202020204" pitchFamily="34" charset="0"/>
            </a:endParaRPr>
          </a:p>
          <a:p>
            <a:pPr>
              <a:lnSpc>
                <a:spcPct val="150000"/>
              </a:lnSpc>
            </a:pPr>
            <a:r>
              <a:rPr lang="en-US" sz="2000" dirty="0">
                <a:latin typeface="Arial" panose="020B0604020202020204" pitchFamily="34" charset="0"/>
                <a:cs typeface="Arial" panose="020B0604020202020204" pitchFamily="34" charset="0"/>
              </a:rPr>
              <a:t>unordered lists </a:t>
            </a:r>
            <a:r>
              <a:rPr lang="en-US" sz="2000" dirty="0">
                <a:solidFill>
                  <a:srgbClr val="C00000"/>
                </a:solidFill>
                <a:latin typeface="Arial" panose="020B0604020202020204" pitchFamily="34" charset="0"/>
                <a:cs typeface="Arial" panose="020B0604020202020204" pitchFamily="34" charset="0"/>
              </a:rPr>
              <a:t>(&lt;</a:t>
            </a:r>
            <a:r>
              <a:rPr lang="en-US" sz="2000" dirty="0" err="1">
                <a:solidFill>
                  <a:srgbClr val="C00000"/>
                </a:solidFill>
                <a:latin typeface="Arial" panose="020B0604020202020204" pitchFamily="34" charset="0"/>
                <a:cs typeface="Arial" panose="020B0604020202020204" pitchFamily="34" charset="0"/>
              </a:rPr>
              <a:t>ul</a:t>
            </a:r>
            <a:r>
              <a:rPr lang="en-US" sz="2000" dirty="0">
                <a:solidFill>
                  <a:srgbClr val="C00000"/>
                </a:solidFill>
                <a:latin typeface="Arial" panose="020B0604020202020204" pitchFamily="34" charset="0"/>
                <a:cs typeface="Arial" panose="020B0604020202020204" pitchFamily="34" charset="0"/>
              </a:rPr>
              <a:t>&gt;) </a:t>
            </a:r>
            <a:r>
              <a:rPr lang="en-US" sz="2000" dirty="0">
                <a:latin typeface="Arial" panose="020B0604020202020204" pitchFamily="34" charset="0"/>
                <a:cs typeface="Arial" panose="020B0604020202020204" pitchFamily="34" charset="0"/>
              </a:rPr>
              <a:t>- the list items are marked with bullets</a:t>
            </a:r>
          </a:p>
          <a:p>
            <a:pPr>
              <a:lnSpc>
                <a:spcPct val="150000"/>
              </a:lnSpc>
            </a:pPr>
            <a:r>
              <a:rPr lang="en-US" sz="2000" dirty="0">
                <a:latin typeface="Arial" panose="020B0604020202020204" pitchFamily="34" charset="0"/>
                <a:cs typeface="Arial" panose="020B0604020202020204" pitchFamily="34" charset="0"/>
              </a:rPr>
              <a:t>ordered lists </a:t>
            </a:r>
            <a:r>
              <a:rPr lang="en-US" sz="2000" dirty="0">
                <a:solidFill>
                  <a:srgbClr val="C00000"/>
                </a:solidFill>
                <a:latin typeface="Arial" panose="020B0604020202020204" pitchFamily="34" charset="0"/>
                <a:cs typeface="Arial" panose="020B0604020202020204" pitchFamily="34" charset="0"/>
              </a:rPr>
              <a:t>(&lt;</a:t>
            </a:r>
            <a:r>
              <a:rPr lang="en-US" sz="2000" dirty="0" err="1">
                <a:solidFill>
                  <a:srgbClr val="C00000"/>
                </a:solidFill>
                <a:latin typeface="Arial" panose="020B0604020202020204" pitchFamily="34" charset="0"/>
                <a:cs typeface="Arial" panose="020B0604020202020204" pitchFamily="34" charset="0"/>
              </a:rPr>
              <a:t>ol</a:t>
            </a:r>
            <a:r>
              <a:rPr lang="en-US" sz="2000" dirty="0">
                <a:solidFill>
                  <a:srgbClr val="C00000"/>
                </a:solidFill>
                <a:latin typeface="Arial" panose="020B0604020202020204" pitchFamily="34" charset="0"/>
                <a:cs typeface="Arial" panose="020B0604020202020204" pitchFamily="34" charset="0"/>
              </a:rPr>
              <a:t>&gt;) </a:t>
            </a:r>
            <a:r>
              <a:rPr lang="en-US" sz="2000" dirty="0">
                <a:latin typeface="Arial" panose="020B0604020202020204" pitchFamily="34" charset="0"/>
                <a:cs typeface="Arial" panose="020B0604020202020204" pitchFamily="34" charset="0"/>
              </a:rPr>
              <a:t>- the list items are marked with numbers or letters</a:t>
            </a:r>
            <a:endParaRPr lang="fa-IR" sz="20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 xmlns:a16="http://schemas.microsoft.com/office/drawing/2014/main" id="{71C8900C-0174-C567-EF89-90F834C4FE35}"/>
              </a:ext>
            </a:extLst>
          </p:cNvPr>
          <p:cNvSpPr>
            <a:spLocks noGrp="1"/>
          </p:cNvSpPr>
          <p:nvPr>
            <p:ph type="sldNum" sz="quarter" idx="12"/>
          </p:nvPr>
        </p:nvSpPr>
        <p:spPr/>
        <p:txBody>
          <a:bodyPr/>
          <a:lstStyle/>
          <a:p>
            <a:fld id="{CDE1651F-BCDB-4DC2-9A8D-B6E1C817E896}" type="slidenum">
              <a:rPr lang="zh-CN" altLang="en-US" smtClean="0"/>
              <a:t>164</a:t>
            </a:fld>
            <a:endParaRPr lang="zh-CN" altLang="en-US"/>
          </a:p>
        </p:txBody>
      </p:sp>
    </p:spTree>
    <p:custDataLst>
      <p:tags r:id="rId1"/>
    </p:custDataLst>
    <p:extLst>
      <p:ext uri="{BB962C8B-B14F-4D97-AF65-F5344CB8AC3E}">
        <p14:creationId xmlns:p14="http://schemas.microsoft.com/office/powerpoint/2010/main" val="182584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AF4F2E7-736A-43FF-8D32-8A8BB4A7F8B9}"/>
              </a:ext>
            </a:extLst>
          </p:cNvPr>
          <p:cNvSpPr>
            <a:spLocks noGrp="1"/>
          </p:cNvSpPr>
          <p:nvPr>
            <p:ph type="sldNum" sz="quarter" idx="12"/>
          </p:nvPr>
        </p:nvSpPr>
        <p:spPr/>
        <p:txBody>
          <a:bodyPr/>
          <a:lstStyle/>
          <a:p>
            <a:fld id="{CDE1651F-BCDB-4DC2-9A8D-B6E1C817E896}" type="slidenum">
              <a:rPr lang="zh-CN" altLang="en-US" smtClean="0"/>
              <a:t>165</a:t>
            </a:fld>
            <a:endParaRPr lang="zh-CN" altLang="en-US"/>
          </a:p>
        </p:txBody>
      </p:sp>
      <p:sp>
        <p:nvSpPr>
          <p:cNvPr id="3" name="Rectangle 2">
            <a:extLst>
              <a:ext uri="{FF2B5EF4-FFF2-40B4-BE49-F238E27FC236}">
                <a16:creationId xmlns="" xmlns:a16="http://schemas.microsoft.com/office/drawing/2014/main" id="{768373F8-47B0-47B8-9AB1-2DACDA953791}"/>
              </a:ext>
            </a:extLst>
          </p:cNvPr>
          <p:cNvSpPr/>
          <p:nvPr/>
        </p:nvSpPr>
        <p:spPr>
          <a:xfrm>
            <a:off x="1646228" y="1271974"/>
            <a:ext cx="5504380" cy="3576655"/>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4" name="TextBox 3">
            <a:extLst>
              <a:ext uri="{FF2B5EF4-FFF2-40B4-BE49-F238E27FC236}">
                <a16:creationId xmlns="" xmlns:a16="http://schemas.microsoft.com/office/drawing/2014/main" id="{11E1E279-CC43-4DB8-BF6C-0A39F4A1E40E}"/>
              </a:ext>
            </a:extLst>
          </p:cNvPr>
          <p:cNvSpPr txBox="1"/>
          <p:nvPr/>
        </p:nvSpPr>
        <p:spPr>
          <a:xfrm>
            <a:off x="1652587" y="1340379"/>
            <a:ext cx="1574815" cy="1415772"/>
          </a:xfrm>
          <a:prstGeom prst="rect">
            <a:avLst/>
          </a:prstGeom>
          <a:noFill/>
        </p:spPr>
        <p:txBody>
          <a:bodyPr wrap="square">
            <a:spAutoFit/>
          </a:bodyPr>
          <a:lstStyle/>
          <a:p>
            <a:r>
              <a:rPr lang="en-US" sz="1400" i="1" dirty="0">
                <a:latin typeface="Arial" panose="020B0604020202020204" pitchFamily="34" charset="0"/>
                <a:cs typeface="Arial" panose="020B0604020202020204" pitchFamily="34" charset="0"/>
              </a:rPr>
              <a:t>&lt;!DOCTYPE html&gt;</a:t>
            </a:r>
          </a:p>
          <a:p>
            <a:r>
              <a:rPr lang="en-US" sz="1400" i="1" dirty="0">
                <a:latin typeface="Arial" panose="020B0604020202020204" pitchFamily="34" charset="0"/>
                <a:cs typeface="Arial" panose="020B0604020202020204" pitchFamily="34" charset="0"/>
              </a:rPr>
              <a:t>&lt;</a:t>
            </a:r>
            <a:r>
              <a:rPr lang="en-US" sz="1400" i="1" dirty="0">
                <a:solidFill>
                  <a:srgbClr val="C00000"/>
                </a:solidFill>
                <a:latin typeface="Arial" panose="020B0604020202020204" pitchFamily="34" charset="0"/>
                <a:cs typeface="Arial" panose="020B0604020202020204" pitchFamily="34" charset="0"/>
              </a:rPr>
              <a:t>html</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a:solidFill>
                  <a:srgbClr val="C00000"/>
                </a:solidFill>
                <a:latin typeface="Arial" panose="020B0604020202020204" pitchFamily="34" charset="0"/>
                <a:cs typeface="Arial" panose="020B0604020202020204" pitchFamily="34" charset="0"/>
              </a:rPr>
              <a:t>body</a:t>
            </a:r>
            <a:r>
              <a:rPr lang="en-US" sz="1400" i="1" dirty="0">
                <a:latin typeface="Arial" panose="020B0604020202020204" pitchFamily="34" charset="0"/>
                <a:cs typeface="Arial" panose="020B0604020202020204" pitchFamily="34" charset="0"/>
              </a:rPr>
              <a:t>&gt;</a:t>
            </a:r>
          </a:p>
          <a:p>
            <a:endParaRPr lang="en-US" sz="1500" dirty="0"/>
          </a:p>
          <a:p>
            <a:endParaRPr lang="en-US" sz="1500" dirty="0"/>
          </a:p>
        </p:txBody>
      </p:sp>
      <p:sp>
        <p:nvSpPr>
          <p:cNvPr id="5" name="TextBox 4">
            <a:extLst>
              <a:ext uri="{FF2B5EF4-FFF2-40B4-BE49-F238E27FC236}">
                <a16:creationId xmlns="" xmlns:a16="http://schemas.microsoft.com/office/drawing/2014/main" id="{CBB24B69-B756-4C48-BE65-D0E466C798BE}"/>
              </a:ext>
            </a:extLst>
          </p:cNvPr>
          <p:cNvSpPr txBox="1"/>
          <p:nvPr/>
        </p:nvSpPr>
        <p:spPr>
          <a:xfrm>
            <a:off x="1652587" y="2227144"/>
            <a:ext cx="2969957" cy="2677656"/>
          </a:xfrm>
          <a:prstGeom prst="rect">
            <a:avLst/>
          </a:prstGeom>
          <a:noFill/>
        </p:spPr>
        <p:txBody>
          <a:bodyPr wrap="square">
            <a:spAutoFit/>
          </a:bodyPr>
          <a:lstStyle/>
          <a:p>
            <a:r>
              <a:rPr lang="en-US" sz="1400" i="1" dirty="0">
                <a:latin typeface="Arial" panose="020B0604020202020204" pitchFamily="34" charset="0"/>
                <a:cs typeface="Arial" panose="020B0604020202020204" pitchFamily="34" charset="0"/>
              </a:rPr>
              <a:t>&lt;</a:t>
            </a:r>
            <a:r>
              <a:rPr lang="en-US" sz="1400" i="1" dirty="0">
                <a:solidFill>
                  <a:srgbClr val="C00000"/>
                </a:solidFill>
                <a:latin typeface="Arial" panose="020B0604020202020204" pitchFamily="34" charset="0"/>
                <a:cs typeface="Arial" panose="020B0604020202020204" pitchFamily="34" charset="0"/>
              </a:rPr>
              <a:t>p</a:t>
            </a:r>
            <a:r>
              <a:rPr lang="en-US" sz="1400" i="1" dirty="0">
                <a:latin typeface="Arial" panose="020B0604020202020204" pitchFamily="34" charset="0"/>
                <a:cs typeface="Arial" panose="020B0604020202020204" pitchFamily="34" charset="0"/>
              </a:rPr>
              <a:t>&gt;Example of unordered lists:&lt;/</a:t>
            </a:r>
            <a:r>
              <a:rPr lang="en-US" sz="1400" i="1" dirty="0">
                <a:solidFill>
                  <a:srgbClr val="C00000"/>
                </a:solidFill>
                <a:latin typeface="Arial" panose="020B0604020202020204" pitchFamily="34" charset="0"/>
                <a:cs typeface="Arial" panose="020B0604020202020204" pitchFamily="34" charset="0"/>
              </a:rPr>
              <a:t>p</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err="1">
                <a:solidFill>
                  <a:srgbClr val="C00000"/>
                </a:solidFill>
                <a:latin typeface="Arial" panose="020B0604020202020204" pitchFamily="34" charset="0"/>
                <a:cs typeface="Arial" panose="020B0604020202020204" pitchFamily="34" charset="0"/>
              </a:rPr>
              <a:t>ul</a:t>
            </a:r>
            <a:r>
              <a:rPr lang="en-US" sz="1400" i="1" dirty="0">
                <a:latin typeface="Arial" panose="020B0604020202020204" pitchFamily="34" charset="0"/>
                <a:cs typeface="Arial" panose="020B0604020202020204" pitchFamily="34" charset="0"/>
              </a:rPr>
              <a:t> </a:t>
            </a:r>
            <a:r>
              <a:rPr lang="en-US" sz="1400" i="1" dirty="0">
                <a:solidFill>
                  <a:srgbClr val="00B050"/>
                </a:solidFill>
                <a:latin typeface="Arial" panose="020B0604020202020204" pitchFamily="34" charset="0"/>
                <a:cs typeface="Arial" panose="020B0604020202020204" pitchFamily="34" charset="0"/>
              </a:rPr>
              <a:t>class</a:t>
            </a:r>
            <a:r>
              <a:rPr lang="en-US" sz="1400" i="1" dirty="0">
                <a:latin typeface="Arial" panose="020B0604020202020204" pitchFamily="34" charset="0"/>
                <a:cs typeface="Arial" panose="020B0604020202020204" pitchFamily="34" charset="0"/>
              </a:rPr>
              <a:t>="</a:t>
            </a:r>
            <a:r>
              <a:rPr lang="en-US" sz="1400" i="1" dirty="0">
                <a:solidFill>
                  <a:srgbClr val="0070C0"/>
                </a:solidFill>
                <a:latin typeface="Arial" panose="020B0604020202020204" pitchFamily="34" charset="0"/>
                <a:cs typeface="Arial" panose="020B0604020202020204" pitchFamily="34" charset="0"/>
              </a:rPr>
              <a:t>a</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&gt;Coffee&lt;/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&gt;Tea&lt;/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&gt;Coca Cola&lt;/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err="1">
                <a:solidFill>
                  <a:srgbClr val="C00000"/>
                </a:solidFill>
                <a:latin typeface="Arial" panose="020B0604020202020204" pitchFamily="34" charset="0"/>
                <a:cs typeface="Arial" panose="020B0604020202020204" pitchFamily="34" charset="0"/>
              </a:rPr>
              <a:t>ul</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a:solidFill>
                  <a:srgbClr val="C00000"/>
                </a:solidFill>
                <a:latin typeface="Arial" panose="020B0604020202020204" pitchFamily="34" charset="0"/>
                <a:cs typeface="Arial" panose="020B0604020202020204" pitchFamily="34" charset="0"/>
              </a:rPr>
              <a:t>ul</a:t>
            </a:r>
            <a:r>
              <a:rPr lang="en-US" sz="1400" i="1" dirty="0">
                <a:latin typeface="Arial" panose="020B0604020202020204" pitchFamily="34" charset="0"/>
                <a:cs typeface="Arial" panose="020B0604020202020204" pitchFamily="34" charset="0"/>
              </a:rPr>
              <a:t> </a:t>
            </a:r>
            <a:r>
              <a:rPr lang="en-US" sz="1400" i="1" dirty="0">
                <a:solidFill>
                  <a:srgbClr val="00B050"/>
                </a:solidFill>
                <a:latin typeface="Arial" panose="020B0604020202020204" pitchFamily="34" charset="0"/>
                <a:cs typeface="Arial" panose="020B0604020202020204" pitchFamily="34" charset="0"/>
              </a:rPr>
              <a:t>class</a:t>
            </a:r>
            <a:r>
              <a:rPr lang="en-US" sz="1400" i="1" dirty="0">
                <a:latin typeface="Arial" panose="020B0604020202020204" pitchFamily="34" charset="0"/>
                <a:cs typeface="Arial" panose="020B0604020202020204" pitchFamily="34" charset="0"/>
              </a:rPr>
              <a:t>="</a:t>
            </a:r>
            <a:r>
              <a:rPr lang="en-US" sz="1400" i="1" dirty="0">
                <a:solidFill>
                  <a:srgbClr val="0070C0"/>
                </a:solidFill>
                <a:latin typeface="Arial" panose="020B0604020202020204" pitchFamily="34" charset="0"/>
                <a:cs typeface="Arial" panose="020B0604020202020204" pitchFamily="34" charset="0"/>
              </a:rPr>
              <a:t>b</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&gt;Coffee&lt;/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&gt;Tea&lt;/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&gt;Coca Cola&lt;/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err="1">
                <a:solidFill>
                  <a:srgbClr val="C00000"/>
                </a:solidFill>
                <a:latin typeface="Arial" panose="020B0604020202020204" pitchFamily="34" charset="0"/>
                <a:cs typeface="Arial" panose="020B0604020202020204" pitchFamily="34" charset="0"/>
              </a:rPr>
              <a:t>ul</a:t>
            </a:r>
            <a:r>
              <a:rPr lang="en-US" sz="1400" i="1" dirty="0">
                <a:latin typeface="Arial" panose="020B0604020202020204" pitchFamily="34" charset="0"/>
                <a:cs typeface="Arial" panose="020B0604020202020204" pitchFamily="34" charset="0"/>
              </a:rPr>
              <a:t>&gt;</a:t>
            </a:r>
          </a:p>
        </p:txBody>
      </p:sp>
      <p:sp>
        <p:nvSpPr>
          <p:cNvPr id="6" name="TextBox 5">
            <a:extLst>
              <a:ext uri="{FF2B5EF4-FFF2-40B4-BE49-F238E27FC236}">
                <a16:creationId xmlns="" xmlns:a16="http://schemas.microsoft.com/office/drawing/2014/main" id="{1CEC7A57-42EF-4892-A32D-472C603CC180}"/>
              </a:ext>
            </a:extLst>
          </p:cNvPr>
          <p:cNvSpPr txBox="1"/>
          <p:nvPr/>
        </p:nvSpPr>
        <p:spPr>
          <a:xfrm>
            <a:off x="4462281" y="1340379"/>
            <a:ext cx="2969957" cy="2893100"/>
          </a:xfrm>
          <a:prstGeom prst="rect">
            <a:avLst/>
          </a:prstGeom>
          <a:noFill/>
        </p:spPr>
        <p:txBody>
          <a:bodyPr wrap="square">
            <a:spAutoFit/>
          </a:bodyPr>
          <a:lstStyle/>
          <a:p>
            <a:r>
              <a:rPr lang="en-US" sz="1400" i="1" dirty="0">
                <a:latin typeface="Arial" panose="020B0604020202020204" pitchFamily="34" charset="0"/>
                <a:cs typeface="Arial" panose="020B0604020202020204" pitchFamily="34" charset="0"/>
              </a:rPr>
              <a:t>&lt;</a:t>
            </a:r>
            <a:r>
              <a:rPr lang="en-US" sz="1400" i="1" dirty="0">
                <a:solidFill>
                  <a:srgbClr val="C00000"/>
                </a:solidFill>
                <a:latin typeface="Arial" panose="020B0604020202020204" pitchFamily="34" charset="0"/>
                <a:cs typeface="Arial" panose="020B0604020202020204" pitchFamily="34" charset="0"/>
              </a:rPr>
              <a:t>p</a:t>
            </a:r>
            <a:r>
              <a:rPr lang="en-US" sz="1400" i="1" dirty="0">
                <a:latin typeface="Arial" panose="020B0604020202020204" pitchFamily="34" charset="0"/>
                <a:cs typeface="Arial" panose="020B0604020202020204" pitchFamily="34" charset="0"/>
              </a:rPr>
              <a:t>&gt;Example of ordered lists:&lt;/</a:t>
            </a:r>
            <a:r>
              <a:rPr lang="en-US" sz="1400" i="1" dirty="0">
                <a:solidFill>
                  <a:srgbClr val="C00000"/>
                </a:solidFill>
                <a:latin typeface="Arial" panose="020B0604020202020204" pitchFamily="34" charset="0"/>
                <a:cs typeface="Arial" panose="020B0604020202020204" pitchFamily="34" charset="0"/>
              </a:rPr>
              <a:t>p</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err="1">
                <a:solidFill>
                  <a:srgbClr val="C00000"/>
                </a:solidFill>
                <a:latin typeface="Arial" panose="020B0604020202020204" pitchFamily="34" charset="0"/>
                <a:cs typeface="Arial" panose="020B0604020202020204" pitchFamily="34" charset="0"/>
              </a:rPr>
              <a:t>ol</a:t>
            </a:r>
            <a:r>
              <a:rPr lang="en-US" sz="1400" i="1" dirty="0">
                <a:latin typeface="Arial" panose="020B0604020202020204" pitchFamily="34" charset="0"/>
                <a:cs typeface="Arial" panose="020B0604020202020204" pitchFamily="34" charset="0"/>
              </a:rPr>
              <a:t> </a:t>
            </a:r>
            <a:r>
              <a:rPr lang="en-US" sz="1400" i="1" dirty="0">
                <a:solidFill>
                  <a:srgbClr val="00B050"/>
                </a:solidFill>
                <a:latin typeface="Arial" panose="020B0604020202020204" pitchFamily="34" charset="0"/>
                <a:cs typeface="Arial" panose="020B0604020202020204" pitchFamily="34" charset="0"/>
              </a:rPr>
              <a:t>class</a:t>
            </a:r>
            <a:r>
              <a:rPr lang="en-US" sz="1400" i="1" dirty="0">
                <a:latin typeface="Arial" panose="020B0604020202020204" pitchFamily="34" charset="0"/>
                <a:cs typeface="Arial" panose="020B0604020202020204" pitchFamily="34" charset="0"/>
              </a:rPr>
              <a:t>="</a:t>
            </a:r>
            <a:r>
              <a:rPr lang="en-US" sz="1400" i="1" dirty="0">
                <a:solidFill>
                  <a:srgbClr val="0070C0"/>
                </a:solidFill>
                <a:latin typeface="Arial" panose="020B0604020202020204" pitchFamily="34" charset="0"/>
                <a:cs typeface="Arial" panose="020B0604020202020204" pitchFamily="34" charset="0"/>
              </a:rPr>
              <a:t>c</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&gt;Coffee&lt;/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&gt;Tea&lt;/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&gt;Coca Cola&lt;/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err="1">
                <a:solidFill>
                  <a:srgbClr val="C00000"/>
                </a:solidFill>
                <a:latin typeface="Arial" panose="020B0604020202020204" pitchFamily="34" charset="0"/>
                <a:cs typeface="Arial" panose="020B0604020202020204" pitchFamily="34" charset="0"/>
              </a:rPr>
              <a:t>ol</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err="1">
                <a:solidFill>
                  <a:srgbClr val="C00000"/>
                </a:solidFill>
                <a:latin typeface="Arial" panose="020B0604020202020204" pitchFamily="34" charset="0"/>
                <a:cs typeface="Arial" panose="020B0604020202020204" pitchFamily="34" charset="0"/>
              </a:rPr>
              <a:t>ol</a:t>
            </a:r>
            <a:r>
              <a:rPr lang="en-US" sz="1400" i="1" dirty="0">
                <a:latin typeface="Arial" panose="020B0604020202020204" pitchFamily="34" charset="0"/>
                <a:cs typeface="Arial" panose="020B0604020202020204" pitchFamily="34" charset="0"/>
              </a:rPr>
              <a:t> </a:t>
            </a:r>
            <a:r>
              <a:rPr lang="en-US" sz="1400" i="1" dirty="0">
                <a:solidFill>
                  <a:srgbClr val="00B050"/>
                </a:solidFill>
                <a:latin typeface="Arial" panose="020B0604020202020204" pitchFamily="34" charset="0"/>
                <a:cs typeface="Arial" panose="020B0604020202020204" pitchFamily="34" charset="0"/>
              </a:rPr>
              <a:t>class</a:t>
            </a:r>
            <a:r>
              <a:rPr lang="en-US" sz="1400" i="1" dirty="0">
                <a:latin typeface="Arial" panose="020B0604020202020204" pitchFamily="34" charset="0"/>
                <a:cs typeface="Arial" panose="020B0604020202020204" pitchFamily="34" charset="0"/>
              </a:rPr>
              <a:t>="</a:t>
            </a:r>
            <a:r>
              <a:rPr lang="en-US" sz="1400" i="1" dirty="0">
                <a:solidFill>
                  <a:srgbClr val="0070C0"/>
                </a:solidFill>
                <a:latin typeface="Arial" panose="020B0604020202020204" pitchFamily="34" charset="0"/>
                <a:cs typeface="Arial" panose="020B0604020202020204" pitchFamily="34" charset="0"/>
              </a:rPr>
              <a:t>d</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&gt;Coffee&lt;/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&gt;Tea&lt;/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  &lt;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&gt;Coca Cola&lt;/</a:t>
            </a:r>
            <a:r>
              <a:rPr lang="en-US" sz="1400" i="1" dirty="0">
                <a:solidFill>
                  <a:srgbClr val="C00000"/>
                </a:solidFill>
                <a:latin typeface="Arial" panose="020B0604020202020204" pitchFamily="34" charset="0"/>
                <a:cs typeface="Arial" panose="020B0604020202020204" pitchFamily="34" charset="0"/>
              </a:rPr>
              <a:t>li</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err="1">
                <a:solidFill>
                  <a:srgbClr val="C00000"/>
                </a:solidFill>
                <a:latin typeface="Arial" panose="020B0604020202020204" pitchFamily="34" charset="0"/>
                <a:cs typeface="Arial" panose="020B0604020202020204" pitchFamily="34" charset="0"/>
              </a:rPr>
              <a:t>ol</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a:solidFill>
                  <a:srgbClr val="C00000"/>
                </a:solidFill>
                <a:latin typeface="Arial" panose="020B0604020202020204" pitchFamily="34" charset="0"/>
                <a:cs typeface="Arial" panose="020B0604020202020204" pitchFamily="34" charset="0"/>
              </a:rPr>
              <a:t>body</a:t>
            </a:r>
            <a:r>
              <a:rPr lang="en-US" sz="1400" i="1" dirty="0">
                <a:latin typeface="Arial" panose="020B0604020202020204" pitchFamily="34" charset="0"/>
                <a:cs typeface="Arial" panose="020B0604020202020204" pitchFamily="34" charset="0"/>
              </a:rPr>
              <a:t>&gt;</a:t>
            </a:r>
          </a:p>
          <a:p>
            <a:r>
              <a:rPr lang="en-US" sz="1400" i="1" dirty="0">
                <a:latin typeface="Arial" panose="020B0604020202020204" pitchFamily="34" charset="0"/>
                <a:cs typeface="Arial" panose="020B0604020202020204" pitchFamily="34" charset="0"/>
              </a:rPr>
              <a:t>&lt;/</a:t>
            </a:r>
            <a:r>
              <a:rPr lang="en-US" sz="1400" i="1" dirty="0">
                <a:solidFill>
                  <a:srgbClr val="C00000"/>
                </a:solidFill>
                <a:latin typeface="Arial" panose="020B0604020202020204" pitchFamily="34" charset="0"/>
                <a:cs typeface="Arial" panose="020B0604020202020204" pitchFamily="34" charset="0"/>
              </a:rPr>
              <a:t>html</a:t>
            </a:r>
            <a:r>
              <a:rPr lang="en-US" sz="1400" i="1" dirty="0">
                <a:latin typeface="Arial" panose="020B0604020202020204" pitchFamily="34" charset="0"/>
                <a:cs typeface="Arial" panose="020B0604020202020204" pitchFamily="34" charset="0"/>
              </a:rPr>
              <a:t>&gt;</a:t>
            </a:r>
          </a:p>
        </p:txBody>
      </p:sp>
      <p:sp>
        <p:nvSpPr>
          <p:cNvPr id="7" name="TextBox 6">
            <a:extLst>
              <a:ext uri="{FF2B5EF4-FFF2-40B4-BE49-F238E27FC236}">
                <a16:creationId xmlns="" xmlns:a16="http://schemas.microsoft.com/office/drawing/2014/main" id="{610CD833-5B10-4437-8B75-A6BB02DCDFE4}"/>
              </a:ext>
            </a:extLst>
          </p:cNvPr>
          <p:cNvSpPr txBox="1"/>
          <p:nvPr/>
        </p:nvSpPr>
        <p:spPr>
          <a:xfrm>
            <a:off x="713096" y="1855219"/>
            <a:ext cx="972811"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html</a:t>
            </a:r>
            <a:endParaRPr lang="fa-IR" sz="2400" b="1" dirty="0">
              <a:latin typeface="Arial" panose="020B0604020202020204" pitchFamily="34" charset="0"/>
              <a:cs typeface="Arial" panose="020B0604020202020204" pitchFamily="34" charset="0"/>
            </a:endParaRPr>
          </a:p>
        </p:txBody>
      </p:sp>
      <p:sp>
        <p:nvSpPr>
          <p:cNvPr id="8" name="Arrow: Down 7">
            <a:extLst>
              <a:ext uri="{FF2B5EF4-FFF2-40B4-BE49-F238E27FC236}">
                <a16:creationId xmlns="" xmlns:a16="http://schemas.microsoft.com/office/drawing/2014/main" id="{A9BB8612-D6E3-46C7-9443-4D87DC22CA6E}"/>
              </a:ext>
            </a:extLst>
          </p:cNvPr>
          <p:cNvSpPr/>
          <p:nvPr/>
        </p:nvSpPr>
        <p:spPr>
          <a:xfrm rot="16200000">
            <a:off x="952654" y="1261619"/>
            <a:ext cx="460375" cy="827608"/>
          </a:xfrm>
          <a:prstGeom prst="downArrow">
            <a:avLst/>
          </a:prstGeom>
          <a:solidFill>
            <a:srgbClr val="990000"/>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 xmlns:a16="http://schemas.microsoft.com/office/drawing/2014/main" id="{C8534476-97C5-44A5-8119-43839D4511E1}"/>
              </a:ext>
            </a:extLst>
          </p:cNvPr>
          <p:cNvSpPr txBox="1"/>
          <p:nvPr/>
        </p:nvSpPr>
        <p:spPr>
          <a:xfrm>
            <a:off x="846472" y="476011"/>
            <a:ext cx="6097772" cy="1138773"/>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Lists</a:t>
            </a:r>
          </a:p>
          <a:p>
            <a:r>
              <a:rPr lang="en-US" dirty="0"/>
              <a:t/>
            </a:r>
            <a:br>
              <a:rPr lang="en-US" dirty="0"/>
            </a:br>
            <a:endParaRPr lang="fa-IR" dirty="0"/>
          </a:p>
        </p:txBody>
      </p:sp>
      <p:sp>
        <p:nvSpPr>
          <p:cNvPr id="10" name="箭头: 五边形 1">
            <a:extLst>
              <a:ext uri="{FF2B5EF4-FFF2-40B4-BE49-F238E27FC236}">
                <a16:creationId xmlns="" xmlns:a16="http://schemas.microsoft.com/office/drawing/2014/main" id="{20402EE8-5FA0-466B-9597-7EF9E02345AC}"/>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Picture 11">
            <a:extLst>
              <a:ext uri="{FF2B5EF4-FFF2-40B4-BE49-F238E27FC236}">
                <a16:creationId xmlns="" xmlns:a16="http://schemas.microsoft.com/office/drawing/2014/main" id="{E8B0EB1A-E4E0-4F56-B398-7CF6314A3DF0}"/>
              </a:ext>
            </a:extLst>
          </p:cNvPr>
          <p:cNvPicPr>
            <a:picLocks noChangeAspect="1"/>
          </p:cNvPicPr>
          <p:nvPr/>
        </p:nvPicPr>
        <p:blipFill>
          <a:blip r:embed="rId2"/>
          <a:stretch>
            <a:fillRect/>
          </a:stretch>
        </p:blipFill>
        <p:spPr>
          <a:xfrm>
            <a:off x="8204399" y="1271974"/>
            <a:ext cx="2341373" cy="4408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 xmlns:a16="http://schemas.microsoft.com/office/drawing/2014/main" id="{AE45A7E8-10E3-4BB3-B83D-2A1B0CFBE0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Arrow: Down 13">
            <a:extLst>
              <a:ext uri="{FF2B5EF4-FFF2-40B4-BE49-F238E27FC236}">
                <a16:creationId xmlns="" xmlns:a16="http://schemas.microsoft.com/office/drawing/2014/main" id="{81D697D8-3887-4FB9-8C2E-C21EB363BADB}"/>
              </a:ext>
            </a:extLst>
          </p:cNvPr>
          <p:cNvSpPr/>
          <p:nvPr/>
        </p:nvSpPr>
        <p:spPr>
          <a:xfrm rot="16200000">
            <a:off x="7433390" y="1246196"/>
            <a:ext cx="460375" cy="827608"/>
          </a:xfrm>
          <a:prstGeom prst="downArrow">
            <a:avLst/>
          </a:prstGeom>
          <a:solidFill>
            <a:srgbClr val="990000"/>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TextBox 14">
            <a:extLst>
              <a:ext uri="{FF2B5EF4-FFF2-40B4-BE49-F238E27FC236}">
                <a16:creationId xmlns="" xmlns:a16="http://schemas.microsoft.com/office/drawing/2014/main" id="{62B971E5-5779-4DBA-9857-EEFD4BC43DE4}"/>
              </a:ext>
            </a:extLst>
          </p:cNvPr>
          <p:cNvSpPr txBox="1"/>
          <p:nvPr/>
        </p:nvSpPr>
        <p:spPr>
          <a:xfrm>
            <a:off x="7140653" y="1852599"/>
            <a:ext cx="1049488"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output</a:t>
            </a:r>
            <a:endParaRPr lang="fa-IR" sz="2400"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 xmlns:a16="http://schemas.microsoft.com/office/drawing/2014/main" id="{E7A678E0-4488-446F-A0C2-59B6F16AF3D0}"/>
              </a:ext>
            </a:extLst>
          </p:cNvPr>
          <p:cNvSpPr txBox="1"/>
          <p:nvPr/>
        </p:nvSpPr>
        <p:spPr>
          <a:xfrm>
            <a:off x="1544485" y="5132275"/>
            <a:ext cx="5835592" cy="707886"/>
          </a:xfrm>
          <a:prstGeom prst="rect">
            <a:avLst/>
          </a:prstGeom>
          <a:noFill/>
        </p:spPr>
        <p:txBody>
          <a:bodyPr wrap="square" rtlCol="0">
            <a:spAutoFit/>
          </a:bodyPr>
          <a:lstStyle/>
          <a:p>
            <a:r>
              <a:rPr lang="en-US" sz="2000" dirty="0">
                <a:solidFill>
                  <a:srgbClr val="002060"/>
                </a:solidFill>
                <a:latin typeface="Arial" panose="020B0604020202020204" pitchFamily="34" charset="0"/>
                <a:cs typeface="Arial" panose="020B0604020202020204" pitchFamily="34" charset="0"/>
              </a:rPr>
              <a:t>This is pure HTML.</a:t>
            </a:r>
          </a:p>
          <a:p>
            <a:r>
              <a:rPr lang="en-US" sz="2000" dirty="0">
                <a:solidFill>
                  <a:srgbClr val="002060"/>
                </a:solidFill>
                <a:latin typeface="Arial" panose="020B0604020202020204" pitchFamily="34" charset="0"/>
                <a:cs typeface="Arial" panose="020B0604020202020204" pitchFamily="34" charset="0"/>
              </a:rPr>
              <a:t>Let’s add CSS and see what we can do with lists.</a:t>
            </a:r>
          </a:p>
        </p:txBody>
      </p:sp>
    </p:spTree>
    <p:extLst>
      <p:ext uri="{BB962C8B-B14F-4D97-AF65-F5344CB8AC3E}">
        <p14:creationId xmlns:p14="http://schemas.microsoft.com/office/powerpoint/2010/main" val="28039379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D4095D89-E877-9FFD-7C11-D76B1630C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9CAA1DF8-762F-39E7-2293-E6E2E634A3B3}"/>
              </a:ext>
            </a:extLst>
          </p:cNvPr>
          <p:cNvSpPr txBox="1"/>
          <p:nvPr/>
        </p:nvSpPr>
        <p:spPr>
          <a:xfrm>
            <a:off x="863733" y="476011"/>
            <a:ext cx="6097772" cy="1138773"/>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Lists</a:t>
            </a:r>
          </a:p>
          <a:p>
            <a:r>
              <a:rPr lang="en-US" dirty="0"/>
              <a:t/>
            </a:r>
            <a:br>
              <a:rPr lang="en-US" dirty="0"/>
            </a:br>
            <a:endParaRPr lang="fa-IR" dirty="0"/>
          </a:p>
        </p:txBody>
      </p:sp>
      <p:sp>
        <p:nvSpPr>
          <p:cNvPr id="23" name="TextBox 22">
            <a:extLst>
              <a:ext uri="{FF2B5EF4-FFF2-40B4-BE49-F238E27FC236}">
                <a16:creationId xmlns="" xmlns:a16="http://schemas.microsoft.com/office/drawing/2014/main" id="{950F116E-26DA-07AD-1AB1-1407AC6CD1B5}"/>
              </a:ext>
            </a:extLst>
          </p:cNvPr>
          <p:cNvSpPr txBox="1"/>
          <p:nvPr/>
        </p:nvSpPr>
        <p:spPr>
          <a:xfrm>
            <a:off x="863733" y="1751617"/>
            <a:ext cx="8399828" cy="33547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The </a:t>
            </a:r>
            <a:r>
              <a:rPr lang="en-US" sz="2400" dirty="0">
                <a:solidFill>
                  <a:srgbClr val="C00000"/>
                </a:solidFill>
                <a:latin typeface="Arial" panose="020B0604020202020204" pitchFamily="34" charset="0"/>
                <a:cs typeface="Arial" panose="020B0604020202020204" pitchFamily="34" charset="0"/>
              </a:rPr>
              <a:t>list-style-type</a:t>
            </a:r>
            <a:r>
              <a:rPr lang="en-US" sz="2400" dirty="0">
                <a:latin typeface="Arial" panose="020B0604020202020204" pitchFamily="34" charset="0"/>
                <a:cs typeface="Arial" panose="020B0604020202020204" pitchFamily="34" charset="0"/>
              </a:rPr>
              <a:t> property specifies the type of list item marker</a:t>
            </a:r>
            <a:r>
              <a:rPr lang="en-US" sz="2400" dirty="0"/>
              <a:t>.</a:t>
            </a:r>
          </a:p>
          <a:p>
            <a:endParaRPr lang="en-US" sz="2400" dirty="0"/>
          </a:p>
          <a:p>
            <a:r>
              <a:rPr lang="en-US" sz="2400" dirty="0"/>
              <a:t>The CSS list properties allow you to:</a:t>
            </a:r>
          </a:p>
          <a:p>
            <a:endParaRPr lang="en-US" sz="2000" dirty="0"/>
          </a:p>
          <a:p>
            <a:pPr lvl="1"/>
            <a:r>
              <a:rPr lang="en-US" sz="2400" dirty="0"/>
              <a:t>Set different list item markers for ordered lists</a:t>
            </a:r>
          </a:p>
          <a:p>
            <a:pPr lvl="1"/>
            <a:r>
              <a:rPr lang="en-US" sz="2400" dirty="0"/>
              <a:t>Set different list item markers for unordered lists</a:t>
            </a:r>
          </a:p>
          <a:p>
            <a:pPr lvl="1"/>
            <a:r>
              <a:rPr lang="en-US" sz="2400" dirty="0"/>
              <a:t>Set an image as the list item marker</a:t>
            </a:r>
          </a:p>
          <a:p>
            <a:pPr lvl="1"/>
            <a:r>
              <a:rPr lang="en-US" sz="2400" dirty="0"/>
              <a:t>Add background colors to lists and list items</a:t>
            </a:r>
            <a:endParaRPr lang="fa-IR" sz="2400" dirty="0"/>
          </a:p>
        </p:txBody>
      </p:sp>
      <p:sp>
        <p:nvSpPr>
          <p:cNvPr id="3" name="Slide Number Placeholder 2">
            <a:extLst>
              <a:ext uri="{FF2B5EF4-FFF2-40B4-BE49-F238E27FC236}">
                <a16:creationId xmlns="" xmlns:a16="http://schemas.microsoft.com/office/drawing/2014/main" id="{64CF74FA-E6F1-C5FA-5A7F-B6A602EEEECA}"/>
              </a:ext>
            </a:extLst>
          </p:cNvPr>
          <p:cNvSpPr>
            <a:spLocks noGrp="1"/>
          </p:cNvSpPr>
          <p:nvPr>
            <p:ph type="sldNum" sz="quarter" idx="12"/>
          </p:nvPr>
        </p:nvSpPr>
        <p:spPr/>
        <p:txBody>
          <a:bodyPr/>
          <a:lstStyle/>
          <a:p>
            <a:fld id="{CDE1651F-BCDB-4DC2-9A8D-B6E1C817E896}" type="slidenum">
              <a:rPr lang="zh-CN" altLang="en-US" smtClean="0"/>
              <a:t>166</a:t>
            </a:fld>
            <a:endParaRPr lang="zh-CN" altLang="en-US"/>
          </a:p>
        </p:txBody>
      </p:sp>
      <p:pic>
        <p:nvPicPr>
          <p:cNvPr id="15" name="Graphic 14" descr="Chevron arrows with solid fill">
            <a:extLst>
              <a:ext uri="{FF2B5EF4-FFF2-40B4-BE49-F238E27FC236}">
                <a16:creationId xmlns="" xmlns:a16="http://schemas.microsoft.com/office/drawing/2014/main" id="{20F6C5E8-D8A0-44F4-9466-CBE102164E5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3733" y="3593924"/>
            <a:ext cx="369332" cy="369332"/>
          </a:xfrm>
          <a:prstGeom prst="rect">
            <a:avLst/>
          </a:prstGeom>
        </p:spPr>
      </p:pic>
      <p:pic>
        <p:nvPicPr>
          <p:cNvPr id="16" name="Graphic 15" descr="Chevron arrows with solid fill">
            <a:extLst>
              <a:ext uri="{FF2B5EF4-FFF2-40B4-BE49-F238E27FC236}">
                <a16:creationId xmlns="" xmlns:a16="http://schemas.microsoft.com/office/drawing/2014/main" id="{0E79AADA-EF0F-4C3F-A12D-8D480D5D35F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3733" y="3963256"/>
            <a:ext cx="369332" cy="369332"/>
          </a:xfrm>
          <a:prstGeom prst="rect">
            <a:avLst/>
          </a:prstGeom>
        </p:spPr>
      </p:pic>
      <p:pic>
        <p:nvPicPr>
          <p:cNvPr id="17" name="Graphic 16" descr="Chevron arrows with solid fill">
            <a:extLst>
              <a:ext uri="{FF2B5EF4-FFF2-40B4-BE49-F238E27FC236}">
                <a16:creationId xmlns="" xmlns:a16="http://schemas.microsoft.com/office/drawing/2014/main" id="{FF952EE6-D0B3-4E27-BCBB-32494992050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3733" y="4332588"/>
            <a:ext cx="369332" cy="369332"/>
          </a:xfrm>
          <a:prstGeom prst="rect">
            <a:avLst/>
          </a:prstGeom>
        </p:spPr>
      </p:pic>
      <p:pic>
        <p:nvPicPr>
          <p:cNvPr id="18" name="Graphic 17" descr="Chevron arrows with solid fill">
            <a:extLst>
              <a:ext uri="{FF2B5EF4-FFF2-40B4-BE49-F238E27FC236}">
                <a16:creationId xmlns="" xmlns:a16="http://schemas.microsoft.com/office/drawing/2014/main" id="{1EEED6BC-E7CD-4E5C-96C1-66622330C49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3733" y="4701920"/>
            <a:ext cx="369332" cy="369332"/>
          </a:xfrm>
          <a:prstGeom prst="rect">
            <a:avLst/>
          </a:prstGeom>
        </p:spPr>
      </p:pic>
    </p:spTree>
    <p:custDataLst>
      <p:tags r:id="rId1"/>
    </p:custDataLst>
    <p:extLst>
      <p:ext uri="{BB962C8B-B14F-4D97-AF65-F5344CB8AC3E}">
        <p14:creationId xmlns:p14="http://schemas.microsoft.com/office/powerpoint/2010/main" val="229563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D4095D89-E877-9FFD-7C11-D76B1630C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9CAA1DF8-762F-39E7-2293-E6E2E634A3B3}"/>
              </a:ext>
            </a:extLst>
          </p:cNvPr>
          <p:cNvSpPr txBox="1"/>
          <p:nvPr/>
        </p:nvSpPr>
        <p:spPr>
          <a:xfrm>
            <a:off x="863733" y="476011"/>
            <a:ext cx="6097772" cy="861774"/>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Different List Item Markers</a:t>
            </a:r>
            <a:r>
              <a:rPr lang="en-US" dirty="0">
                <a:solidFill>
                  <a:srgbClr val="C00000"/>
                </a:solidFill>
              </a:rPr>
              <a:t/>
            </a:r>
            <a:br>
              <a:rPr lang="en-US" dirty="0">
                <a:solidFill>
                  <a:srgbClr val="C00000"/>
                </a:solidFill>
              </a:rPr>
            </a:br>
            <a:endParaRPr lang="fa-IR" dirty="0">
              <a:solidFill>
                <a:srgbClr val="C00000"/>
              </a:solidFill>
            </a:endParaRPr>
          </a:p>
        </p:txBody>
      </p:sp>
      <p:sp>
        <p:nvSpPr>
          <p:cNvPr id="23" name="TextBox 22">
            <a:extLst>
              <a:ext uri="{FF2B5EF4-FFF2-40B4-BE49-F238E27FC236}">
                <a16:creationId xmlns="" xmlns:a16="http://schemas.microsoft.com/office/drawing/2014/main" id="{950F116E-26DA-07AD-1AB1-1407AC6CD1B5}"/>
              </a:ext>
            </a:extLst>
          </p:cNvPr>
          <p:cNvSpPr txBox="1"/>
          <p:nvPr/>
        </p:nvSpPr>
        <p:spPr>
          <a:xfrm>
            <a:off x="863733" y="1751617"/>
            <a:ext cx="8399828" cy="4154984"/>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The </a:t>
            </a:r>
            <a:r>
              <a:rPr lang="en-US" sz="2400" dirty="0">
                <a:solidFill>
                  <a:srgbClr val="990000"/>
                </a:solidFill>
                <a:latin typeface="Arial" panose="020B0604020202020204" pitchFamily="34" charset="0"/>
                <a:cs typeface="Arial" panose="020B0604020202020204" pitchFamily="34" charset="0"/>
              </a:rPr>
              <a:t>list-style-type</a:t>
            </a:r>
            <a:r>
              <a:rPr lang="en-US" sz="2400" dirty="0">
                <a:latin typeface="Arial" panose="020B0604020202020204" pitchFamily="34" charset="0"/>
                <a:cs typeface="Arial" panose="020B0604020202020204" pitchFamily="34" charset="0"/>
              </a:rPr>
              <a:t> property specifies the type of list item marker.</a:t>
            </a:r>
          </a:p>
          <a:p>
            <a:endParaRPr lang="en-US" sz="2400" dirty="0"/>
          </a:p>
          <a:p>
            <a:r>
              <a:rPr lang="en-US" sz="2400" dirty="0"/>
              <a:t>The following example shows some of the available list item markers:</a:t>
            </a:r>
            <a:endParaRPr lang="en-US" sz="2000" dirty="0"/>
          </a:p>
          <a:p>
            <a:r>
              <a:rPr lang="en-US" sz="2000" dirty="0"/>
              <a:t>        </a:t>
            </a:r>
            <a:r>
              <a:rPr lang="en-US" sz="2400" dirty="0"/>
              <a:t>ul:</a:t>
            </a:r>
          </a:p>
          <a:p>
            <a:pPr lvl="1"/>
            <a:r>
              <a:rPr lang="en-US" sz="2400" b="1" dirty="0" err="1"/>
              <a:t>circleSet</a:t>
            </a:r>
            <a:r>
              <a:rPr lang="en-US" sz="2400" dirty="0"/>
              <a:t> </a:t>
            </a:r>
          </a:p>
          <a:p>
            <a:pPr lvl="1"/>
            <a:r>
              <a:rPr lang="en-US" sz="2400" b="1" dirty="0"/>
              <a:t>Square</a:t>
            </a:r>
          </a:p>
          <a:p>
            <a:pPr lvl="1"/>
            <a:r>
              <a:rPr lang="en-US" sz="2400" dirty="0" err="1"/>
              <a:t>ol</a:t>
            </a:r>
            <a:r>
              <a:rPr lang="en-US" sz="2400" dirty="0"/>
              <a:t>:</a:t>
            </a:r>
          </a:p>
          <a:p>
            <a:pPr lvl="1"/>
            <a:r>
              <a:rPr lang="en-US" sz="2400" b="1" dirty="0"/>
              <a:t>upper-roman</a:t>
            </a:r>
          </a:p>
          <a:p>
            <a:pPr lvl="1"/>
            <a:r>
              <a:rPr lang="en-US" sz="2400" b="1" dirty="0"/>
              <a:t>lower-alpha</a:t>
            </a:r>
            <a:endParaRPr lang="fa-IR" sz="2400" b="1" dirty="0"/>
          </a:p>
        </p:txBody>
      </p:sp>
      <p:sp>
        <p:nvSpPr>
          <p:cNvPr id="3" name="Slide Number Placeholder 2">
            <a:extLst>
              <a:ext uri="{FF2B5EF4-FFF2-40B4-BE49-F238E27FC236}">
                <a16:creationId xmlns="" xmlns:a16="http://schemas.microsoft.com/office/drawing/2014/main" id="{64CF74FA-E6F1-C5FA-5A7F-B6A602EEEECA}"/>
              </a:ext>
            </a:extLst>
          </p:cNvPr>
          <p:cNvSpPr>
            <a:spLocks noGrp="1"/>
          </p:cNvSpPr>
          <p:nvPr>
            <p:ph type="sldNum" sz="quarter" idx="12"/>
          </p:nvPr>
        </p:nvSpPr>
        <p:spPr/>
        <p:txBody>
          <a:bodyPr/>
          <a:lstStyle/>
          <a:p>
            <a:fld id="{CDE1651F-BCDB-4DC2-9A8D-B6E1C817E896}" type="slidenum">
              <a:rPr lang="zh-CN" altLang="en-US" smtClean="0"/>
              <a:t>167</a:t>
            </a:fld>
            <a:endParaRPr lang="zh-CN" altLang="en-US"/>
          </a:p>
        </p:txBody>
      </p:sp>
      <p:pic>
        <p:nvPicPr>
          <p:cNvPr id="15" name="Graphic 14" descr="Chevron arrows with solid fill">
            <a:extLst>
              <a:ext uri="{FF2B5EF4-FFF2-40B4-BE49-F238E27FC236}">
                <a16:creationId xmlns="" xmlns:a16="http://schemas.microsoft.com/office/drawing/2014/main" id="{20F6C5E8-D8A0-44F4-9466-CBE102164E5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3733" y="4010208"/>
            <a:ext cx="369332" cy="369332"/>
          </a:xfrm>
          <a:prstGeom prst="rect">
            <a:avLst/>
          </a:prstGeom>
        </p:spPr>
      </p:pic>
      <p:pic>
        <p:nvPicPr>
          <p:cNvPr id="16" name="Graphic 15" descr="Chevron arrows with solid fill">
            <a:extLst>
              <a:ext uri="{FF2B5EF4-FFF2-40B4-BE49-F238E27FC236}">
                <a16:creationId xmlns="" xmlns:a16="http://schemas.microsoft.com/office/drawing/2014/main" id="{0E79AADA-EF0F-4C3F-A12D-8D480D5D35F1}"/>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3733" y="4379540"/>
            <a:ext cx="369332" cy="369332"/>
          </a:xfrm>
          <a:prstGeom prst="rect">
            <a:avLst/>
          </a:prstGeom>
        </p:spPr>
      </p:pic>
      <p:pic>
        <p:nvPicPr>
          <p:cNvPr id="17" name="Graphic 16" descr="Chevron arrows with solid fill">
            <a:extLst>
              <a:ext uri="{FF2B5EF4-FFF2-40B4-BE49-F238E27FC236}">
                <a16:creationId xmlns="" xmlns:a16="http://schemas.microsoft.com/office/drawing/2014/main" id="{FF952EE6-D0B3-4E27-BCBB-32494992050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3733" y="5068815"/>
            <a:ext cx="369332" cy="369332"/>
          </a:xfrm>
          <a:prstGeom prst="rect">
            <a:avLst/>
          </a:prstGeom>
        </p:spPr>
      </p:pic>
      <p:pic>
        <p:nvPicPr>
          <p:cNvPr id="18" name="Graphic 17" descr="Chevron arrows with solid fill">
            <a:extLst>
              <a:ext uri="{FF2B5EF4-FFF2-40B4-BE49-F238E27FC236}">
                <a16:creationId xmlns="" xmlns:a16="http://schemas.microsoft.com/office/drawing/2014/main" id="{1EEED6BC-E7CD-4E5C-96C1-66622330C49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3733" y="5438147"/>
            <a:ext cx="369332" cy="369332"/>
          </a:xfrm>
          <a:prstGeom prst="rect">
            <a:avLst/>
          </a:prstGeom>
        </p:spPr>
      </p:pic>
    </p:spTree>
    <p:custDataLst>
      <p:tags r:id="rId1"/>
    </p:custDataLst>
    <p:extLst>
      <p:ext uri="{BB962C8B-B14F-4D97-AF65-F5344CB8AC3E}">
        <p14:creationId xmlns:p14="http://schemas.microsoft.com/office/powerpoint/2010/main" val="234378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D4095D89-E877-9FFD-7C11-D76B1630C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9CAA1DF8-762F-39E7-2293-E6E2E634A3B3}"/>
              </a:ext>
            </a:extLst>
          </p:cNvPr>
          <p:cNvSpPr txBox="1"/>
          <p:nvPr/>
        </p:nvSpPr>
        <p:spPr>
          <a:xfrm>
            <a:off x="863733" y="476011"/>
            <a:ext cx="6097772" cy="861774"/>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Different List Item Markers</a:t>
            </a:r>
            <a:r>
              <a:rPr lang="en-US" dirty="0">
                <a:solidFill>
                  <a:srgbClr val="C00000"/>
                </a:solidFill>
              </a:rPr>
              <a:t/>
            </a:r>
            <a:br>
              <a:rPr lang="en-US" dirty="0">
                <a:solidFill>
                  <a:srgbClr val="C00000"/>
                </a:solidFill>
              </a:rPr>
            </a:br>
            <a:endParaRPr lang="fa-IR" dirty="0">
              <a:solidFill>
                <a:srgbClr val="C00000"/>
              </a:solidFill>
            </a:endParaRPr>
          </a:p>
        </p:txBody>
      </p:sp>
      <p:sp>
        <p:nvSpPr>
          <p:cNvPr id="3" name="Slide Number Placeholder 2">
            <a:extLst>
              <a:ext uri="{FF2B5EF4-FFF2-40B4-BE49-F238E27FC236}">
                <a16:creationId xmlns="" xmlns:a16="http://schemas.microsoft.com/office/drawing/2014/main" id="{64CF74FA-E6F1-C5FA-5A7F-B6A602EEEECA}"/>
              </a:ext>
            </a:extLst>
          </p:cNvPr>
          <p:cNvSpPr>
            <a:spLocks noGrp="1"/>
          </p:cNvSpPr>
          <p:nvPr>
            <p:ph type="sldNum" sz="quarter" idx="12"/>
          </p:nvPr>
        </p:nvSpPr>
        <p:spPr/>
        <p:txBody>
          <a:bodyPr/>
          <a:lstStyle/>
          <a:p>
            <a:fld id="{CDE1651F-BCDB-4DC2-9A8D-B6E1C817E896}" type="slidenum">
              <a:rPr lang="zh-CN" altLang="en-US" smtClean="0"/>
              <a:t>168</a:t>
            </a:fld>
            <a:endParaRPr lang="zh-CN" altLang="en-US"/>
          </a:p>
        </p:txBody>
      </p:sp>
      <p:sp>
        <p:nvSpPr>
          <p:cNvPr id="12" name="TextBox 11">
            <a:extLst>
              <a:ext uri="{FF2B5EF4-FFF2-40B4-BE49-F238E27FC236}">
                <a16:creationId xmlns="" xmlns:a16="http://schemas.microsoft.com/office/drawing/2014/main" id="{242D7018-02ED-462D-880E-6D4964BE32B9}"/>
              </a:ext>
            </a:extLst>
          </p:cNvPr>
          <p:cNvSpPr txBox="1"/>
          <p:nvPr/>
        </p:nvSpPr>
        <p:spPr>
          <a:xfrm>
            <a:off x="867029" y="1236179"/>
            <a:ext cx="6094476" cy="5355312"/>
          </a:xfrm>
          <a:prstGeom prst="rect">
            <a:avLst/>
          </a:prstGeom>
          <a:noFill/>
        </p:spPr>
        <p:txBody>
          <a:bodyPr wrap="square">
            <a:spAutoFit/>
          </a:bodyPr>
          <a:lstStyle/>
          <a:p>
            <a:r>
              <a:rPr lang="en-US" i="1" dirty="0"/>
              <a:t>&lt;</a:t>
            </a:r>
            <a:r>
              <a:rPr lang="en-US" i="1" dirty="0">
                <a:solidFill>
                  <a:srgbClr val="994E15"/>
                </a:solidFill>
              </a:rPr>
              <a:t>head</a:t>
            </a:r>
            <a:r>
              <a:rPr lang="en-US" i="1" dirty="0"/>
              <a:t>&gt;</a:t>
            </a:r>
          </a:p>
          <a:p>
            <a:r>
              <a:rPr lang="en-US" i="1" dirty="0"/>
              <a:t>&lt;</a:t>
            </a:r>
            <a:r>
              <a:rPr lang="en-US" i="1" dirty="0">
                <a:solidFill>
                  <a:srgbClr val="994E15"/>
                </a:solidFill>
              </a:rPr>
              <a:t>style</a:t>
            </a:r>
            <a:r>
              <a:rPr lang="en-US" i="1" dirty="0"/>
              <a:t>&gt;</a:t>
            </a:r>
          </a:p>
          <a:p>
            <a:r>
              <a:rPr lang="en-US" i="1" u="sng" dirty="0" err="1">
                <a:solidFill>
                  <a:srgbClr val="994E15"/>
                </a:solidFill>
              </a:rPr>
              <a:t>ul.a</a:t>
            </a:r>
            <a:r>
              <a:rPr lang="en-US" i="1" u="sng" dirty="0"/>
              <a:t> {</a:t>
            </a:r>
          </a:p>
          <a:p>
            <a:r>
              <a:rPr lang="en-US" i="1" u="sng" dirty="0">
                <a:solidFill>
                  <a:srgbClr val="FF0000"/>
                </a:solidFill>
              </a:rPr>
              <a:t>  list-style-type</a:t>
            </a:r>
            <a:r>
              <a:rPr lang="en-US" i="1" u="sng" dirty="0"/>
              <a:t>: </a:t>
            </a:r>
            <a:r>
              <a:rPr lang="en-US" i="1" u="sng" dirty="0">
                <a:solidFill>
                  <a:srgbClr val="0070C0"/>
                </a:solidFill>
              </a:rPr>
              <a:t>circle</a:t>
            </a:r>
            <a:r>
              <a:rPr lang="en-US" i="1" u="sng" dirty="0"/>
              <a:t>;</a:t>
            </a:r>
          </a:p>
          <a:p>
            <a:r>
              <a:rPr lang="en-US" i="1" u="sng" dirty="0"/>
              <a:t>}</a:t>
            </a:r>
          </a:p>
          <a:p>
            <a:endParaRPr lang="en-US" i="1" u="sng" dirty="0"/>
          </a:p>
          <a:p>
            <a:r>
              <a:rPr lang="en-US" i="1" u="sng" dirty="0" err="1">
                <a:solidFill>
                  <a:srgbClr val="994E15"/>
                </a:solidFill>
              </a:rPr>
              <a:t>ul.b</a:t>
            </a:r>
            <a:r>
              <a:rPr lang="en-US" i="1" u="sng" dirty="0"/>
              <a:t> {</a:t>
            </a:r>
          </a:p>
          <a:p>
            <a:r>
              <a:rPr lang="en-US" i="1" u="sng" dirty="0"/>
              <a:t>  </a:t>
            </a:r>
            <a:r>
              <a:rPr lang="en-US" i="1" u="sng" dirty="0">
                <a:solidFill>
                  <a:srgbClr val="FF0000"/>
                </a:solidFill>
              </a:rPr>
              <a:t>list-style-type</a:t>
            </a:r>
            <a:r>
              <a:rPr lang="en-US" i="1" u="sng" dirty="0"/>
              <a:t>: </a:t>
            </a:r>
            <a:r>
              <a:rPr lang="en-US" i="1" u="sng" dirty="0">
                <a:solidFill>
                  <a:srgbClr val="0070C0"/>
                </a:solidFill>
              </a:rPr>
              <a:t>square</a:t>
            </a:r>
            <a:r>
              <a:rPr lang="en-US" i="1" u="sng" dirty="0"/>
              <a:t>;</a:t>
            </a:r>
          </a:p>
          <a:p>
            <a:r>
              <a:rPr lang="en-US" i="1" u="sng" dirty="0"/>
              <a:t>}</a:t>
            </a:r>
          </a:p>
          <a:p>
            <a:endParaRPr lang="en-US" i="1" u="sng" dirty="0"/>
          </a:p>
          <a:p>
            <a:r>
              <a:rPr lang="en-US" i="1" u="sng" dirty="0" err="1">
                <a:solidFill>
                  <a:srgbClr val="994E15"/>
                </a:solidFill>
              </a:rPr>
              <a:t>ol.c</a:t>
            </a:r>
            <a:r>
              <a:rPr lang="en-US" i="1" u="sng" dirty="0">
                <a:solidFill>
                  <a:srgbClr val="994E15"/>
                </a:solidFill>
              </a:rPr>
              <a:t> </a:t>
            </a:r>
            <a:r>
              <a:rPr lang="en-US" i="1" u="sng" dirty="0"/>
              <a:t>{</a:t>
            </a:r>
          </a:p>
          <a:p>
            <a:r>
              <a:rPr lang="en-US" i="1" u="sng" dirty="0"/>
              <a:t>  </a:t>
            </a:r>
            <a:r>
              <a:rPr lang="en-US" i="1" u="sng" dirty="0">
                <a:solidFill>
                  <a:srgbClr val="FF0000"/>
                </a:solidFill>
              </a:rPr>
              <a:t>list-style-type</a:t>
            </a:r>
            <a:r>
              <a:rPr lang="en-US" i="1" u="sng" dirty="0"/>
              <a:t>: </a:t>
            </a:r>
            <a:r>
              <a:rPr lang="en-US" i="1" u="sng" dirty="0">
                <a:solidFill>
                  <a:srgbClr val="0070C0"/>
                </a:solidFill>
              </a:rPr>
              <a:t>upper-roman</a:t>
            </a:r>
            <a:r>
              <a:rPr lang="en-US" i="1" u="sng" dirty="0"/>
              <a:t>;</a:t>
            </a:r>
          </a:p>
          <a:p>
            <a:r>
              <a:rPr lang="en-US" i="1" u="sng" dirty="0"/>
              <a:t>}</a:t>
            </a:r>
          </a:p>
          <a:p>
            <a:endParaRPr lang="en-US" i="1" u="sng" dirty="0"/>
          </a:p>
          <a:p>
            <a:r>
              <a:rPr lang="en-US" i="1" u="sng" dirty="0" err="1">
                <a:solidFill>
                  <a:srgbClr val="994E15"/>
                </a:solidFill>
              </a:rPr>
              <a:t>ol.d</a:t>
            </a:r>
            <a:r>
              <a:rPr lang="en-US" i="1" u="sng" dirty="0"/>
              <a:t> {</a:t>
            </a:r>
          </a:p>
          <a:p>
            <a:r>
              <a:rPr lang="en-US" i="1" u="sng" dirty="0"/>
              <a:t>  </a:t>
            </a:r>
            <a:r>
              <a:rPr lang="en-US" i="1" u="sng" dirty="0">
                <a:solidFill>
                  <a:srgbClr val="FF0000"/>
                </a:solidFill>
              </a:rPr>
              <a:t>list-style-type</a:t>
            </a:r>
            <a:r>
              <a:rPr lang="en-US" i="1" u="sng" dirty="0"/>
              <a:t>: </a:t>
            </a:r>
            <a:r>
              <a:rPr lang="en-US" i="1" u="sng" dirty="0">
                <a:solidFill>
                  <a:srgbClr val="0070C0"/>
                </a:solidFill>
              </a:rPr>
              <a:t>lower-alpha</a:t>
            </a:r>
            <a:r>
              <a:rPr lang="en-US" i="1" u="sng" dirty="0"/>
              <a:t>;</a:t>
            </a:r>
          </a:p>
          <a:p>
            <a:r>
              <a:rPr lang="en-US" i="1" u="sng" dirty="0"/>
              <a:t>}</a:t>
            </a:r>
          </a:p>
          <a:p>
            <a:r>
              <a:rPr lang="en-US" i="1" dirty="0"/>
              <a:t>&lt;/</a:t>
            </a:r>
            <a:r>
              <a:rPr lang="en-US" i="1" dirty="0">
                <a:solidFill>
                  <a:srgbClr val="994E15"/>
                </a:solidFill>
              </a:rPr>
              <a:t>style</a:t>
            </a:r>
            <a:r>
              <a:rPr lang="en-US" i="1" dirty="0"/>
              <a:t>&gt;</a:t>
            </a:r>
          </a:p>
          <a:p>
            <a:r>
              <a:rPr lang="en-US" i="1" dirty="0"/>
              <a:t>&lt;/</a:t>
            </a:r>
            <a:r>
              <a:rPr lang="en-US" i="1" dirty="0">
                <a:solidFill>
                  <a:srgbClr val="994E15"/>
                </a:solidFill>
              </a:rPr>
              <a:t>head</a:t>
            </a:r>
            <a:r>
              <a:rPr lang="en-US" i="1" dirty="0"/>
              <a:t>&gt;</a:t>
            </a:r>
          </a:p>
        </p:txBody>
      </p:sp>
      <p:pic>
        <p:nvPicPr>
          <p:cNvPr id="6" name="Picture 5">
            <a:extLst>
              <a:ext uri="{FF2B5EF4-FFF2-40B4-BE49-F238E27FC236}">
                <a16:creationId xmlns="" xmlns:a16="http://schemas.microsoft.com/office/drawing/2014/main" id="{EAA0F904-3683-432F-A52C-FA221EED0793}"/>
              </a:ext>
            </a:extLst>
          </p:cNvPr>
          <p:cNvPicPr>
            <a:picLocks noChangeAspect="1"/>
          </p:cNvPicPr>
          <p:nvPr/>
        </p:nvPicPr>
        <p:blipFill rotWithShape="1">
          <a:blip r:embed="rId4"/>
          <a:srcRect t="11101"/>
          <a:stretch/>
        </p:blipFill>
        <p:spPr>
          <a:xfrm>
            <a:off x="6457458" y="1873957"/>
            <a:ext cx="3524742" cy="42936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Graphic 18" descr="Line arrow: Straight with solid fill">
            <a:extLst>
              <a:ext uri="{FF2B5EF4-FFF2-40B4-BE49-F238E27FC236}">
                <a16:creationId xmlns="" xmlns:a16="http://schemas.microsoft.com/office/drawing/2014/main" id="{51CAAE9F-BD6D-4E60-AE1A-4A235B838ED6}"/>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4665739" y="2097952"/>
            <a:ext cx="1149844" cy="878387"/>
          </a:xfrm>
          <a:prstGeom prst="rect">
            <a:avLst/>
          </a:prstGeom>
        </p:spPr>
      </p:pic>
      <p:pic>
        <p:nvPicPr>
          <p:cNvPr id="20" name="Graphic 19" descr="Line arrow: Straight with solid fill">
            <a:extLst>
              <a:ext uri="{FF2B5EF4-FFF2-40B4-BE49-F238E27FC236}">
                <a16:creationId xmlns="" xmlns:a16="http://schemas.microsoft.com/office/drawing/2014/main" id="{0EB5A064-5C3A-4FD7-929A-E6C6160DE80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4683211" y="3086249"/>
            <a:ext cx="1132371" cy="878387"/>
          </a:xfrm>
          <a:prstGeom prst="rect">
            <a:avLst/>
          </a:prstGeom>
        </p:spPr>
      </p:pic>
      <p:pic>
        <p:nvPicPr>
          <p:cNvPr id="21" name="Graphic 20" descr="Line arrow: Straight with solid fill">
            <a:extLst>
              <a:ext uri="{FF2B5EF4-FFF2-40B4-BE49-F238E27FC236}">
                <a16:creationId xmlns="" xmlns:a16="http://schemas.microsoft.com/office/drawing/2014/main" id="{5E68D61C-3FA6-4A26-8193-83BE25644F8F}"/>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4683210" y="4074546"/>
            <a:ext cx="1132370" cy="878387"/>
          </a:xfrm>
          <a:prstGeom prst="rect">
            <a:avLst/>
          </a:prstGeom>
        </p:spPr>
      </p:pic>
      <p:pic>
        <p:nvPicPr>
          <p:cNvPr id="22" name="Graphic 21" descr="Line arrow: Straight with solid fill">
            <a:extLst>
              <a:ext uri="{FF2B5EF4-FFF2-40B4-BE49-F238E27FC236}">
                <a16:creationId xmlns="" xmlns:a16="http://schemas.microsoft.com/office/drawing/2014/main" id="{2A70D341-1B90-44C5-8DBF-5374E1361A23}"/>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4665738" y="5075672"/>
            <a:ext cx="1149841" cy="878387"/>
          </a:xfrm>
          <a:prstGeom prst="rect">
            <a:avLst/>
          </a:prstGeom>
        </p:spPr>
      </p:pic>
    </p:spTree>
    <p:custDataLst>
      <p:tags r:id="rId1"/>
    </p:custDataLst>
    <p:extLst>
      <p:ext uri="{BB962C8B-B14F-4D97-AF65-F5344CB8AC3E}">
        <p14:creationId xmlns:p14="http://schemas.microsoft.com/office/powerpoint/2010/main" val="327433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D4095D89-E877-9FFD-7C11-D76B1630C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9CAA1DF8-762F-39E7-2293-E6E2E634A3B3}"/>
              </a:ext>
            </a:extLst>
          </p:cNvPr>
          <p:cNvSpPr txBox="1"/>
          <p:nvPr/>
        </p:nvSpPr>
        <p:spPr>
          <a:xfrm>
            <a:off x="863732" y="476011"/>
            <a:ext cx="7128123" cy="861774"/>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An Image as The List Item Marker</a:t>
            </a:r>
            <a:r>
              <a:rPr lang="en-US" dirty="0">
                <a:solidFill>
                  <a:srgbClr val="C00000"/>
                </a:solidFill>
              </a:rPr>
              <a:t/>
            </a:r>
            <a:br>
              <a:rPr lang="en-US" dirty="0">
                <a:solidFill>
                  <a:srgbClr val="C00000"/>
                </a:solidFill>
              </a:rPr>
            </a:br>
            <a:endParaRPr lang="fa-IR" dirty="0">
              <a:solidFill>
                <a:srgbClr val="C00000"/>
              </a:solidFill>
            </a:endParaRPr>
          </a:p>
        </p:txBody>
      </p:sp>
      <p:sp>
        <p:nvSpPr>
          <p:cNvPr id="23" name="TextBox 22">
            <a:extLst>
              <a:ext uri="{FF2B5EF4-FFF2-40B4-BE49-F238E27FC236}">
                <a16:creationId xmlns="" xmlns:a16="http://schemas.microsoft.com/office/drawing/2014/main" id="{950F116E-26DA-07AD-1AB1-1407AC6CD1B5}"/>
              </a:ext>
            </a:extLst>
          </p:cNvPr>
          <p:cNvSpPr txBox="1"/>
          <p:nvPr/>
        </p:nvSpPr>
        <p:spPr>
          <a:xfrm>
            <a:off x="863732" y="1426946"/>
            <a:ext cx="8399828"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The list-style-image property specifies an image as the list item marker:</a:t>
            </a:r>
            <a:endParaRPr lang="en-US" sz="2400" dirty="0"/>
          </a:p>
        </p:txBody>
      </p:sp>
      <p:sp>
        <p:nvSpPr>
          <p:cNvPr id="3" name="Slide Number Placeholder 2">
            <a:extLst>
              <a:ext uri="{FF2B5EF4-FFF2-40B4-BE49-F238E27FC236}">
                <a16:creationId xmlns="" xmlns:a16="http://schemas.microsoft.com/office/drawing/2014/main" id="{64CF74FA-E6F1-C5FA-5A7F-B6A602EEEECA}"/>
              </a:ext>
            </a:extLst>
          </p:cNvPr>
          <p:cNvSpPr>
            <a:spLocks noGrp="1"/>
          </p:cNvSpPr>
          <p:nvPr>
            <p:ph type="sldNum" sz="quarter" idx="12"/>
          </p:nvPr>
        </p:nvSpPr>
        <p:spPr/>
        <p:txBody>
          <a:bodyPr/>
          <a:lstStyle/>
          <a:p>
            <a:fld id="{CDE1651F-BCDB-4DC2-9A8D-B6E1C817E896}" type="slidenum">
              <a:rPr lang="zh-CN" altLang="en-US" smtClean="0"/>
              <a:t>169</a:t>
            </a:fld>
            <a:endParaRPr lang="zh-CN" altLang="en-US"/>
          </a:p>
        </p:txBody>
      </p:sp>
      <p:sp>
        <p:nvSpPr>
          <p:cNvPr id="12" name="TextBox 11">
            <a:extLst>
              <a:ext uri="{FF2B5EF4-FFF2-40B4-BE49-F238E27FC236}">
                <a16:creationId xmlns="" xmlns:a16="http://schemas.microsoft.com/office/drawing/2014/main" id="{E2351377-29A7-4013-A17B-53E4825927EA}"/>
              </a:ext>
            </a:extLst>
          </p:cNvPr>
          <p:cNvSpPr txBox="1"/>
          <p:nvPr/>
        </p:nvSpPr>
        <p:spPr>
          <a:xfrm>
            <a:off x="863732" y="2303969"/>
            <a:ext cx="6094476" cy="2862322"/>
          </a:xfrm>
          <a:prstGeom prst="rect">
            <a:avLst/>
          </a:prstGeom>
          <a:noFill/>
        </p:spPr>
        <p:txBody>
          <a:bodyPr wrap="square">
            <a:spAutoFit/>
          </a:bodyPr>
          <a:lstStyle/>
          <a:p>
            <a:r>
              <a:rPr lang="en-US" i="1" dirty="0"/>
              <a:t>&lt;</a:t>
            </a:r>
            <a:r>
              <a:rPr lang="en-US" i="1" dirty="0">
                <a:solidFill>
                  <a:srgbClr val="994E15"/>
                </a:solidFill>
              </a:rPr>
              <a:t>head</a:t>
            </a:r>
            <a:r>
              <a:rPr lang="en-US" i="1" dirty="0"/>
              <a:t>&gt;</a:t>
            </a:r>
          </a:p>
          <a:p>
            <a:r>
              <a:rPr lang="en-US" i="1" dirty="0"/>
              <a:t>&lt;</a:t>
            </a:r>
            <a:r>
              <a:rPr lang="en-US" i="1" dirty="0">
                <a:solidFill>
                  <a:srgbClr val="994E15"/>
                </a:solidFill>
              </a:rPr>
              <a:t>style</a:t>
            </a:r>
            <a:r>
              <a:rPr lang="en-US" i="1" dirty="0"/>
              <a:t>&gt;</a:t>
            </a:r>
          </a:p>
          <a:p>
            <a:r>
              <a:rPr lang="en-US" i="1" dirty="0" err="1">
                <a:solidFill>
                  <a:srgbClr val="994E15"/>
                </a:solidFill>
              </a:rPr>
              <a:t>ul.a</a:t>
            </a:r>
            <a:r>
              <a:rPr lang="en-US" i="1" dirty="0"/>
              <a:t> {</a:t>
            </a:r>
          </a:p>
          <a:p>
            <a:r>
              <a:rPr lang="en-US" i="1" dirty="0"/>
              <a:t>  </a:t>
            </a:r>
            <a:r>
              <a:rPr lang="en-US" i="1" u="sng" dirty="0">
                <a:solidFill>
                  <a:srgbClr val="FF0000"/>
                </a:solidFill>
              </a:rPr>
              <a:t>list-style-image</a:t>
            </a:r>
            <a:r>
              <a:rPr lang="en-US" i="1" u="sng" dirty="0"/>
              <a:t>: </a:t>
            </a:r>
            <a:r>
              <a:rPr lang="en-US" i="1" u="sng" dirty="0" err="1">
                <a:solidFill>
                  <a:srgbClr val="0070C0"/>
                </a:solidFill>
              </a:rPr>
              <a:t>url</a:t>
            </a:r>
            <a:r>
              <a:rPr lang="en-US" i="1" u="sng" dirty="0"/>
              <a:t>(</a:t>
            </a:r>
            <a:r>
              <a:rPr lang="en-US" i="1" u="sng" dirty="0">
                <a:solidFill>
                  <a:srgbClr val="0070C0"/>
                </a:solidFill>
              </a:rPr>
              <a:t>'sqpurple</a:t>
            </a:r>
            <a:r>
              <a:rPr lang="en-US" i="1" u="sng" dirty="0"/>
              <a:t>.</a:t>
            </a:r>
            <a:r>
              <a:rPr lang="en-US" i="1" u="sng" dirty="0">
                <a:solidFill>
                  <a:srgbClr val="0070C0"/>
                </a:solidFill>
              </a:rPr>
              <a:t>gif</a:t>
            </a:r>
            <a:r>
              <a:rPr lang="en-US" i="1" u="sng" dirty="0"/>
              <a:t>')</a:t>
            </a:r>
          </a:p>
          <a:p>
            <a:r>
              <a:rPr lang="en-US" i="1" dirty="0"/>
              <a:t>}</a:t>
            </a:r>
          </a:p>
          <a:p>
            <a:r>
              <a:rPr lang="en-US" i="1" dirty="0" err="1">
                <a:solidFill>
                  <a:srgbClr val="994E15"/>
                </a:solidFill>
              </a:rPr>
              <a:t>ul.b</a:t>
            </a:r>
            <a:r>
              <a:rPr lang="en-US" i="1" dirty="0"/>
              <a:t> {</a:t>
            </a:r>
          </a:p>
          <a:p>
            <a:r>
              <a:rPr lang="en-US" i="1" dirty="0"/>
              <a:t>  </a:t>
            </a:r>
            <a:r>
              <a:rPr lang="en-US" i="1" u="sng" dirty="0">
                <a:solidFill>
                  <a:srgbClr val="FF0000"/>
                </a:solidFill>
              </a:rPr>
              <a:t>list-style-image</a:t>
            </a:r>
            <a:r>
              <a:rPr lang="en-US" i="1" u="sng" dirty="0"/>
              <a:t>: </a:t>
            </a:r>
            <a:r>
              <a:rPr lang="en-US" i="1" u="sng" dirty="0" err="1">
                <a:solidFill>
                  <a:srgbClr val="0070C0"/>
                </a:solidFill>
              </a:rPr>
              <a:t>url</a:t>
            </a:r>
            <a:r>
              <a:rPr lang="en-US" i="1" u="sng" dirty="0"/>
              <a:t>(</a:t>
            </a:r>
            <a:r>
              <a:rPr lang="en-US" i="1" u="sng" dirty="0">
                <a:solidFill>
                  <a:srgbClr val="0070C0"/>
                </a:solidFill>
              </a:rPr>
              <a:t>'sqpurple</a:t>
            </a:r>
            <a:r>
              <a:rPr lang="en-US" i="1" u="sng" dirty="0"/>
              <a:t>.</a:t>
            </a:r>
            <a:r>
              <a:rPr lang="en-US" i="1" u="sng" dirty="0">
                <a:solidFill>
                  <a:srgbClr val="0070C0"/>
                </a:solidFill>
              </a:rPr>
              <a:t>gif</a:t>
            </a:r>
            <a:r>
              <a:rPr lang="en-US" i="1" u="sng" dirty="0"/>
              <a:t>')</a:t>
            </a:r>
          </a:p>
          <a:p>
            <a:r>
              <a:rPr lang="en-US" i="1" dirty="0"/>
              <a:t>}</a:t>
            </a:r>
          </a:p>
          <a:p>
            <a:r>
              <a:rPr lang="en-US" i="1" dirty="0"/>
              <a:t>&lt;/</a:t>
            </a:r>
            <a:r>
              <a:rPr lang="en-US" i="1" dirty="0">
                <a:solidFill>
                  <a:srgbClr val="994E15"/>
                </a:solidFill>
              </a:rPr>
              <a:t>style</a:t>
            </a:r>
            <a:r>
              <a:rPr lang="en-US" i="1" dirty="0"/>
              <a:t>&gt;</a:t>
            </a:r>
          </a:p>
          <a:p>
            <a:r>
              <a:rPr lang="en-US" i="1" dirty="0"/>
              <a:t>&lt;/</a:t>
            </a:r>
            <a:r>
              <a:rPr lang="en-US" i="1" dirty="0">
                <a:solidFill>
                  <a:srgbClr val="994E15"/>
                </a:solidFill>
              </a:rPr>
              <a:t>head</a:t>
            </a:r>
            <a:r>
              <a:rPr lang="en-US" i="1" dirty="0"/>
              <a:t>&gt;</a:t>
            </a:r>
          </a:p>
        </p:txBody>
      </p:sp>
      <p:pic>
        <p:nvPicPr>
          <p:cNvPr id="9" name="Picture 8">
            <a:extLst>
              <a:ext uri="{FF2B5EF4-FFF2-40B4-BE49-F238E27FC236}">
                <a16:creationId xmlns="" xmlns:a16="http://schemas.microsoft.com/office/drawing/2014/main" id="{6BF42442-85D6-4E65-81E0-CA9F7C3FF186}"/>
              </a:ext>
            </a:extLst>
          </p:cNvPr>
          <p:cNvPicPr>
            <a:picLocks noChangeAspect="1"/>
          </p:cNvPicPr>
          <p:nvPr/>
        </p:nvPicPr>
        <p:blipFill>
          <a:blip r:embed="rId4"/>
          <a:stretch>
            <a:fillRect/>
          </a:stretch>
        </p:blipFill>
        <p:spPr>
          <a:xfrm>
            <a:off x="6538648" y="2459736"/>
            <a:ext cx="2449904" cy="3922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Graphic 18" descr="Line arrow: Straight with solid fill">
            <a:extLst>
              <a:ext uri="{FF2B5EF4-FFF2-40B4-BE49-F238E27FC236}">
                <a16:creationId xmlns="" xmlns:a16="http://schemas.microsoft.com/office/drawing/2014/main" id="{2E73962E-3DB3-4ED9-9524-C607EB51917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4850142" y="2853464"/>
            <a:ext cx="1149844" cy="878387"/>
          </a:xfrm>
          <a:prstGeom prst="rect">
            <a:avLst/>
          </a:prstGeom>
        </p:spPr>
      </p:pic>
      <p:pic>
        <p:nvPicPr>
          <p:cNvPr id="20" name="Graphic 19" descr="Line arrow: Straight with solid fill">
            <a:extLst>
              <a:ext uri="{FF2B5EF4-FFF2-40B4-BE49-F238E27FC236}">
                <a16:creationId xmlns="" xmlns:a16="http://schemas.microsoft.com/office/drawing/2014/main" id="{BDDC59E2-E684-461E-9241-D37C3F0AB36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4850142" y="3649995"/>
            <a:ext cx="1149844" cy="878387"/>
          </a:xfrm>
          <a:prstGeom prst="rect">
            <a:avLst/>
          </a:prstGeom>
        </p:spPr>
      </p:pic>
    </p:spTree>
    <p:custDataLst>
      <p:tags r:id="rId1"/>
    </p:custDataLst>
    <p:extLst>
      <p:ext uri="{BB962C8B-B14F-4D97-AF65-F5344CB8AC3E}">
        <p14:creationId xmlns:p14="http://schemas.microsoft.com/office/powerpoint/2010/main" val="12240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 五边形 1">
            <a:extLst>
              <a:ext uri="{FF2B5EF4-FFF2-40B4-BE49-F238E27FC236}">
                <a16:creationId xmlns="" xmlns:a16="http://schemas.microsoft.com/office/drawing/2014/main" id="{5900A933-53A9-4C89-B605-0CF974DB2D14}"/>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
            <a:extLst>
              <a:ext uri="{FF2B5EF4-FFF2-40B4-BE49-F238E27FC236}">
                <a16:creationId xmlns="" xmlns:a16="http://schemas.microsoft.com/office/drawing/2014/main" id="{82C3E075-7F89-4368-9D8D-DAEAA930A320}"/>
              </a:ext>
            </a:extLst>
          </p:cNvPr>
          <p:cNvSpPr/>
          <p:nvPr/>
        </p:nvSpPr>
        <p:spPr>
          <a:xfrm>
            <a:off x="719455" y="1125989"/>
            <a:ext cx="10217284"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Internal styles are defined within the &lt;style&gt; element, inside the &lt;head&gt; section of an HTML page:</a:t>
            </a:r>
            <a:endParaRPr lang="zh-CN" altLang="en-US" dirty="0">
              <a:latin typeface="Arial" panose="020B0604020202020204" pitchFamily="34" charset="0"/>
              <a:cs typeface="Arial" panose="020B0604020202020204" pitchFamily="34" charset="0"/>
              <a:sym typeface="+mn-lt"/>
            </a:endParaRPr>
          </a:p>
        </p:txBody>
      </p:sp>
      <p:sp>
        <p:nvSpPr>
          <p:cNvPr id="13" name="矩形 2">
            <a:extLst>
              <a:ext uri="{FF2B5EF4-FFF2-40B4-BE49-F238E27FC236}">
                <a16:creationId xmlns="" xmlns:a16="http://schemas.microsoft.com/office/drawing/2014/main" id="{EB0AEFF5-9211-46AA-9699-B3240BC24B55}"/>
              </a:ext>
            </a:extLst>
          </p:cNvPr>
          <p:cNvSpPr/>
          <p:nvPr/>
        </p:nvSpPr>
        <p:spPr>
          <a:xfrm>
            <a:off x="757022" y="477401"/>
            <a:ext cx="2244525" cy="523220"/>
          </a:xfrm>
          <a:prstGeom prst="rect">
            <a:avLst/>
          </a:prstGeom>
        </p:spPr>
        <p:txBody>
          <a:bodyPr wrap="none">
            <a:spAutoFit/>
          </a:bodyPr>
          <a:lstStyle/>
          <a:p>
            <a:pPr marL="457200" indent="-457200">
              <a:buFont typeface="Wingdings" panose="05000000000000000000" pitchFamily="2" charset="2"/>
              <a:buChar char="Ø"/>
            </a:pPr>
            <a:r>
              <a:rPr lang="en-US" altLang="zh-CN" sz="2800" b="1" dirty="0">
                <a:solidFill>
                  <a:srgbClr val="C00000"/>
                </a:solidFill>
                <a:latin typeface="Arial" panose="020B0604020202020204" pitchFamily="34" charset="0"/>
                <a:cs typeface="Arial" panose="020B0604020202020204" pitchFamily="34" charset="0"/>
                <a:sym typeface="+mn-lt"/>
              </a:rPr>
              <a:t>Example:</a:t>
            </a:r>
            <a:endParaRPr lang="zh-CN" altLang="en-US" sz="2800" b="1" dirty="0">
              <a:solidFill>
                <a:srgbClr val="C00000"/>
              </a:solidFill>
              <a:latin typeface="Arial" panose="020B0604020202020204" pitchFamily="34" charset="0"/>
              <a:cs typeface="Arial" panose="020B0604020202020204" pitchFamily="34" charset="0"/>
              <a:sym typeface="+mn-lt"/>
            </a:endParaRPr>
          </a:p>
        </p:txBody>
      </p:sp>
      <p:pic>
        <p:nvPicPr>
          <p:cNvPr id="14" name="Picture 13">
            <a:extLst>
              <a:ext uri="{FF2B5EF4-FFF2-40B4-BE49-F238E27FC236}">
                <a16:creationId xmlns="" xmlns:a16="http://schemas.microsoft.com/office/drawing/2014/main" id="{6E757C78-F5A0-43A2-A948-5FCCD65DD8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D9C8C7C6-8148-4D28-9B1C-0CA511B12E42}"/>
              </a:ext>
            </a:extLst>
          </p:cNvPr>
          <p:cNvSpPr txBox="1"/>
          <p:nvPr/>
        </p:nvSpPr>
        <p:spPr>
          <a:xfrm>
            <a:off x="719455" y="1584711"/>
            <a:ext cx="6094476" cy="4939814"/>
          </a:xfrm>
          <a:prstGeom prst="rect">
            <a:avLst/>
          </a:prstGeom>
          <a:noFill/>
        </p:spPr>
        <p:txBody>
          <a:bodyPr wrap="square">
            <a:spAutoFit/>
          </a:bodyPr>
          <a:lstStyle/>
          <a:p>
            <a:r>
              <a:rPr lang="en-US" sz="1500" b="0" i="1" dirty="0">
                <a:effectLst/>
                <a:latin typeface="Arial" panose="020B0604020202020204" pitchFamily="34" charset="0"/>
                <a:cs typeface="Arial" panose="020B0604020202020204" pitchFamily="34" charset="0"/>
              </a:rPr>
              <a:t>&lt;!DOCTYPE html&gt;</a:t>
            </a:r>
          </a:p>
          <a:p>
            <a:r>
              <a:rPr lang="en-US" sz="1500" b="0" i="1" dirty="0">
                <a:effectLst/>
                <a:latin typeface="Arial" panose="020B0604020202020204" pitchFamily="34" charset="0"/>
                <a:cs typeface="Arial" panose="020B0604020202020204" pitchFamily="34" charset="0"/>
              </a:rPr>
              <a:t>&lt;</a:t>
            </a:r>
            <a:r>
              <a:rPr lang="en-US" sz="1500" b="0" i="1" dirty="0">
                <a:solidFill>
                  <a:srgbClr val="994E15"/>
                </a:solidFill>
                <a:effectLst/>
                <a:latin typeface="Arial" panose="020B0604020202020204" pitchFamily="34" charset="0"/>
                <a:cs typeface="Arial" panose="020B0604020202020204" pitchFamily="34" charset="0"/>
              </a:rPr>
              <a:t>html</a:t>
            </a:r>
            <a:r>
              <a:rPr lang="en-US" sz="1500" b="0" i="1" dirty="0">
                <a:effectLst/>
                <a:latin typeface="Arial" panose="020B0604020202020204" pitchFamily="34" charset="0"/>
                <a:cs typeface="Arial" panose="020B0604020202020204" pitchFamily="34" charset="0"/>
              </a:rPr>
              <a:t>&gt;</a:t>
            </a:r>
          </a:p>
          <a:p>
            <a:r>
              <a:rPr lang="en-US" sz="1500" b="0" i="1" dirty="0">
                <a:effectLst/>
                <a:latin typeface="Arial" panose="020B0604020202020204" pitchFamily="34" charset="0"/>
                <a:cs typeface="Arial" panose="020B0604020202020204" pitchFamily="34" charset="0"/>
              </a:rPr>
              <a:t>&lt;</a:t>
            </a:r>
            <a:r>
              <a:rPr lang="en-US" sz="1500" b="0" i="1" dirty="0">
                <a:solidFill>
                  <a:srgbClr val="994E15"/>
                </a:solidFill>
                <a:effectLst/>
                <a:latin typeface="Arial" panose="020B0604020202020204" pitchFamily="34" charset="0"/>
                <a:cs typeface="Arial" panose="020B0604020202020204" pitchFamily="34" charset="0"/>
              </a:rPr>
              <a:t>head</a:t>
            </a:r>
            <a:r>
              <a:rPr lang="en-US" sz="1500" b="0" i="1" dirty="0">
                <a:effectLst/>
                <a:latin typeface="Arial" panose="020B0604020202020204" pitchFamily="34" charset="0"/>
                <a:cs typeface="Arial" panose="020B0604020202020204" pitchFamily="34" charset="0"/>
              </a:rPr>
              <a:t>&gt;</a:t>
            </a:r>
          </a:p>
          <a:p>
            <a:r>
              <a:rPr lang="en-US" sz="1500" b="0" i="1" dirty="0">
                <a:effectLst/>
                <a:highlight>
                  <a:srgbClr val="FFFF00"/>
                </a:highlight>
                <a:latin typeface="Arial" panose="020B0604020202020204" pitchFamily="34" charset="0"/>
                <a:cs typeface="Arial" panose="020B0604020202020204" pitchFamily="34" charset="0"/>
              </a:rPr>
              <a:t>&lt;</a:t>
            </a:r>
            <a:r>
              <a:rPr lang="en-US" sz="1500" b="0" i="1" dirty="0">
                <a:solidFill>
                  <a:srgbClr val="994E15"/>
                </a:solidFill>
                <a:effectLst/>
                <a:highlight>
                  <a:srgbClr val="FFFF00"/>
                </a:highlight>
                <a:latin typeface="Arial" panose="020B0604020202020204" pitchFamily="34" charset="0"/>
                <a:cs typeface="Arial" panose="020B0604020202020204" pitchFamily="34" charset="0"/>
              </a:rPr>
              <a:t>style</a:t>
            </a:r>
            <a:r>
              <a:rPr lang="en-US" sz="1500" b="0" i="1" dirty="0">
                <a:effectLst/>
                <a:highlight>
                  <a:srgbClr val="FFFF00"/>
                </a:highlight>
                <a:latin typeface="Arial" panose="020B0604020202020204" pitchFamily="34" charset="0"/>
                <a:cs typeface="Arial" panose="020B0604020202020204" pitchFamily="34" charset="0"/>
              </a:rPr>
              <a:t>&gt;</a:t>
            </a:r>
          </a:p>
          <a:p>
            <a:r>
              <a:rPr lang="en-US" sz="1500" b="0" i="1" dirty="0">
                <a:solidFill>
                  <a:srgbClr val="994E15"/>
                </a:solidFill>
                <a:effectLst/>
                <a:highlight>
                  <a:srgbClr val="FFFF00"/>
                </a:highlight>
                <a:latin typeface="Arial" panose="020B0604020202020204" pitchFamily="34" charset="0"/>
                <a:cs typeface="Arial" panose="020B0604020202020204" pitchFamily="34" charset="0"/>
              </a:rPr>
              <a:t>body</a:t>
            </a:r>
            <a:r>
              <a:rPr lang="en-US" sz="1500" b="0" i="1" dirty="0">
                <a:effectLst/>
                <a:highlight>
                  <a:srgbClr val="FFFF00"/>
                </a:highlight>
                <a:latin typeface="Arial" panose="020B0604020202020204" pitchFamily="34" charset="0"/>
                <a:cs typeface="Arial" panose="020B0604020202020204" pitchFamily="34" charset="0"/>
              </a:rPr>
              <a:t> {</a:t>
            </a:r>
          </a:p>
          <a:p>
            <a:r>
              <a:rPr lang="en-US" sz="1500" b="0" i="1" dirty="0">
                <a:effectLst/>
                <a:highlight>
                  <a:srgbClr val="FFFF00"/>
                </a:highlight>
                <a:latin typeface="Arial" panose="020B0604020202020204" pitchFamily="34" charset="0"/>
                <a:cs typeface="Arial" panose="020B0604020202020204" pitchFamily="34" charset="0"/>
              </a:rPr>
              <a:t>  </a:t>
            </a:r>
            <a:r>
              <a:rPr lang="en-US" sz="1500" b="0" i="1" dirty="0">
                <a:solidFill>
                  <a:srgbClr val="FF0000"/>
                </a:solidFill>
                <a:effectLst/>
                <a:highlight>
                  <a:srgbClr val="FFFF00"/>
                </a:highlight>
                <a:latin typeface="Arial" panose="020B0604020202020204" pitchFamily="34" charset="0"/>
                <a:cs typeface="Arial" panose="020B0604020202020204" pitchFamily="34" charset="0"/>
              </a:rPr>
              <a:t>background-color</a:t>
            </a:r>
            <a:r>
              <a:rPr lang="en-US" sz="1500" b="0" i="1" dirty="0">
                <a:effectLst/>
                <a:highlight>
                  <a:srgbClr val="FFFF00"/>
                </a:highlight>
                <a:latin typeface="Arial" panose="020B0604020202020204" pitchFamily="34" charset="0"/>
                <a:cs typeface="Arial" panose="020B0604020202020204" pitchFamily="34" charset="0"/>
              </a:rPr>
              <a:t>: </a:t>
            </a:r>
            <a:r>
              <a:rPr lang="en-US" sz="1500" b="0" i="1" dirty="0" err="1">
                <a:solidFill>
                  <a:srgbClr val="0070C0"/>
                </a:solidFill>
                <a:effectLst/>
                <a:highlight>
                  <a:srgbClr val="FFFF00"/>
                </a:highlight>
                <a:latin typeface="Arial" panose="020B0604020202020204" pitchFamily="34" charset="0"/>
                <a:cs typeface="Arial" panose="020B0604020202020204" pitchFamily="34" charset="0"/>
              </a:rPr>
              <a:t>lightblue</a:t>
            </a:r>
            <a:r>
              <a:rPr lang="en-US" sz="1500" b="0" i="1" dirty="0">
                <a:effectLst/>
                <a:highlight>
                  <a:srgbClr val="FFFF00"/>
                </a:highlight>
                <a:latin typeface="Arial" panose="020B0604020202020204" pitchFamily="34" charset="0"/>
                <a:cs typeface="Arial" panose="020B0604020202020204" pitchFamily="34" charset="0"/>
              </a:rPr>
              <a:t>;</a:t>
            </a:r>
          </a:p>
          <a:p>
            <a:r>
              <a:rPr lang="en-US" sz="1500" b="0" i="1" dirty="0">
                <a:effectLst/>
                <a:highlight>
                  <a:srgbClr val="FFFF00"/>
                </a:highlight>
                <a:latin typeface="Arial" panose="020B0604020202020204" pitchFamily="34" charset="0"/>
                <a:cs typeface="Arial" panose="020B0604020202020204" pitchFamily="34" charset="0"/>
              </a:rPr>
              <a:t>}</a:t>
            </a:r>
          </a:p>
          <a:p>
            <a:r>
              <a:rPr lang="en-US" sz="1500" b="0" i="1" dirty="0">
                <a:solidFill>
                  <a:srgbClr val="994E15"/>
                </a:solidFill>
                <a:effectLst/>
                <a:highlight>
                  <a:srgbClr val="FFFF00"/>
                </a:highlight>
                <a:latin typeface="Arial" panose="020B0604020202020204" pitchFamily="34" charset="0"/>
                <a:cs typeface="Arial" panose="020B0604020202020204" pitchFamily="34" charset="0"/>
              </a:rPr>
              <a:t>h1</a:t>
            </a:r>
            <a:r>
              <a:rPr lang="en-US" sz="1500" b="0" i="1" dirty="0">
                <a:effectLst/>
                <a:highlight>
                  <a:srgbClr val="FFFF00"/>
                </a:highlight>
                <a:latin typeface="Arial" panose="020B0604020202020204" pitchFamily="34" charset="0"/>
                <a:cs typeface="Arial" panose="020B0604020202020204" pitchFamily="34" charset="0"/>
              </a:rPr>
              <a:t> {</a:t>
            </a:r>
          </a:p>
          <a:p>
            <a:r>
              <a:rPr lang="en-US" sz="1500" b="0" i="1" dirty="0">
                <a:effectLst/>
                <a:highlight>
                  <a:srgbClr val="FFFF00"/>
                </a:highlight>
                <a:latin typeface="Arial" panose="020B0604020202020204" pitchFamily="34" charset="0"/>
                <a:cs typeface="Arial" panose="020B0604020202020204" pitchFamily="34" charset="0"/>
              </a:rPr>
              <a:t>  </a:t>
            </a:r>
            <a:r>
              <a:rPr lang="en-US" sz="1500" b="0" i="1" dirty="0">
                <a:solidFill>
                  <a:srgbClr val="FF0000"/>
                </a:solidFill>
                <a:effectLst/>
                <a:highlight>
                  <a:srgbClr val="FFFF00"/>
                </a:highlight>
                <a:latin typeface="Arial" panose="020B0604020202020204" pitchFamily="34" charset="0"/>
                <a:cs typeface="Arial" panose="020B0604020202020204" pitchFamily="34" charset="0"/>
              </a:rPr>
              <a:t>color</a:t>
            </a:r>
            <a:r>
              <a:rPr lang="en-US" sz="1500" b="0" i="1" dirty="0">
                <a:effectLst/>
                <a:highlight>
                  <a:srgbClr val="FFFF00"/>
                </a:highlight>
                <a:latin typeface="Arial" panose="020B0604020202020204" pitchFamily="34" charset="0"/>
                <a:cs typeface="Arial" panose="020B0604020202020204" pitchFamily="34" charset="0"/>
              </a:rPr>
              <a:t>: </a:t>
            </a:r>
            <a:r>
              <a:rPr lang="en-US" sz="1500" b="0" i="1" dirty="0">
                <a:solidFill>
                  <a:srgbClr val="0070C0"/>
                </a:solidFill>
                <a:effectLst/>
                <a:highlight>
                  <a:srgbClr val="FFFF00"/>
                </a:highlight>
                <a:latin typeface="Arial" panose="020B0604020202020204" pitchFamily="34" charset="0"/>
                <a:cs typeface="Arial" panose="020B0604020202020204" pitchFamily="34" charset="0"/>
              </a:rPr>
              <a:t>white</a:t>
            </a:r>
            <a:r>
              <a:rPr lang="en-US" sz="1500" b="0" i="1" dirty="0">
                <a:effectLst/>
                <a:highlight>
                  <a:srgbClr val="FFFF00"/>
                </a:highlight>
                <a:latin typeface="Arial" panose="020B0604020202020204" pitchFamily="34" charset="0"/>
                <a:cs typeface="Arial" panose="020B0604020202020204" pitchFamily="34" charset="0"/>
              </a:rPr>
              <a:t>;</a:t>
            </a:r>
          </a:p>
          <a:p>
            <a:r>
              <a:rPr lang="en-US" sz="1500" b="0" i="1" dirty="0">
                <a:effectLst/>
                <a:highlight>
                  <a:srgbClr val="FFFF00"/>
                </a:highlight>
                <a:latin typeface="Arial" panose="020B0604020202020204" pitchFamily="34" charset="0"/>
                <a:cs typeface="Arial" panose="020B0604020202020204" pitchFamily="34" charset="0"/>
              </a:rPr>
              <a:t>  </a:t>
            </a:r>
            <a:r>
              <a:rPr lang="en-US" sz="1500" b="0" i="1" dirty="0">
                <a:solidFill>
                  <a:srgbClr val="FF0000"/>
                </a:solidFill>
                <a:effectLst/>
                <a:highlight>
                  <a:srgbClr val="FFFF00"/>
                </a:highlight>
                <a:latin typeface="Arial" panose="020B0604020202020204" pitchFamily="34" charset="0"/>
                <a:cs typeface="Arial" panose="020B0604020202020204" pitchFamily="34" charset="0"/>
              </a:rPr>
              <a:t>text-align</a:t>
            </a:r>
            <a:r>
              <a:rPr lang="en-US" sz="1500" b="0" i="1" dirty="0">
                <a:effectLst/>
                <a:highlight>
                  <a:srgbClr val="FFFF00"/>
                </a:highlight>
                <a:latin typeface="Arial" panose="020B0604020202020204" pitchFamily="34" charset="0"/>
                <a:cs typeface="Arial" panose="020B0604020202020204" pitchFamily="34" charset="0"/>
              </a:rPr>
              <a:t>: </a:t>
            </a:r>
            <a:r>
              <a:rPr lang="en-US" sz="1500" b="0" i="1" dirty="0">
                <a:solidFill>
                  <a:srgbClr val="0070C0"/>
                </a:solidFill>
                <a:effectLst/>
                <a:highlight>
                  <a:srgbClr val="FFFF00"/>
                </a:highlight>
                <a:latin typeface="Arial" panose="020B0604020202020204" pitchFamily="34" charset="0"/>
                <a:cs typeface="Arial" panose="020B0604020202020204" pitchFamily="34" charset="0"/>
              </a:rPr>
              <a:t>center</a:t>
            </a:r>
            <a:r>
              <a:rPr lang="en-US" sz="1500" b="0" i="1" dirty="0">
                <a:effectLst/>
                <a:highlight>
                  <a:srgbClr val="FFFF00"/>
                </a:highlight>
                <a:latin typeface="Arial" panose="020B0604020202020204" pitchFamily="34" charset="0"/>
                <a:cs typeface="Arial" panose="020B0604020202020204" pitchFamily="34" charset="0"/>
              </a:rPr>
              <a:t>;</a:t>
            </a:r>
          </a:p>
          <a:p>
            <a:r>
              <a:rPr lang="en-US" sz="1500" b="0" i="1" dirty="0">
                <a:effectLst/>
                <a:highlight>
                  <a:srgbClr val="FFFF00"/>
                </a:highlight>
                <a:latin typeface="Arial" panose="020B0604020202020204" pitchFamily="34" charset="0"/>
                <a:cs typeface="Arial" panose="020B0604020202020204" pitchFamily="34" charset="0"/>
              </a:rPr>
              <a:t>}</a:t>
            </a:r>
          </a:p>
          <a:p>
            <a:r>
              <a:rPr lang="en-US" sz="1500" b="0" i="1" dirty="0">
                <a:solidFill>
                  <a:srgbClr val="994E15"/>
                </a:solidFill>
                <a:effectLst/>
                <a:highlight>
                  <a:srgbClr val="FFFF00"/>
                </a:highlight>
                <a:latin typeface="Arial" panose="020B0604020202020204" pitchFamily="34" charset="0"/>
                <a:cs typeface="Arial" panose="020B0604020202020204" pitchFamily="34" charset="0"/>
              </a:rPr>
              <a:t>p</a:t>
            </a:r>
            <a:r>
              <a:rPr lang="en-US" sz="1500" b="0" i="1" dirty="0">
                <a:effectLst/>
                <a:highlight>
                  <a:srgbClr val="FFFF00"/>
                </a:highlight>
                <a:latin typeface="Arial" panose="020B0604020202020204" pitchFamily="34" charset="0"/>
                <a:cs typeface="Arial" panose="020B0604020202020204" pitchFamily="34" charset="0"/>
              </a:rPr>
              <a:t> {</a:t>
            </a:r>
          </a:p>
          <a:p>
            <a:r>
              <a:rPr lang="en-US" sz="1500" b="0" i="1" dirty="0">
                <a:effectLst/>
                <a:highlight>
                  <a:srgbClr val="FFFF00"/>
                </a:highlight>
                <a:latin typeface="Arial" panose="020B0604020202020204" pitchFamily="34" charset="0"/>
                <a:cs typeface="Arial" panose="020B0604020202020204" pitchFamily="34" charset="0"/>
              </a:rPr>
              <a:t>  </a:t>
            </a:r>
            <a:r>
              <a:rPr lang="en-US" sz="1500" b="0" i="1" dirty="0">
                <a:solidFill>
                  <a:srgbClr val="FF0000"/>
                </a:solidFill>
                <a:effectLst/>
                <a:highlight>
                  <a:srgbClr val="FFFF00"/>
                </a:highlight>
                <a:latin typeface="Arial" panose="020B0604020202020204" pitchFamily="34" charset="0"/>
                <a:cs typeface="Arial" panose="020B0604020202020204" pitchFamily="34" charset="0"/>
              </a:rPr>
              <a:t>font-family</a:t>
            </a:r>
            <a:r>
              <a:rPr lang="en-US" sz="1500" b="0" i="1" dirty="0">
                <a:effectLst/>
                <a:highlight>
                  <a:srgbClr val="FFFF00"/>
                </a:highlight>
                <a:latin typeface="Arial" panose="020B0604020202020204" pitchFamily="34" charset="0"/>
                <a:cs typeface="Arial" panose="020B0604020202020204" pitchFamily="34" charset="0"/>
              </a:rPr>
              <a:t>: </a:t>
            </a:r>
            <a:r>
              <a:rPr lang="en-US" sz="1500" b="0" i="1" dirty="0" err="1">
                <a:solidFill>
                  <a:srgbClr val="0070C0"/>
                </a:solidFill>
                <a:effectLst/>
                <a:highlight>
                  <a:srgbClr val="FFFF00"/>
                </a:highlight>
                <a:latin typeface="Arial" panose="020B0604020202020204" pitchFamily="34" charset="0"/>
                <a:cs typeface="Arial" panose="020B0604020202020204" pitchFamily="34" charset="0"/>
              </a:rPr>
              <a:t>verdana</a:t>
            </a:r>
            <a:r>
              <a:rPr lang="en-US" sz="1500" b="0" i="1" dirty="0">
                <a:effectLst/>
                <a:highlight>
                  <a:srgbClr val="FFFF00"/>
                </a:highlight>
                <a:latin typeface="Arial" panose="020B0604020202020204" pitchFamily="34" charset="0"/>
                <a:cs typeface="Arial" panose="020B0604020202020204" pitchFamily="34" charset="0"/>
              </a:rPr>
              <a:t>;</a:t>
            </a:r>
          </a:p>
          <a:p>
            <a:r>
              <a:rPr lang="en-US" sz="1500" b="0" i="1" dirty="0">
                <a:effectLst/>
                <a:highlight>
                  <a:srgbClr val="FFFF00"/>
                </a:highlight>
                <a:latin typeface="Arial" panose="020B0604020202020204" pitchFamily="34" charset="0"/>
                <a:cs typeface="Arial" panose="020B0604020202020204" pitchFamily="34" charset="0"/>
              </a:rPr>
              <a:t>}</a:t>
            </a:r>
          </a:p>
          <a:p>
            <a:r>
              <a:rPr lang="en-US" sz="1500" b="0" i="1" dirty="0">
                <a:effectLst/>
                <a:highlight>
                  <a:srgbClr val="FFFF00"/>
                </a:highlight>
                <a:latin typeface="Arial" panose="020B0604020202020204" pitchFamily="34" charset="0"/>
                <a:cs typeface="Arial" panose="020B0604020202020204" pitchFamily="34" charset="0"/>
              </a:rPr>
              <a:t>&lt;/</a:t>
            </a:r>
            <a:r>
              <a:rPr lang="en-US" sz="1500" b="0" i="1" dirty="0">
                <a:solidFill>
                  <a:srgbClr val="994E15"/>
                </a:solidFill>
                <a:effectLst/>
                <a:highlight>
                  <a:srgbClr val="FFFF00"/>
                </a:highlight>
                <a:latin typeface="Arial" panose="020B0604020202020204" pitchFamily="34" charset="0"/>
                <a:cs typeface="Arial" panose="020B0604020202020204" pitchFamily="34" charset="0"/>
              </a:rPr>
              <a:t>style</a:t>
            </a:r>
            <a:r>
              <a:rPr lang="en-US" sz="1500" b="0" i="1" dirty="0">
                <a:effectLst/>
                <a:highlight>
                  <a:srgbClr val="FFFF00"/>
                </a:highlight>
                <a:latin typeface="Arial" panose="020B0604020202020204" pitchFamily="34" charset="0"/>
                <a:cs typeface="Arial" panose="020B0604020202020204" pitchFamily="34" charset="0"/>
              </a:rPr>
              <a:t>&gt;</a:t>
            </a:r>
          </a:p>
          <a:p>
            <a:r>
              <a:rPr lang="en-US" sz="1500" b="0" i="1" dirty="0">
                <a:effectLst/>
                <a:latin typeface="Arial" panose="020B0604020202020204" pitchFamily="34" charset="0"/>
                <a:cs typeface="Arial" panose="020B0604020202020204" pitchFamily="34" charset="0"/>
              </a:rPr>
              <a:t>&lt;/</a:t>
            </a:r>
            <a:r>
              <a:rPr lang="en-US" sz="1500" b="0" i="1" dirty="0">
                <a:solidFill>
                  <a:srgbClr val="994E15"/>
                </a:solidFill>
                <a:effectLst/>
                <a:latin typeface="Arial" panose="020B0604020202020204" pitchFamily="34" charset="0"/>
                <a:cs typeface="Arial" panose="020B0604020202020204" pitchFamily="34" charset="0"/>
              </a:rPr>
              <a:t>head</a:t>
            </a:r>
            <a:r>
              <a:rPr lang="en-US" sz="1500" b="0" i="1" dirty="0">
                <a:effectLst/>
                <a:latin typeface="Arial" panose="020B0604020202020204" pitchFamily="34" charset="0"/>
                <a:cs typeface="Arial" panose="020B0604020202020204" pitchFamily="34" charset="0"/>
              </a:rPr>
              <a:t>&gt;</a:t>
            </a:r>
          </a:p>
          <a:p>
            <a:r>
              <a:rPr lang="en-US" sz="1500" b="0" i="1" dirty="0">
                <a:effectLst/>
                <a:latin typeface="Arial" panose="020B0604020202020204" pitchFamily="34" charset="0"/>
                <a:cs typeface="Arial" panose="020B0604020202020204" pitchFamily="34" charset="0"/>
              </a:rPr>
              <a:t>&lt;</a:t>
            </a:r>
            <a:r>
              <a:rPr lang="en-US" sz="1500" b="0" i="1" dirty="0">
                <a:solidFill>
                  <a:srgbClr val="994E15"/>
                </a:solidFill>
                <a:effectLst/>
                <a:latin typeface="Arial" panose="020B0604020202020204" pitchFamily="34" charset="0"/>
                <a:cs typeface="Arial" panose="020B0604020202020204" pitchFamily="34" charset="0"/>
              </a:rPr>
              <a:t>body</a:t>
            </a:r>
            <a:r>
              <a:rPr lang="en-US" sz="1500" b="0" i="1" dirty="0">
                <a:effectLst/>
                <a:latin typeface="Arial" panose="020B0604020202020204" pitchFamily="34" charset="0"/>
                <a:cs typeface="Arial" panose="020B0604020202020204" pitchFamily="34" charset="0"/>
              </a:rPr>
              <a:t>&gt;</a:t>
            </a:r>
          </a:p>
          <a:p>
            <a:r>
              <a:rPr lang="en-US" sz="1500" b="0" i="1" dirty="0">
                <a:effectLst/>
                <a:latin typeface="Arial" panose="020B0604020202020204" pitchFamily="34" charset="0"/>
                <a:cs typeface="Arial" panose="020B0604020202020204" pitchFamily="34" charset="0"/>
              </a:rPr>
              <a:t>&lt;</a:t>
            </a:r>
            <a:r>
              <a:rPr lang="en-US" sz="1500" b="0" i="1" dirty="0">
                <a:solidFill>
                  <a:srgbClr val="994E15"/>
                </a:solidFill>
                <a:effectLst/>
                <a:latin typeface="Arial" panose="020B0604020202020204" pitchFamily="34" charset="0"/>
                <a:cs typeface="Arial" panose="020B0604020202020204" pitchFamily="34" charset="0"/>
              </a:rPr>
              <a:t>h1</a:t>
            </a:r>
            <a:r>
              <a:rPr lang="en-US" sz="1500" b="0" i="1" dirty="0">
                <a:effectLst/>
                <a:latin typeface="Arial" panose="020B0604020202020204" pitchFamily="34" charset="0"/>
                <a:cs typeface="Arial" panose="020B0604020202020204" pitchFamily="34" charset="0"/>
              </a:rPr>
              <a:t>&gt;My First CSS Example&lt;/</a:t>
            </a:r>
            <a:r>
              <a:rPr lang="en-US" sz="1500" b="0" i="1" dirty="0">
                <a:solidFill>
                  <a:srgbClr val="994E15"/>
                </a:solidFill>
                <a:effectLst/>
                <a:latin typeface="Arial" panose="020B0604020202020204" pitchFamily="34" charset="0"/>
                <a:cs typeface="Arial" panose="020B0604020202020204" pitchFamily="34" charset="0"/>
              </a:rPr>
              <a:t>h1</a:t>
            </a:r>
            <a:r>
              <a:rPr lang="en-US" sz="1500" b="0" i="1" dirty="0">
                <a:effectLst/>
                <a:latin typeface="Arial" panose="020B0604020202020204" pitchFamily="34" charset="0"/>
                <a:cs typeface="Arial" panose="020B0604020202020204" pitchFamily="34" charset="0"/>
              </a:rPr>
              <a:t>&gt;</a:t>
            </a:r>
          </a:p>
          <a:p>
            <a:r>
              <a:rPr lang="en-US" sz="1500" b="0" i="1" dirty="0">
                <a:effectLst/>
                <a:latin typeface="Arial" panose="020B0604020202020204" pitchFamily="34" charset="0"/>
                <a:cs typeface="Arial" panose="020B0604020202020204" pitchFamily="34" charset="0"/>
              </a:rPr>
              <a:t>&lt;</a:t>
            </a:r>
            <a:r>
              <a:rPr lang="en-US" sz="1500" b="0" i="1" dirty="0">
                <a:solidFill>
                  <a:srgbClr val="994E15"/>
                </a:solidFill>
                <a:effectLst/>
                <a:latin typeface="Arial" panose="020B0604020202020204" pitchFamily="34" charset="0"/>
                <a:cs typeface="Arial" panose="020B0604020202020204" pitchFamily="34" charset="0"/>
              </a:rPr>
              <a:t>p</a:t>
            </a:r>
            <a:r>
              <a:rPr lang="en-US" sz="1500" b="0" i="1" dirty="0">
                <a:effectLst/>
                <a:latin typeface="Arial" panose="020B0604020202020204" pitchFamily="34" charset="0"/>
                <a:cs typeface="Arial" panose="020B0604020202020204" pitchFamily="34" charset="0"/>
              </a:rPr>
              <a:t>&gt;This is a paragraph.&lt;/</a:t>
            </a:r>
            <a:r>
              <a:rPr lang="en-US" sz="1500" b="0" i="1" dirty="0">
                <a:solidFill>
                  <a:srgbClr val="994E15"/>
                </a:solidFill>
                <a:effectLst/>
                <a:latin typeface="Arial" panose="020B0604020202020204" pitchFamily="34" charset="0"/>
                <a:cs typeface="Arial" panose="020B0604020202020204" pitchFamily="34" charset="0"/>
              </a:rPr>
              <a:t>p</a:t>
            </a:r>
            <a:r>
              <a:rPr lang="en-US" sz="1500" b="0" i="1" dirty="0">
                <a:effectLst/>
                <a:latin typeface="Arial" panose="020B0604020202020204" pitchFamily="34" charset="0"/>
                <a:cs typeface="Arial" panose="020B0604020202020204" pitchFamily="34" charset="0"/>
              </a:rPr>
              <a:t>&gt;</a:t>
            </a:r>
          </a:p>
          <a:p>
            <a:r>
              <a:rPr lang="en-US" sz="1500" b="0" i="1" dirty="0">
                <a:effectLst/>
                <a:latin typeface="Arial" panose="020B0604020202020204" pitchFamily="34" charset="0"/>
                <a:cs typeface="Arial" panose="020B0604020202020204" pitchFamily="34" charset="0"/>
              </a:rPr>
              <a:t>&lt;/</a:t>
            </a:r>
            <a:r>
              <a:rPr lang="en-US" sz="1500" b="0" i="1" dirty="0">
                <a:solidFill>
                  <a:srgbClr val="994E15"/>
                </a:solidFill>
                <a:effectLst/>
                <a:latin typeface="Arial" panose="020B0604020202020204" pitchFamily="34" charset="0"/>
                <a:cs typeface="Arial" panose="020B0604020202020204" pitchFamily="34" charset="0"/>
              </a:rPr>
              <a:t>body</a:t>
            </a:r>
            <a:r>
              <a:rPr lang="en-US" sz="1500" b="0" i="1" dirty="0">
                <a:effectLst/>
                <a:latin typeface="Arial" panose="020B0604020202020204" pitchFamily="34" charset="0"/>
                <a:cs typeface="Arial" panose="020B0604020202020204" pitchFamily="34" charset="0"/>
              </a:rPr>
              <a:t>&gt;</a:t>
            </a:r>
          </a:p>
          <a:p>
            <a:r>
              <a:rPr lang="en-US" sz="1500" b="0" i="1" dirty="0">
                <a:effectLst/>
                <a:latin typeface="Arial" panose="020B0604020202020204" pitchFamily="34" charset="0"/>
                <a:cs typeface="Arial" panose="020B0604020202020204" pitchFamily="34" charset="0"/>
              </a:rPr>
              <a:t>&lt;/</a:t>
            </a:r>
            <a:r>
              <a:rPr lang="en-US" sz="1500" b="0" i="1" dirty="0">
                <a:solidFill>
                  <a:srgbClr val="994E15"/>
                </a:solidFill>
                <a:effectLst/>
                <a:latin typeface="Arial" panose="020B0604020202020204" pitchFamily="34" charset="0"/>
                <a:cs typeface="Arial" panose="020B0604020202020204" pitchFamily="34" charset="0"/>
              </a:rPr>
              <a:t>html</a:t>
            </a:r>
            <a:r>
              <a:rPr lang="en-US" sz="1500" b="0" i="1" dirty="0">
                <a:effectLst/>
                <a:latin typeface="Arial" panose="020B0604020202020204" pitchFamily="34" charset="0"/>
                <a:cs typeface="Arial" panose="020B0604020202020204" pitchFamily="34" charset="0"/>
              </a:rPr>
              <a:t>&gt;</a:t>
            </a:r>
            <a:endParaRPr lang="en-US" sz="1500" i="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8C1F033F-74FB-4BE5-B9C2-0196D6F56949}"/>
              </a:ext>
            </a:extLst>
          </p:cNvPr>
          <p:cNvPicPr>
            <a:picLocks noChangeAspect="1"/>
          </p:cNvPicPr>
          <p:nvPr/>
        </p:nvPicPr>
        <p:blipFill>
          <a:blip r:embed="rId3"/>
          <a:stretch>
            <a:fillRect/>
          </a:stretch>
        </p:blipFill>
        <p:spPr>
          <a:xfrm>
            <a:off x="6379633" y="2803148"/>
            <a:ext cx="5228000" cy="2433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1339800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D4095D89-E877-9FFD-7C11-D76B1630C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9CAA1DF8-762F-39E7-2293-E6E2E634A3B3}"/>
              </a:ext>
            </a:extLst>
          </p:cNvPr>
          <p:cNvSpPr txBox="1"/>
          <p:nvPr/>
        </p:nvSpPr>
        <p:spPr>
          <a:xfrm>
            <a:off x="863733" y="476011"/>
            <a:ext cx="7153216" cy="861774"/>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Position The List Item Markers</a:t>
            </a:r>
            <a:r>
              <a:rPr lang="en-US" dirty="0">
                <a:solidFill>
                  <a:srgbClr val="C00000"/>
                </a:solidFill>
              </a:rPr>
              <a:t/>
            </a:r>
            <a:br>
              <a:rPr lang="en-US" dirty="0">
                <a:solidFill>
                  <a:srgbClr val="C00000"/>
                </a:solidFill>
              </a:rPr>
            </a:br>
            <a:endParaRPr lang="fa-IR" dirty="0">
              <a:solidFill>
                <a:srgbClr val="C00000"/>
              </a:solidFill>
            </a:endParaRPr>
          </a:p>
        </p:txBody>
      </p:sp>
      <p:sp>
        <p:nvSpPr>
          <p:cNvPr id="23" name="TextBox 22">
            <a:extLst>
              <a:ext uri="{FF2B5EF4-FFF2-40B4-BE49-F238E27FC236}">
                <a16:creationId xmlns="" xmlns:a16="http://schemas.microsoft.com/office/drawing/2014/main" id="{950F116E-26DA-07AD-1AB1-1407AC6CD1B5}"/>
              </a:ext>
            </a:extLst>
          </p:cNvPr>
          <p:cNvSpPr txBox="1"/>
          <p:nvPr/>
        </p:nvSpPr>
        <p:spPr>
          <a:xfrm>
            <a:off x="863733" y="1569281"/>
            <a:ext cx="8399828" cy="132343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list-style-position property specifies the position of the list-item markers (bullet points).</a:t>
            </a:r>
          </a:p>
          <a:p>
            <a:endParaRPr lang="en-US" sz="2000" b="0" i="0" dirty="0">
              <a:solidFill>
                <a:srgbClr val="000000"/>
              </a:solidFill>
              <a:effectLst/>
              <a:latin typeface="Arial" panose="020B0604020202020204" pitchFamily="34" charset="0"/>
              <a:cs typeface="Arial" panose="020B0604020202020204" pitchFamily="34" charset="0"/>
            </a:endParaRPr>
          </a:p>
          <a:p>
            <a:endParaRPr lang="en-US" sz="2000" b="0" i="0" dirty="0">
              <a:solidFill>
                <a:srgbClr val="000000"/>
              </a:solidFill>
              <a:effectLst/>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 xmlns:a16="http://schemas.microsoft.com/office/drawing/2014/main" id="{64CF74FA-E6F1-C5FA-5A7F-B6A602EEEECA}"/>
              </a:ext>
            </a:extLst>
          </p:cNvPr>
          <p:cNvSpPr>
            <a:spLocks noGrp="1"/>
          </p:cNvSpPr>
          <p:nvPr>
            <p:ph type="sldNum" sz="quarter" idx="12"/>
          </p:nvPr>
        </p:nvSpPr>
        <p:spPr/>
        <p:txBody>
          <a:bodyPr/>
          <a:lstStyle/>
          <a:p>
            <a:fld id="{CDE1651F-BCDB-4DC2-9A8D-B6E1C817E896}" type="slidenum">
              <a:rPr lang="zh-CN" altLang="en-US" smtClean="0"/>
              <a:t>170</a:t>
            </a:fld>
            <a:endParaRPr lang="zh-CN" altLang="en-US" dirty="0"/>
          </a:p>
        </p:txBody>
      </p:sp>
      <p:pic>
        <p:nvPicPr>
          <p:cNvPr id="6" name="Picture 5">
            <a:extLst>
              <a:ext uri="{FF2B5EF4-FFF2-40B4-BE49-F238E27FC236}">
                <a16:creationId xmlns="" xmlns:a16="http://schemas.microsoft.com/office/drawing/2014/main" id="{2FC05B7F-0465-4BA1-8370-DF845E86DF8E}"/>
              </a:ext>
            </a:extLst>
          </p:cNvPr>
          <p:cNvPicPr>
            <a:picLocks noChangeAspect="1"/>
          </p:cNvPicPr>
          <p:nvPr/>
        </p:nvPicPr>
        <p:blipFill>
          <a:blip r:embed="rId4"/>
          <a:stretch>
            <a:fillRect/>
          </a:stretch>
        </p:blipFill>
        <p:spPr>
          <a:xfrm>
            <a:off x="1228271" y="4698801"/>
            <a:ext cx="3038899" cy="14289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TextBox 18">
            <a:extLst>
              <a:ext uri="{FF2B5EF4-FFF2-40B4-BE49-F238E27FC236}">
                <a16:creationId xmlns="" xmlns:a16="http://schemas.microsoft.com/office/drawing/2014/main" id="{E5940EB6-6D21-4A51-9DEC-821389A0D3AA}"/>
              </a:ext>
            </a:extLst>
          </p:cNvPr>
          <p:cNvSpPr txBox="1"/>
          <p:nvPr/>
        </p:nvSpPr>
        <p:spPr>
          <a:xfrm>
            <a:off x="1124713" y="2750224"/>
            <a:ext cx="3755898"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t>
            </a:r>
            <a:r>
              <a:rPr lang="en-US" dirty="0">
                <a:solidFill>
                  <a:srgbClr val="990000"/>
                </a:solidFill>
                <a:latin typeface="Arial" panose="020B0604020202020204" pitchFamily="34" charset="0"/>
                <a:cs typeface="Arial" panose="020B0604020202020204" pitchFamily="34" charset="0"/>
              </a:rPr>
              <a:t>list-style-position: outside</a:t>
            </a:r>
            <a:r>
              <a:rPr lang="en-US" dirty="0">
                <a:latin typeface="Arial" panose="020B0604020202020204" pitchFamily="34" charset="0"/>
                <a:cs typeface="Arial" panose="020B0604020202020204" pitchFamily="34" charset="0"/>
              </a:rPr>
              <a:t>;" means that the bullet points will be outside the list item. The start of each line of a list item will be aligned vertically. This is default:</a:t>
            </a:r>
          </a:p>
        </p:txBody>
      </p:sp>
      <p:sp>
        <p:nvSpPr>
          <p:cNvPr id="20" name="TextBox 19">
            <a:extLst>
              <a:ext uri="{FF2B5EF4-FFF2-40B4-BE49-F238E27FC236}">
                <a16:creationId xmlns="" xmlns:a16="http://schemas.microsoft.com/office/drawing/2014/main" id="{CEEEF477-7705-4665-9490-3AD4EF8B437D}"/>
              </a:ext>
            </a:extLst>
          </p:cNvPr>
          <p:cNvSpPr txBox="1"/>
          <p:nvPr/>
        </p:nvSpPr>
        <p:spPr>
          <a:xfrm>
            <a:off x="6521958" y="2750224"/>
            <a:ext cx="3914267"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t>
            </a:r>
            <a:r>
              <a:rPr lang="en-US" dirty="0">
                <a:solidFill>
                  <a:srgbClr val="990000"/>
                </a:solidFill>
                <a:latin typeface="Arial" panose="020B0604020202020204" pitchFamily="34" charset="0"/>
                <a:cs typeface="Arial" panose="020B0604020202020204" pitchFamily="34" charset="0"/>
              </a:rPr>
              <a:t>list-style-position: inside</a:t>
            </a:r>
            <a:r>
              <a:rPr lang="en-US" dirty="0">
                <a:latin typeface="Arial" panose="020B0604020202020204" pitchFamily="34" charset="0"/>
                <a:cs typeface="Arial" panose="020B0604020202020204" pitchFamily="34" charset="0"/>
              </a:rPr>
              <a:t>;" means that the bullet points will be inside the list item. As it is part of the list item, it will be part of the text and push the text at the start:</a:t>
            </a:r>
          </a:p>
        </p:txBody>
      </p:sp>
      <p:pic>
        <p:nvPicPr>
          <p:cNvPr id="11" name="Picture 10">
            <a:extLst>
              <a:ext uri="{FF2B5EF4-FFF2-40B4-BE49-F238E27FC236}">
                <a16:creationId xmlns="" xmlns:a16="http://schemas.microsoft.com/office/drawing/2014/main" id="{DE84BFA7-E8C9-4EBE-BB72-B30B2B63A3D1}"/>
              </a:ext>
            </a:extLst>
          </p:cNvPr>
          <p:cNvPicPr>
            <a:picLocks noChangeAspect="1"/>
          </p:cNvPicPr>
          <p:nvPr/>
        </p:nvPicPr>
        <p:blipFill>
          <a:blip r:embed="rId5"/>
          <a:stretch>
            <a:fillRect/>
          </a:stretch>
        </p:blipFill>
        <p:spPr>
          <a:xfrm>
            <a:off x="6641593" y="4679748"/>
            <a:ext cx="3096057" cy="1448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1" name="直接连接符 3">
            <a:extLst>
              <a:ext uri="{FF2B5EF4-FFF2-40B4-BE49-F238E27FC236}">
                <a16:creationId xmlns="" xmlns:a16="http://schemas.microsoft.com/office/drawing/2014/main" id="{B9D0F9A7-D454-465D-88ED-241D6A26B98A}"/>
              </a:ext>
            </a:extLst>
          </p:cNvPr>
          <p:cNvCxnSpPr>
            <a:cxnSpLocks/>
          </p:cNvCxnSpPr>
          <p:nvPr/>
        </p:nvCxnSpPr>
        <p:spPr>
          <a:xfrm>
            <a:off x="5550408" y="2880360"/>
            <a:ext cx="0" cy="313639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Arrow: Pentagon 24">
            <a:extLst>
              <a:ext uri="{FF2B5EF4-FFF2-40B4-BE49-F238E27FC236}">
                <a16:creationId xmlns="" xmlns:a16="http://schemas.microsoft.com/office/drawing/2014/main" id="{7E80E3B0-326D-487C-9BE4-94BC16BDD956}"/>
              </a:ext>
            </a:extLst>
          </p:cNvPr>
          <p:cNvSpPr/>
          <p:nvPr/>
        </p:nvSpPr>
        <p:spPr>
          <a:xfrm rot="5400000">
            <a:off x="356653" y="2887677"/>
            <a:ext cx="652615" cy="622524"/>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Arrow: Pentagon 25">
            <a:extLst>
              <a:ext uri="{FF2B5EF4-FFF2-40B4-BE49-F238E27FC236}">
                <a16:creationId xmlns="" xmlns:a16="http://schemas.microsoft.com/office/drawing/2014/main" id="{FB06596F-6A83-47FE-8B2A-2536C1EE0FA5}"/>
              </a:ext>
            </a:extLst>
          </p:cNvPr>
          <p:cNvSpPr/>
          <p:nvPr/>
        </p:nvSpPr>
        <p:spPr>
          <a:xfrm rot="5400000">
            <a:off x="5752166" y="2887676"/>
            <a:ext cx="652615" cy="622524"/>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TextBox 27">
            <a:extLst>
              <a:ext uri="{FF2B5EF4-FFF2-40B4-BE49-F238E27FC236}">
                <a16:creationId xmlns="" xmlns:a16="http://schemas.microsoft.com/office/drawing/2014/main" id="{E8E05B67-81BF-4E38-8B2B-FC87B71FC3FB}"/>
              </a:ext>
            </a:extLst>
          </p:cNvPr>
          <p:cNvSpPr txBox="1"/>
          <p:nvPr/>
        </p:nvSpPr>
        <p:spPr>
          <a:xfrm>
            <a:off x="489267" y="2852800"/>
            <a:ext cx="418644" cy="523220"/>
          </a:xfrm>
          <a:prstGeom prst="rect">
            <a:avLst/>
          </a:prstGeom>
          <a:noFill/>
        </p:spPr>
        <p:txBody>
          <a:bodyPr wrap="square" rtlCol="0">
            <a:spAutoFit/>
          </a:bodyPr>
          <a:lstStyle/>
          <a:p>
            <a:r>
              <a:rPr lang="en-US" sz="2800" dirty="0">
                <a:solidFill>
                  <a:schemeClr val="bg1"/>
                </a:solidFill>
              </a:rPr>
              <a:t>1</a:t>
            </a:r>
            <a:endParaRPr lang="en-US" dirty="0">
              <a:solidFill>
                <a:schemeClr val="bg1"/>
              </a:solidFill>
            </a:endParaRPr>
          </a:p>
        </p:txBody>
      </p:sp>
      <p:sp>
        <p:nvSpPr>
          <p:cNvPr id="29" name="TextBox 28">
            <a:extLst>
              <a:ext uri="{FF2B5EF4-FFF2-40B4-BE49-F238E27FC236}">
                <a16:creationId xmlns="" xmlns:a16="http://schemas.microsoft.com/office/drawing/2014/main" id="{D922ED93-1493-4798-9F4F-45573336BB50}"/>
              </a:ext>
            </a:extLst>
          </p:cNvPr>
          <p:cNvSpPr txBox="1"/>
          <p:nvPr/>
        </p:nvSpPr>
        <p:spPr>
          <a:xfrm>
            <a:off x="5900098" y="2878980"/>
            <a:ext cx="418644" cy="523220"/>
          </a:xfrm>
          <a:prstGeom prst="rect">
            <a:avLst/>
          </a:prstGeom>
          <a:noFill/>
        </p:spPr>
        <p:txBody>
          <a:bodyPr wrap="square" rtlCol="0">
            <a:spAutoFit/>
          </a:bodyPr>
          <a:lstStyle/>
          <a:p>
            <a:r>
              <a:rPr lang="en-US" sz="2800" dirty="0">
                <a:solidFill>
                  <a:schemeClr val="bg1"/>
                </a:solidFill>
              </a:rPr>
              <a:t>2</a:t>
            </a:r>
            <a:endParaRPr lang="en-US" dirty="0">
              <a:solidFill>
                <a:schemeClr val="bg1"/>
              </a:solidFill>
            </a:endParaRPr>
          </a:p>
        </p:txBody>
      </p:sp>
      <p:pic>
        <p:nvPicPr>
          <p:cNvPr id="30" name="Graphic 29" descr="Arrow Slight curve">
            <a:extLst>
              <a:ext uri="{FF2B5EF4-FFF2-40B4-BE49-F238E27FC236}">
                <a16:creationId xmlns="" xmlns:a16="http://schemas.microsoft.com/office/drawing/2014/main" id="{A8939892-083F-400C-BB0C-106A2793FD0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0688717" y="5327650"/>
            <a:ext cx="914400" cy="914400"/>
          </a:xfrm>
          <a:prstGeom prst="rect">
            <a:avLst/>
          </a:prstGeom>
        </p:spPr>
      </p:pic>
      <p:sp>
        <p:nvSpPr>
          <p:cNvPr id="31" name="文本框 7">
            <a:extLst>
              <a:ext uri="{FF2B5EF4-FFF2-40B4-BE49-F238E27FC236}">
                <a16:creationId xmlns="" xmlns:a16="http://schemas.microsoft.com/office/drawing/2014/main" id="{E6F56047-F9A6-44F6-A1DB-A3900347F0E4}"/>
              </a:ext>
            </a:extLst>
          </p:cNvPr>
          <p:cNvSpPr txBox="1"/>
          <p:nvPr/>
        </p:nvSpPr>
        <p:spPr>
          <a:xfrm>
            <a:off x="9862678" y="5899150"/>
            <a:ext cx="2575509" cy="508344"/>
          </a:xfrm>
          <a:prstGeom prst="rect">
            <a:avLst/>
          </a:prstGeom>
          <a:noFill/>
        </p:spPr>
        <p:txBody>
          <a:bodyPr wrap="square">
            <a:spAutoFit/>
          </a:bodyPr>
          <a:lstStyle/>
          <a:p>
            <a:pPr algn="ctr">
              <a:lnSpc>
                <a:spcPct val="200000"/>
              </a:lnSpc>
            </a:pPr>
            <a:r>
              <a:rPr lang="en-US" altLang="zh-CN" sz="1600" dirty="0">
                <a:latin typeface="Arial" panose="020B0604020202020204" pitchFamily="34" charset="0"/>
                <a:cs typeface="Arial" panose="020B0604020202020204" pitchFamily="34" charset="0"/>
                <a:sym typeface="+mn-lt"/>
              </a:rPr>
              <a:t>Let’s see how… </a:t>
            </a:r>
          </a:p>
        </p:txBody>
      </p:sp>
    </p:spTree>
    <p:custDataLst>
      <p:tags r:id="rId1"/>
    </p:custDataLst>
    <p:extLst>
      <p:ext uri="{BB962C8B-B14F-4D97-AF65-F5344CB8AC3E}">
        <p14:creationId xmlns:p14="http://schemas.microsoft.com/office/powerpoint/2010/main" val="103730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D4095D89-E877-9FFD-7C11-D76B1630C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9CAA1DF8-762F-39E7-2293-E6E2E634A3B3}"/>
              </a:ext>
            </a:extLst>
          </p:cNvPr>
          <p:cNvSpPr txBox="1"/>
          <p:nvPr/>
        </p:nvSpPr>
        <p:spPr>
          <a:xfrm>
            <a:off x="863732" y="476011"/>
            <a:ext cx="7128123" cy="861774"/>
          </a:xfrm>
          <a:prstGeom prst="rect">
            <a:avLst/>
          </a:prstGeom>
          <a:noFill/>
        </p:spPr>
        <p:txBody>
          <a:bodyPr wrap="square">
            <a:spAutoFit/>
          </a:bodyPr>
          <a:lstStyle/>
          <a:p>
            <a:pPr algn="l"/>
            <a:r>
              <a:rPr lang="en-US" sz="3200" b="1" dirty="0">
                <a:solidFill>
                  <a:srgbClr val="1F448E"/>
                </a:solidFill>
                <a:latin typeface="Arial" panose="020B0604020202020204" pitchFamily="34" charset="0"/>
                <a:cs typeface="Arial" panose="020B0604020202020204" pitchFamily="34" charset="0"/>
              </a:rPr>
              <a:t>Position The List Item Markers</a:t>
            </a:r>
            <a:r>
              <a:rPr lang="en-US" dirty="0"/>
              <a:t/>
            </a:r>
            <a:br>
              <a:rPr lang="en-US" dirty="0"/>
            </a:br>
            <a:endParaRPr lang="fa-IR" dirty="0"/>
          </a:p>
        </p:txBody>
      </p:sp>
      <p:sp>
        <p:nvSpPr>
          <p:cNvPr id="3" name="Slide Number Placeholder 2">
            <a:extLst>
              <a:ext uri="{FF2B5EF4-FFF2-40B4-BE49-F238E27FC236}">
                <a16:creationId xmlns="" xmlns:a16="http://schemas.microsoft.com/office/drawing/2014/main" id="{64CF74FA-E6F1-C5FA-5A7F-B6A602EEEECA}"/>
              </a:ext>
            </a:extLst>
          </p:cNvPr>
          <p:cNvSpPr>
            <a:spLocks noGrp="1"/>
          </p:cNvSpPr>
          <p:nvPr>
            <p:ph type="sldNum" sz="quarter" idx="12"/>
          </p:nvPr>
        </p:nvSpPr>
        <p:spPr/>
        <p:txBody>
          <a:bodyPr/>
          <a:lstStyle/>
          <a:p>
            <a:fld id="{CDE1651F-BCDB-4DC2-9A8D-B6E1C817E896}" type="slidenum">
              <a:rPr lang="zh-CN" altLang="en-US" smtClean="0"/>
              <a:t>171</a:t>
            </a:fld>
            <a:endParaRPr lang="zh-CN" altLang="en-US"/>
          </a:p>
        </p:txBody>
      </p:sp>
      <p:sp>
        <p:nvSpPr>
          <p:cNvPr id="13" name="TextBox 12">
            <a:extLst>
              <a:ext uri="{FF2B5EF4-FFF2-40B4-BE49-F238E27FC236}">
                <a16:creationId xmlns="" xmlns:a16="http://schemas.microsoft.com/office/drawing/2014/main" id="{494EFAF9-E777-44F2-8629-4EA6A1311652}"/>
              </a:ext>
            </a:extLst>
          </p:cNvPr>
          <p:cNvSpPr txBox="1"/>
          <p:nvPr/>
        </p:nvSpPr>
        <p:spPr>
          <a:xfrm>
            <a:off x="863732" y="1122044"/>
            <a:ext cx="6094476" cy="5355312"/>
          </a:xfrm>
          <a:prstGeom prst="rect">
            <a:avLst/>
          </a:prstGeom>
          <a:noFill/>
        </p:spPr>
        <p:txBody>
          <a:bodyPr wrap="square">
            <a:spAutoFit/>
          </a:bodyPr>
          <a:lstStyle/>
          <a:p>
            <a:r>
              <a:rPr lang="en-US" i="1" dirty="0"/>
              <a:t>&lt;</a:t>
            </a:r>
            <a:r>
              <a:rPr lang="en-US" i="1" dirty="0">
                <a:solidFill>
                  <a:srgbClr val="994E15"/>
                </a:solidFill>
              </a:rPr>
              <a:t>head</a:t>
            </a:r>
            <a:r>
              <a:rPr lang="en-US" i="1" dirty="0"/>
              <a:t>&gt;</a:t>
            </a:r>
          </a:p>
          <a:p>
            <a:r>
              <a:rPr lang="en-US" i="1" dirty="0"/>
              <a:t>&lt;</a:t>
            </a:r>
            <a:r>
              <a:rPr lang="en-US" i="1" dirty="0">
                <a:solidFill>
                  <a:srgbClr val="994E15"/>
                </a:solidFill>
              </a:rPr>
              <a:t>style</a:t>
            </a:r>
            <a:r>
              <a:rPr lang="en-US" i="1" dirty="0"/>
              <a:t>&gt;</a:t>
            </a:r>
          </a:p>
          <a:p>
            <a:r>
              <a:rPr lang="en-US" i="1" dirty="0">
                <a:solidFill>
                  <a:srgbClr val="994E15"/>
                </a:solidFill>
              </a:rPr>
              <a:t>li</a:t>
            </a:r>
            <a:r>
              <a:rPr lang="en-US" i="1" dirty="0"/>
              <a:t>{</a:t>
            </a:r>
          </a:p>
          <a:p>
            <a:r>
              <a:rPr lang="en-US" i="1" dirty="0"/>
              <a:t>    </a:t>
            </a:r>
            <a:r>
              <a:rPr lang="en-US" i="1" dirty="0">
                <a:solidFill>
                  <a:srgbClr val="FF0000"/>
                </a:solidFill>
              </a:rPr>
              <a:t>border</a:t>
            </a:r>
            <a:r>
              <a:rPr lang="en-US" i="1" dirty="0"/>
              <a:t>: </a:t>
            </a:r>
            <a:r>
              <a:rPr lang="en-US" i="1" dirty="0">
                <a:solidFill>
                  <a:srgbClr val="0070C0"/>
                </a:solidFill>
              </a:rPr>
              <a:t>1px solid black</a:t>
            </a:r>
            <a:r>
              <a:rPr lang="en-US" i="1" dirty="0"/>
              <a:t>;</a:t>
            </a:r>
          </a:p>
          <a:p>
            <a:r>
              <a:rPr lang="en-US" i="1" dirty="0"/>
              <a:t>}</a:t>
            </a:r>
          </a:p>
          <a:p>
            <a:r>
              <a:rPr lang="en-US" i="1" dirty="0" err="1">
                <a:solidFill>
                  <a:srgbClr val="994E15"/>
                </a:solidFill>
              </a:rPr>
              <a:t>ul.a</a:t>
            </a:r>
            <a:r>
              <a:rPr lang="en-US" i="1" dirty="0">
                <a:solidFill>
                  <a:srgbClr val="994E15"/>
                </a:solidFill>
              </a:rPr>
              <a:t> </a:t>
            </a:r>
            <a:r>
              <a:rPr lang="en-US" i="1" dirty="0"/>
              <a:t>{</a:t>
            </a:r>
          </a:p>
          <a:p>
            <a:r>
              <a:rPr lang="en-US" i="1" dirty="0"/>
              <a:t>    </a:t>
            </a:r>
            <a:r>
              <a:rPr lang="en-US" i="1" u="sng" dirty="0">
                <a:solidFill>
                  <a:srgbClr val="FF0000"/>
                </a:solidFill>
              </a:rPr>
              <a:t>list-style-position</a:t>
            </a:r>
            <a:r>
              <a:rPr lang="en-US" i="1" u="sng" dirty="0"/>
              <a:t>: </a:t>
            </a:r>
            <a:r>
              <a:rPr lang="en-US" i="1" u="sng" dirty="0">
                <a:solidFill>
                  <a:srgbClr val="0070C0"/>
                </a:solidFill>
              </a:rPr>
              <a:t>outside</a:t>
            </a:r>
            <a:r>
              <a:rPr lang="en-US" i="1" u="sng" dirty="0"/>
              <a:t>;</a:t>
            </a:r>
          </a:p>
          <a:p>
            <a:r>
              <a:rPr lang="en-US" i="1" dirty="0"/>
              <a:t>}</a:t>
            </a:r>
          </a:p>
          <a:p>
            <a:r>
              <a:rPr lang="en-US" i="1" dirty="0" err="1">
                <a:solidFill>
                  <a:srgbClr val="994E15"/>
                </a:solidFill>
              </a:rPr>
              <a:t>ul.b</a:t>
            </a:r>
            <a:r>
              <a:rPr lang="en-US" i="1" dirty="0"/>
              <a:t> {</a:t>
            </a:r>
          </a:p>
          <a:p>
            <a:r>
              <a:rPr lang="en-US" i="1" dirty="0"/>
              <a:t>    </a:t>
            </a:r>
            <a:r>
              <a:rPr lang="en-US" i="1" u="sng" dirty="0">
                <a:solidFill>
                  <a:srgbClr val="FF0000"/>
                </a:solidFill>
              </a:rPr>
              <a:t>list-style-position</a:t>
            </a:r>
            <a:r>
              <a:rPr lang="en-US" i="1" u="sng" dirty="0"/>
              <a:t>: </a:t>
            </a:r>
            <a:r>
              <a:rPr lang="en-US" i="1" u="sng" dirty="0">
                <a:solidFill>
                  <a:srgbClr val="0070C0"/>
                </a:solidFill>
              </a:rPr>
              <a:t>inside</a:t>
            </a:r>
            <a:r>
              <a:rPr lang="en-US" i="1" u="sng" dirty="0"/>
              <a:t>;</a:t>
            </a:r>
          </a:p>
          <a:p>
            <a:r>
              <a:rPr lang="en-US" i="1" dirty="0"/>
              <a:t>}</a:t>
            </a:r>
          </a:p>
          <a:p>
            <a:r>
              <a:rPr lang="en-US" i="1" dirty="0" err="1">
                <a:solidFill>
                  <a:srgbClr val="994E15"/>
                </a:solidFill>
              </a:rPr>
              <a:t>ol.c</a:t>
            </a:r>
            <a:r>
              <a:rPr lang="en-US" i="1" dirty="0"/>
              <a:t> {</a:t>
            </a:r>
          </a:p>
          <a:p>
            <a:r>
              <a:rPr lang="en-US" i="1" dirty="0"/>
              <a:t>    </a:t>
            </a:r>
            <a:r>
              <a:rPr lang="en-US" i="1" u="sng" dirty="0">
                <a:solidFill>
                  <a:srgbClr val="FF0000"/>
                </a:solidFill>
              </a:rPr>
              <a:t>list-style-position</a:t>
            </a:r>
            <a:r>
              <a:rPr lang="en-US" i="1" u="sng" dirty="0"/>
              <a:t>: </a:t>
            </a:r>
            <a:r>
              <a:rPr lang="en-US" i="1" u="sng" dirty="0">
                <a:solidFill>
                  <a:srgbClr val="0070C0"/>
                </a:solidFill>
              </a:rPr>
              <a:t>outside</a:t>
            </a:r>
            <a:r>
              <a:rPr lang="en-US" i="1" dirty="0"/>
              <a:t>;</a:t>
            </a:r>
          </a:p>
          <a:p>
            <a:r>
              <a:rPr lang="en-US" i="1" dirty="0"/>
              <a:t>}</a:t>
            </a:r>
          </a:p>
          <a:p>
            <a:r>
              <a:rPr lang="en-US" i="1" dirty="0" err="1">
                <a:solidFill>
                  <a:srgbClr val="994E15"/>
                </a:solidFill>
              </a:rPr>
              <a:t>ol.d</a:t>
            </a:r>
            <a:r>
              <a:rPr lang="en-US" i="1" dirty="0"/>
              <a:t> {</a:t>
            </a:r>
          </a:p>
          <a:p>
            <a:r>
              <a:rPr lang="en-US" i="1" dirty="0"/>
              <a:t>    </a:t>
            </a:r>
            <a:r>
              <a:rPr lang="en-US" i="1" u="sng" dirty="0">
                <a:solidFill>
                  <a:srgbClr val="FF0000"/>
                </a:solidFill>
              </a:rPr>
              <a:t>list-style-position</a:t>
            </a:r>
            <a:r>
              <a:rPr lang="en-US" i="1" u="sng" dirty="0"/>
              <a:t>: </a:t>
            </a:r>
            <a:r>
              <a:rPr lang="en-US" i="1" u="sng" dirty="0">
                <a:solidFill>
                  <a:srgbClr val="0070C0"/>
                </a:solidFill>
              </a:rPr>
              <a:t>inside</a:t>
            </a:r>
            <a:r>
              <a:rPr lang="en-US" i="1" u="sng" dirty="0"/>
              <a:t>;</a:t>
            </a:r>
          </a:p>
          <a:p>
            <a:r>
              <a:rPr lang="en-US" i="1" dirty="0"/>
              <a:t>}</a:t>
            </a:r>
          </a:p>
          <a:p>
            <a:r>
              <a:rPr lang="en-US" i="1" dirty="0"/>
              <a:t>&lt;/</a:t>
            </a:r>
            <a:r>
              <a:rPr lang="en-US" i="1" dirty="0">
                <a:solidFill>
                  <a:srgbClr val="994E15"/>
                </a:solidFill>
              </a:rPr>
              <a:t>style</a:t>
            </a:r>
            <a:r>
              <a:rPr lang="en-US" i="1" dirty="0"/>
              <a:t>&gt;</a:t>
            </a:r>
          </a:p>
          <a:p>
            <a:r>
              <a:rPr lang="en-US" i="1" dirty="0"/>
              <a:t>&lt;/</a:t>
            </a:r>
            <a:r>
              <a:rPr lang="en-US" i="1" dirty="0">
                <a:solidFill>
                  <a:srgbClr val="994E15"/>
                </a:solidFill>
              </a:rPr>
              <a:t>head</a:t>
            </a:r>
            <a:r>
              <a:rPr lang="en-US" i="1" dirty="0"/>
              <a:t>&gt;</a:t>
            </a:r>
          </a:p>
        </p:txBody>
      </p:sp>
      <p:pic>
        <p:nvPicPr>
          <p:cNvPr id="6" name="Picture 5">
            <a:extLst>
              <a:ext uri="{FF2B5EF4-FFF2-40B4-BE49-F238E27FC236}">
                <a16:creationId xmlns="" xmlns:a16="http://schemas.microsoft.com/office/drawing/2014/main" id="{60DB345B-9B85-4571-BFA7-C88FB0F08193}"/>
              </a:ext>
            </a:extLst>
          </p:cNvPr>
          <p:cNvPicPr>
            <a:picLocks noChangeAspect="1"/>
          </p:cNvPicPr>
          <p:nvPr/>
        </p:nvPicPr>
        <p:blipFill rotWithShape="1">
          <a:blip r:embed="rId4"/>
          <a:srcRect r="2845"/>
          <a:stretch/>
        </p:blipFill>
        <p:spPr>
          <a:xfrm>
            <a:off x="4427793" y="2245948"/>
            <a:ext cx="7317841" cy="37873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Graphic 14" descr="Line arrow: Straight with solid fill">
            <a:extLst>
              <a:ext uri="{FF2B5EF4-FFF2-40B4-BE49-F238E27FC236}">
                <a16:creationId xmlns="" xmlns:a16="http://schemas.microsoft.com/office/drawing/2014/main" id="{98367A2E-4698-40B1-AEBA-53A136F5F75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3760866" y="2752343"/>
            <a:ext cx="518525" cy="484632"/>
          </a:xfrm>
          <a:prstGeom prst="rect">
            <a:avLst/>
          </a:prstGeom>
        </p:spPr>
      </p:pic>
      <p:pic>
        <p:nvPicPr>
          <p:cNvPr id="16" name="Graphic 15" descr="Line arrow: Straight with solid fill">
            <a:extLst>
              <a:ext uri="{FF2B5EF4-FFF2-40B4-BE49-F238E27FC236}">
                <a16:creationId xmlns="" xmlns:a16="http://schemas.microsoft.com/office/drawing/2014/main" id="{794CCA08-FE29-4ECA-A8AD-496646F91EF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3760865" y="3557384"/>
            <a:ext cx="518525" cy="484632"/>
          </a:xfrm>
          <a:prstGeom prst="rect">
            <a:avLst/>
          </a:prstGeom>
        </p:spPr>
      </p:pic>
      <p:pic>
        <p:nvPicPr>
          <p:cNvPr id="17" name="Graphic 16" descr="Line arrow: Straight with solid fill">
            <a:extLst>
              <a:ext uri="{FF2B5EF4-FFF2-40B4-BE49-F238E27FC236}">
                <a16:creationId xmlns="" xmlns:a16="http://schemas.microsoft.com/office/drawing/2014/main" id="{CA085A6D-97BA-4094-B346-A422B12336AA}"/>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3760864" y="4409218"/>
            <a:ext cx="518525" cy="484632"/>
          </a:xfrm>
          <a:prstGeom prst="rect">
            <a:avLst/>
          </a:prstGeom>
        </p:spPr>
      </p:pic>
      <p:pic>
        <p:nvPicPr>
          <p:cNvPr id="18" name="Graphic 17" descr="Line arrow: Straight with solid fill">
            <a:extLst>
              <a:ext uri="{FF2B5EF4-FFF2-40B4-BE49-F238E27FC236}">
                <a16:creationId xmlns="" xmlns:a16="http://schemas.microsoft.com/office/drawing/2014/main" id="{62193C86-0EA6-4DF5-AA00-A5F00F8999D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3760864" y="5200971"/>
            <a:ext cx="518525" cy="484632"/>
          </a:xfrm>
          <a:prstGeom prst="rect">
            <a:avLst/>
          </a:prstGeom>
        </p:spPr>
      </p:pic>
    </p:spTree>
    <p:custDataLst>
      <p:tags r:id="rId1"/>
    </p:custDataLst>
    <p:extLst>
      <p:ext uri="{BB962C8B-B14F-4D97-AF65-F5344CB8AC3E}">
        <p14:creationId xmlns:p14="http://schemas.microsoft.com/office/powerpoint/2010/main" val="329377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D4095D89-E877-9FFD-7C11-D76B1630C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9CAA1DF8-762F-39E7-2293-E6E2E634A3B3}"/>
              </a:ext>
            </a:extLst>
          </p:cNvPr>
          <p:cNvSpPr txBox="1"/>
          <p:nvPr/>
        </p:nvSpPr>
        <p:spPr>
          <a:xfrm>
            <a:off x="863733" y="476011"/>
            <a:ext cx="6097772" cy="861774"/>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List - Shorthand property</a:t>
            </a:r>
            <a:r>
              <a:rPr lang="en-US" dirty="0">
                <a:solidFill>
                  <a:srgbClr val="C00000"/>
                </a:solidFill>
              </a:rPr>
              <a:t/>
            </a:r>
            <a:br>
              <a:rPr lang="en-US" dirty="0">
                <a:solidFill>
                  <a:srgbClr val="C00000"/>
                </a:solidFill>
              </a:rPr>
            </a:br>
            <a:endParaRPr lang="fa-IR" dirty="0">
              <a:solidFill>
                <a:srgbClr val="C00000"/>
              </a:solidFill>
            </a:endParaRPr>
          </a:p>
        </p:txBody>
      </p:sp>
      <p:sp>
        <p:nvSpPr>
          <p:cNvPr id="23" name="TextBox 22">
            <a:extLst>
              <a:ext uri="{FF2B5EF4-FFF2-40B4-BE49-F238E27FC236}">
                <a16:creationId xmlns="" xmlns:a16="http://schemas.microsoft.com/office/drawing/2014/main" id="{950F116E-26DA-07AD-1AB1-1407AC6CD1B5}"/>
              </a:ext>
            </a:extLst>
          </p:cNvPr>
          <p:cNvSpPr txBox="1"/>
          <p:nvPr/>
        </p:nvSpPr>
        <p:spPr>
          <a:xfrm>
            <a:off x="863732" y="1751617"/>
            <a:ext cx="9779883" cy="4708981"/>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list-style property is a shorthand property. It is used to set all the list properties in one declaration.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When using the shorthand property, the order of the property values are:</a:t>
            </a:r>
          </a:p>
          <a:p>
            <a:pPr lvl="1"/>
            <a:endParaRPr lang="en-US" sz="2000" dirty="0">
              <a:solidFill>
                <a:srgbClr val="990000"/>
              </a:solidFill>
              <a:latin typeface="Arial" panose="020B0604020202020204" pitchFamily="34" charset="0"/>
              <a:cs typeface="Arial" panose="020B0604020202020204" pitchFamily="34" charset="0"/>
            </a:endParaRPr>
          </a:p>
          <a:p>
            <a:pPr lvl="1"/>
            <a:r>
              <a:rPr lang="en-US" sz="2000" dirty="0">
                <a:solidFill>
                  <a:srgbClr val="990000"/>
                </a:solidFill>
                <a:latin typeface="Arial" panose="020B0604020202020204" pitchFamily="34" charset="0"/>
                <a:cs typeface="Arial" panose="020B0604020202020204" pitchFamily="34" charset="0"/>
              </a:rPr>
              <a:t>list-style-type</a:t>
            </a:r>
            <a:r>
              <a:rPr lang="en-US" sz="2000" dirty="0">
                <a:latin typeface="Arial" panose="020B0604020202020204" pitchFamily="34" charset="0"/>
                <a:cs typeface="Arial" panose="020B0604020202020204" pitchFamily="34" charset="0"/>
              </a:rPr>
              <a:t> (if a list-style-image is specified, the value of this property will be displayed if the image for some reason cannot be displayed)</a:t>
            </a:r>
          </a:p>
          <a:p>
            <a:pPr lvl="1"/>
            <a:r>
              <a:rPr lang="en-US" sz="2000" dirty="0">
                <a:solidFill>
                  <a:srgbClr val="990000"/>
                </a:solidFill>
                <a:latin typeface="Arial" panose="020B0604020202020204" pitchFamily="34" charset="0"/>
                <a:cs typeface="Arial" panose="020B0604020202020204" pitchFamily="34" charset="0"/>
              </a:rPr>
              <a:t>list-style-position</a:t>
            </a:r>
            <a:r>
              <a:rPr lang="en-US" sz="2000" dirty="0">
                <a:latin typeface="Arial" panose="020B0604020202020204" pitchFamily="34" charset="0"/>
                <a:cs typeface="Arial" panose="020B0604020202020204" pitchFamily="34" charset="0"/>
              </a:rPr>
              <a:t> (specifies whether the list-item markers should appear inside or outside the content flow)</a:t>
            </a:r>
          </a:p>
          <a:p>
            <a:pPr lvl="1"/>
            <a:r>
              <a:rPr lang="en-US" sz="2000" dirty="0">
                <a:solidFill>
                  <a:srgbClr val="990000"/>
                </a:solidFill>
                <a:latin typeface="Arial" panose="020B0604020202020204" pitchFamily="34" charset="0"/>
                <a:cs typeface="Arial" panose="020B0604020202020204" pitchFamily="34" charset="0"/>
              </a:rPr>
              <a:t>list-style-image</a:t>
            </a:r>
            <a:r>
              <a:rPr lang="en-US" sz="2000" dirty="0">
                <a:latin typeface="Arial" panose="020B0604020202020204" pitchFamily="34" charset="0"/>
                <a:cs typeface="Arial" panose="020B0604020202020204" pitchFamily="34" charset="0"/>
              </a:rPr>
              <a:t> (specifies an image as the list item marker)</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If one of the property values above is missing, the default value for the missing property will be inserted, if any.</a:t>
            </a:r>
            <a:endParaRPr lang="fa-IR" sz="2000" b="1"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lvl="1"/>
            <a:endParaRPr lang="en-US" sz="20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 xmlns:a16="http://schemas.microsoft.com/office/drawing/2014/main" id="{64CF74FA-E6F1-C5FA-5A7F-B6A602EEEECA}"/>
              </a:ext>
            </a:extLst>
          </p:cNvPr>
          <p:cNvSpPr>
            <a:spLocks noGrp="1"/>
          </p:cNvSpPr>
          <p:nvPr>
            <p:ph type="sldNum" sz="quarter" idx="12"/>
          </p:nvPr>
        </p:nvSpPr>
        <p:spPr/>
        <p:txBody>
          <a:bodyPr/>
          <a:lstStyle/>
          <a:p>
            <a:fld id="{CDE1651F-BCDB-4DC2-9A8D-B6E1C817E896}" type="slidenum">
              <a:rPr lang="zh-CN" altLang="en-US" smtClean="0"/>
              <a:t>172</a:t>
            </a:fld>
            <a:endParaRPr lang="zh-CN" altLang="en-US"/>
          </a:p>
        </p:txBody>
      </p:sp>
      <p:pic>
        <p:nvPicPr>
          <p:cNvPr id="11" name="Graphic 10" descr="Chevron arrows with solid fill">
            <a:extLst>
              <a:ext uri="{FF2B5EF4-FFF2-40B4-BE49-F238E27FC236}">
                <a16:creationId xmlns="" xmlns:a16="http://schemas.microsoft.com/office/drawing/2014/main" id="{6ADC2ECE-30FB-49F4-9604-F9D946F3644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3732" y="3333552"/>
            <a:ext cx="369332" cy="369332"/>
          </a:xfrm>
          <a:prstGeom prst="rect">
            <a:avLst/>
          </a:prstGeom>
        </p:spPr>
      </p:pic>
      <p:pic>
        <p:nvPicPr>
          <p:cNvPr id="12" name="Graphic 11" descr="Chevron arrows with solid fill">
            <a:extLst>
              <a:ext uri="{FF2B5EF4-FFF2-40B4-BE49-F238E27FC236}">
                <a16:creationId xmlns="" xmlns:a16="http://schemas.microsoft.com/office/drawing/2014/main" id="{8B6D87E9-4BB5-4261-A2AC-BE7D723BDE19}"/>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0570" y="3921441"/>
            <a:ext cx="369332" cy="369332"/>
          </a:xfrm>
          <a:prstGeom prst="rect">
            <a:avLst/>
          </a:prstGeom>
        </p:spPr>
      </p:pic>
      <p:pic>
        <p:nvPicPr>
          <p:cNvPr id="13" name="Graphic 12" descr="Chevron arrows with solid fill">
            <a:extLst>
              <a:ext uri="{FF2B5EF4-FFF2-40B4-BE49-F238E27FC236}">
                <a16:creationId xmlns="" xmlns:a16="http://schemas.microsoft.com/office/drawing/2014/main" id="{B92BD261-D85E-4390-BEAA-B603F12CC0BB}"/>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860570" y="4527743"/>
            <a:ext cx="369332" cy="369332"/>
          </a:xfrm>
          <a:prstGeom prst="rect">
            <a:avLst/>
          </a:prstGeom>
        </p:spPr>
      </p:pic>
    </p:spTree>
    <p:custDataLst>
      <p:tags r:id="rId1"/>
    </p:custDataLst>
    <p:extLst>
      <p:ext uri="{BB962C8B-B14F-4D97-AF65-F5344CB8AC3E}">
        <p14:creationId xmlns:p14="http://schemas.microsoft.com/office/powerpoint/2010/main" val="158698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D4095D89-E877-9FFD-7C11-D76B1630C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9CAA1DF8-762F-39E7-2293-E6E2E634A3B3}"/>
              </a:ext>
            </a:extLst>
          </p:cNvPr>
          <p:cNvSpPr txBox="1"/>
          <p:nvPr/>
        </p:nvSpPr>
        <p:spPr>
          <a:xfrm>
            <a:off x="863732" y="476011"/>
            <a:ext cx="8069956" cy="1077218"/>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Example 1 - List - Shorthand property</a:t>
            </a:r>
            <a:r>
              <a:rPr lang="en-US" sz="3200" b="1" dirty="0">
                <a:solidFill>
                  <a:srgbClr val="C00000"/>
                </a:solidFill>
              </a:rPr>
              <a:t/>
            </a:r>
            <a:br>
              <a:rPr lang="en-US" sz="3200" b="1" dirty="0">
                <a:solidFill>
                  <a:srgbClr val="C00000"/>
                </a:solidFill>
              </a:rPr>
            </a:br>
            <a:endParaRPr lang="fa-IR" sz="3200" b="1" dirty="0">
              <a:solidFill>
                <a:srgbClr val="C00000"/>
              </a:solidFill>
            </a:endParaRPr>
          </a:p>
        </p:txBody>
      </p:sp>
      <p:sp>
        <p:nvSpPr>
          <p:cNvPr id="23" name="TextBox 22">
            <a:extLst>
              <a:ext uri="{FF2B5EF4-FFF2-40B4-BE49-F238E27FC236}">
                <a16:creationId xmlns="" xmlns:a16="http://schemas.microsoft.com/office/drawing/2014/main" id="{950F116E-26DA-07AD-1AB1-1407AC6CD1B5}"/>
              </a:ext>
            </a:extLst>
          </p:cNvPr>
          <p:cNvSpPr txBox="1"/>
          <p:nvPr/>
        </p:nvSpPr>
        <p:spPr>
          <a:xfrm>
            <a:off x="863732" y="1436090"/>
            <a:ext cx="8399828" cy="4708981"/>
          </a:xfrm>
          <a:prstGeom prst="rect">
            <a:avLst/>
          </a:prstGeom>
          <a:noFill/>
        </p:spPr>
        <p:txBody>
          <a:bodyPr wrap="square">
            <a:spAutoFit/>
          </a:bodyPr>
          <a:lstStyle/>
          <a:p>
            <a:r>
              <a:rPr lang="en-US" sz="2000" i="1" dirty="0"/>
              <a:t>&lt;</a:t>
            </a:r>
            <a:r>
              <a:rPr lang="en-US" sz="2000" i="1" dirty="0">
                <a:solidFill>
                  <a:srgbClr val="994E15"/>
                </a:solidFill>
              </a:rPr>
              <a:t>style</a:t>
            </a:r>
            <a:r>
              <a:rPr lang="en-US" sz="2000" i="1" dirty="0"/>
              <a:t>&gt;</a:t>
            </a:r>
          </a:p>
          <a:p>
            <a:r>
              <a:rPr lang="en-US" sz="2000" i="1" dirty="0" err="1">
                <a:solidFill>
                  <a:srgbClr val="994E15"/>
                </a:solidFill>
              </a:rPr>
              <a:t>ul.a</a:t>
            </a:r>
            <a:r>
              <a:rPr lang="en-US" sz="2000" i="1" dirty="0"/>
              <a:t> {</a:t>
            </a:r>
          </a:p>
          <a:p>
            <a:r>
              <a:rPr lang="en-US" sz="2000" i="1" dirty="0"/>
              <a:t> </a:t>
            </a:r>
            <a:r>
              <a:rPr lang="en-US" sz="2000" b="1" i="1" u="sng" dirty="0">
                <a:solidFill>
                  <a:srgbClr val="FF0000"/>
                </a:solidFill>
              </a:rPr>
              <a:t>list-style</a:t>
            </a:r>
            <a:r>
              <a:rPr lang="en-US" sz="2000" b="1" i="1" u="sng" dirty="0"/>
              <a:t>: </a:t>
            </a:r>
            <a:r>
              <a:rPr lang="en-US" sz="2000" b="1" i="1" u="sng" dirty="0">
                <a:solidFill>
                  <a:srgbClr val="0070C0"/>
                </a:solidFill>
              </a:rPr>
              <a:t>square inside</a:t>
            </a:r>
            <a:r>
              <a:rPr lang="en-US" sz="2000" b="1" i="1" u="sng" dirty="0"/>
              <a:t>;</a:t>
            </a:r>
          </a:p>
          <a:p>
            <a:r>
              <a:rPr lang="en-US" sz="2000" i="1" dirty="0"/>
              <a:t>}</a:t>
            </a:r>
          </a:p>
          <a:p>
            <a:r>
              <a:rPr lang="en-US" sz="2000" i="1" dirty="0" err="1">
                <a:solidFill>
                  <a:srgbClr val="994E15"/>
                </a:solidFill>
              </a:rPr>
              <a:t>ul.b</a:t>
            </a:r>
            <a:r>
              <a:rPr lang="en-US" sz="2000" i="1" dirty="0"/>
              <a:t> {</a:t>
            </a:r>
          </a:p>
          <a:p>
            <a:r>
              <a:rPr lang="en-US" sz="2000" b="1" i="1" dirty="0"/>
              <a:t>  </a:t>
            </a:r>
            <a:r>
              <a:rPr lang="en-US" sz="2000" b="1" i="1" dirty="0">
                <a:solidFill>
                  <a:srgbClr val="FF0000"/>
                </a:solidFill>
              </a:rPr>
              <a:t>list-style</a:t>
            </a:r>
            <a:r>
              <a:rPr lang="en-US" sz="2000" b="1" i="1" dirty="0"/>
              <a:t>: </a:t>
            </a:r>
            <a:r>
              <a:rPr lang="en-US" sz="2000" b="1" i="1" dirty="0">
                <a:solidFill>
                  <a:srgbClr val="0070C0"/>
                </a:solidFill>
              </a:rPr>
              <a:t>outside</a:t>
            </a:r>
            <a:r>
              <a:rPr lang="en-US" sz="2000" b="1" i="1" dirty="0"/>
              <a:t> </a:t>
            </a:r>
            <a:r>
              <a:rPr lang="en-US" sz="2000" b="1" i="1" dirty="0" err="1">
                <a:solidFill>
                  <a:srgbClr val="0070C0"/>
                </a:solidFill>
              </a:rPr>
              <a:t>url</a:t>
            </a:r>
            <a:r>
              <a:rPr lang="en-US" sz="2000" b="1" i="1" dirty="0">
                <a:solidFill>
                  <a:srgbClr val="0070C0"/>
                </a:solidFill>
              </a:rPr>
              <a:t>("sqpurple.gif")</a:t>
            </a:r>
            <a:r>
              <a:rPr lang="en-US" sz="2000" b="1" i="1" dirty="0"/>
              <a:t>;</a:t>
            </a:r>
          </a:p>
          <a:p>
            <a:r>
              <a:rPr lang="en-US" sz="2000" i="1" dirty="0"/>
              <a:t>}</a:t>
            </a:r>
          </a:p>
          <a:p>
            <a:endParaRPr lang="en-US" sz="2000" i="1" dirty="0"/>
          </a:p>
          <a:p>
            <a:r>
              <a:rPr lang="en-US" sz="2000" i="1" dirty="0" err="1">
                <a:solidFill>
                  <a:srgbClr val="994E15"/>
                </a:solidFill>
              </a:rPr>
              <a:t>ol.c</a:t>
            </a:r>
            <a:r>
              <a:rPr lang="en-US" sz="2000" i="1" dirty="0"/>
              <a:t> {</a:t>
            </a:r>
          </a:p>
          <a:p>
            <a:r>
              <a:rPr lang="en-US" sz="2000" i="1" dirty="0"/>
              <a:t>  </a:t>
            </a:r>
            <a:r>
              <a:rPr lang="en-US" sz="2000" b="1" i="1" dirty="0">
                <a:solidFill>
                  <a:srgbClr val="FF0000"/>
                </a:solidFill>
              </a:rPr>
              <a:t>list-style</a:t>
            </a:r>
            <a:r>
              <a:rPr lang="en-US" sz="2000" b="1" i="1" dirty="0"/>
              <a:t>: </a:t>
            </a:r>
            <a:r>
              <a:rPr lang="en-US" sz="2000" b="1" i="1" dirty="0">
                <a:solidFill>
                  <a:srgbClr val="0070C0"/>
                </a:solidFill>
              </a:rPr>
              <a:t>upper-roman inside</a:t>
            </a:r>
            <a:r>
              <a:rPr lang="en-US" sz="2000" b="1" i="1" dirty="0"/>
              <a:t>;</a:t>
            </a:r>
          </a:p>
          <a:p>
            <a:r>
              <a:rPr lang="en-US" sz="2000" i="1" dirty="0"/>
              <a:t>}</a:t>
            </a:r>
          </a:p>
          <a:p>
            <a:r>
              <a:rPr lang="en-US" sz="2000" i="1" dirty="0" err="1">
                <a:solidFill>
                  <a:srgbClr val="994E15"/>
                </a:solidFill>
              </a:rPr>
              <a:t>ol.d</a:t>
            </a:r>
            <a:r>
              <a:rPr lang="en-US" sz="2000" i="1" dirty="0"/>
              <a:t> {</a:t>
            </a:r>
          </a:p>
          <a:p>
            <a:r>
              <a:rPr lang="en-US" sz="2000" b="1" i="1" dirty="0"/>
              <a:t>  </a:t>
            </a:r>
            <a:r>
              <a:rPr lang="en-US" sz="2000" b="1" i="1" dirty="0">
                <a:solidFill>
                  <a:srgbClr val="FF0000"/>
                </a:solidFill>
              </a:rPr>
              <a:t>list-style</a:t>
            </a:r>
            <a:r>
              <a:rPr lang="en-US" sz="2000" b="1" i="1" dirty="0"/>
              <a:t>: </a:t>
            </a:r>
            <a:r>
              <a:rPr lang="en-US" sz="2000" b="1" i="1" dirty="0">
                <a:solidFill>
                  <a:srgbClr val="0070C0"/>
                </a:solidFill>
              </a:rPr>
              <a:t>lower-alpha outside</a:t>
            </a:r>
            <a:r>
              <a:rPr lang="en-US" sz="2000" b="1" i="1" dirty="0"/>
              <a:t>;</a:t>
            </a:r>
          </a:p>
          <a:p>
            <a:r>
              <a:rPr lang="en-US" sz="2000" i="1" dirty="0"/>
              <a:t>}</a:t>
            </a:r>
          </a:p>
          <a:p>
            <a:r>
              <a:rPr lang="en-US" sz="2000" i="1" dirty="0"/>
              <a:t>&lt;/</a:t>
            </a:r>
            <a:r>
              <a:rPr lang="en-US" sz="2000" i="1" dirty="0">
                <a:solidFill>
                  <a:srgbClr val="994E15"/>
                </a:solidFill>
              </a:rPr>
              <a:t>style</a:t>
            </a:r>
            <a:r>
              <a:rPr lang="en-US" sz="2000" i="1" dirty="0"/>
              <a:t>&gt;</a:t>
            </a:r>
          </a:p>
        </p:txBody>
      </p:sp>
      <p:sp>
        <p:nvSpPr>
          <p:cNvPr id="3" name="Slide Number Placeholder 2">
            <a:extLst>
              <a:ext uri="{FF2B5EF4-FFF2-40B4-BE49-F238E27FC236}">
                <a16:creationId xmlns="" xmlns:a16="http://schemas.microsoft.com/office/drawing/2014/main" id="{64CF74FA-E6F1-C5FA-5A7F-B6A602EEEECA}"/>
              </a:ext>
            </a:extLst>
          </p:cNvPr>
          <p:cNvSpPr>
            <a:spLocks noGrp="1"/>
          </p:cNvSpPr>
          <p:nvPr>
            <p:ph type="sldNum" sz="quarter" idx="12"/>
          </p:nvPr>
        </p:nvSpPr>
        <p:spPr/>
        <p:txBody>
          <a:bodyPr/>
          <a:lstStyle/>
          <a:p>
            <a:fld id="{CDE1651F-BCDB-4DC2-9A8D-B6E1C817E896}" type="slidenum">
              <a:rPr lang="zh-CN" altLang="en-US" smtClean="0"/>
              <a:t>173</a:t>
            </a:fld>
            <a:endParaRPr lang="zh-CN" altLang="en-US"/>
          </a:p>
        </p:txBody>
      </p:sp>
      <p:pic>
        <p:nvPicPr>
          <p:cNvPr id="5" name="Picture 4">
            <a:extLst>
              <a:ext uri="{FF2B5EF4-FFF2-40B4-BE49-F238E27FC236}">
                <a16:creationId xmlns="" xmlns:a16="http://schemas.microsoft.com/office/drawing/2014/main" id="{24351C4F-8486-41C9-9FD5-C20901739044}"/>
              </a:ext>
            </a:extLst>
          </p:cNvPr>
          <p:cNvPicPr>
            <a:picLocks noChangeAspect="1"/>
          </p:cNvPicPr>
          <p:nvPr/>
        </p:nvPicPr>
        <p:blipFill>
          <a:blip r:embed="rId4"/>
          <a:stretch>
            <a:fillRect/>
          </a:stretch>
        </p:blipFill>
        <p:spPr>
          <a:xfrm>
            <a:off x="7069278" y="1551938"/>
            <a:ext cx="2687370" cy="4233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Graphic 12" descr="Line arrow: Straight with solid fill">
            <a:extLst>
              <a:ext uri="{FF2B5EF4-FFF2-40B4-BE49-F238E27FC236}">
                <a16:creationId xmlns="" xmlns:a16="http://schemas.microsoft.com/office/drawing/2014/main" id="{7186000D-E0D0-4D09-9081-DE51EBC05264}"/>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5122723" y="1975640"/>
            <a:ext cx="1149844" cy="878387"/>
          </a:xfrm>
          <a:prstGeom prst="rect">
            <a:avLst/>
          </a:prstGeom>
        </p:spPr>
      </p:pic>
      <p:pic>
        <p:nvPicPr>
          <p:cNvPr id="15" name="Graphic 14" descr="Line arrow: Straight with solid fill">
            <a:extLst>
              <a:ext uri="{FF2B5EF4-FFF2-40B4-BE49-F238E27FC236}">
                <a16:creationId xmlns="" xmlns:a16="http://schemas.microsoft.com/office/drawing/2014/main" id="{553E1D14-5DA1-4114-873A-42039DFFF7EE}"/>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5206758" y="2790107"/>
            <a:ext cx="1149844" cy="878387"/>
          </a:xfrm>
          <a:prstGeom prst="rect">
            <a:avLst/>
          </a:prstGeom>
        </p:spPr>
      </p:pic>
      <p:pic>
        <p:nvPicPr>
          <p:cNvPr id="16" name="Graphic 15" descr="Line arrow: Straight with solid fill">
            <a:extLst>
              <a:ext uri="{FF2B5EF4-FFF2-40B4-BE49-F238E27FC236}">
                <a16:creationId xmlns="" xmlns:a16="http://schemas.microsoft.com/office/drawing/2014/main" id="{BA7592FD-D75E-42D4-A8BF-D23DD07D1EC5}"/>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5206758" y="3996733"/>
            <a:ext cx="1149844" cy="878387"/>
          </a:xfrm>
          <a:prstGeom prst="rect">
            <a:avLst/>
          </a:prstGeom>
        </p:spPr>
      </p:pic>
      <p:pic>
        <p:nvPicPr>
          <p:cNvPr id="17" name="Graphic 16" descr="Line arrow: Straight with solid fill">
            <a:extLst>
              <a:ext uri="{FF2B5EF4-FFF2-40B4-BE49-F238E27FC236}">
                <a16:creationId xmlns="" xmlns:a16="http://schemas.microsoft.com/office/drawing/2014/main" id="{7B35FD60-5252-4E71-95C0-EAF83F5A852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10800000">
            <a:off x="5206758" y="4794648"/>
            <a:ext cx="1149844" cy="878387"/>
          </a:xfrm>
          <a:prstGeom prst="rect">
            <a:avLst/>
          </a:prstGeom>
        </p:spPr>
      </p:pic>
    </p:spTree>
    <p:custDataLst>
      <p:tags r:id="rId1"/>
    </p:custDataLst>
    <p:extLst>
      <p:ext uri="{BB962C8B-B14F-4D97-AF65-F5344CB8AC3E}">
        <p14:creationId xmlns:p14="http://schemas.microsoft.com/office/powerpoint/2010/main" val="214321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D4095D89-E877-9FFD-7C11-D76B1630CA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9CAA1DF8-762F-39E7-2293-E6E2E634A3B3}"/>
              </a:ext>
            </a:extLst>
          </p:cNvPr>
          <p:cNvSpPr txBox="1"/>
          <p:nvPr/>
        </p:nvSpPr>
        <p:spPr>
          <a:xfrm>
            <a:off x="863732" y="476011"/>
            <a:ext cx="8133964" cy="584775"/>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Example 2 - List with a red left border</a:t>
            </a:r>
            <a:endParaRPr lang="fa-IR" sz="3200" dirty="0">
              <a:solidFill>
                <a:srgbClr val="C00000"/>
              </a:solidFill>
            </a:endParaRPr>
          </a:p>
        </p:txBody>
      </p:sp>
      <p:sp>
        <p:nvSpPr>
          <p:cNvPr id="3" name="Slide Number Placeholder 2">
            <a:extLst>
              <a:ext uri="{FF2B5EF4-FFF2-40B4-BE49-F238E27FC236}">
                <a16:creationId xmlns="" xmlns:a16="http://schemas.microsoft.com/office/drawing/2014/main" id="{64CF74FA-E6F1-C5FA-5A7F-B6A602EEEECA}"/>
              </a:ext>
            </a:extLst>
          </p:cNvPr>
          <p:cNvSpPr>
            <a:spLocks noGrp="1"/>
          </p:cNvSpPr>
          <p:nvPr>
            <p:ph type="sldNum" sz="quarter" idx="12"/>
          </p:nvPr>
        </p:nvSpPr>
        <p:spPr/>
        <p:txBody>
          <a:bodyPr/>
          <a:lstStyle/>
          <a:p>
            <a:fld id="{CDE1651F-BCDB-4DC2-9A8D-B6E1C817E896}" type="slidenum">
              <a:rPr lang="zh-CN" altLang="en-US" smtClean="0"/>
              <a:t>174</a:t>
            </a:fld>
            <a:endParaRPr lang="zh-CN" altLang="en-US"/>
          </a:p>
        </p:txBody>
      </p:sp>
      <p:sp>
        <p:nvSpPr>
          <p:cNvPr id="20" name="矩形 4">
            <a:extLst>
              <a:ext uri="{FF2B5EF4-FFF2-40B4-BE49-F238E27FC236}">
                <a16:creationId xmlns="" xmlns:a16="http://schemas.microsoft.com/office/drawing/2014/main" id="{C757E0B8-C7A6-4632-AE2C-42B4546FC3F8}"/>
              </a:ext>
            </a:extLst>
          </p:cNvPr>
          <p:cNvSpPr/>
          <p:nvPr/>
        </p:nvSpPr>
        <p:spPr>
          <a:xfrm>
            <a:off x="5968557" y="1409141"/>
            <a:ext cx="4046596" cy="23066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TextBox 20">
            <a:extLst>
              <a:ext uri="{FF2B5EF4-FFF2-40B4-BE49-F238E27FC236}">
                <a16:creationId xmlns="" xmlns:a16="http://schemas.microsoft.com/office/drawing/2014/main" id="{F685CA33-18A3-4549-8468-695E6A9E73FA}"/>
              </a:ext>
            </a:extLst>
          </p:cNvPr>
          <p:cNvSpPr txBox="1"/>
          <p:nvPr/>
        </p:nvSpPr>
        <p:spPr>
          <a:xfrm>
            <a:off x="5968557" y="1961508"/>
            <a:ext cx="4046596" cy="1754326"/>
          </a:xfrm>
          <a:prstGeom prst="rect">
            <a:avLst/>
          </a:prstGeom>
          <a:solidFill>
            <a:schemeClr val="bg1"/>
          </a:solidFill>
        </p:spPr>
        <p:txBody>
          <a:bodyPr wrap="square">
            <a:spAutoFit/>
          </a:bodyPr>
          <a:lstStyle/>
          <a:p>
            <a:r>
              <a:rPr lang="en-US" i="1" dirty="0">
                <a:solidFill>
                  <a:srgbClr val="990000"/>
                </a:solidFill>
                <a:latin typeface="Arial" panose="020B0604020202020204" pitchFamily="34" charset="0"/>
                <a:cs typeface="Arial" panose="020B0604020202020204" pitchFamily="34" charset="0"/>
              </a:rPr>
              <a:t>ul</a:t>
            </a:r>
            <a:r>
              <a:rPr lang="en-US" i="1" dirty="0">
                <a:latin typeface="Arial" panose="020B0604020202020204" pitchFamily="34" charset="0"/>
                <a:cs typeface="Arial" panose="020B0604020202020204" pitchFamily="34" charset="0"/>
              </a:rPr>
              <a:t> {</a:t>
            </a:r>
          </a:p>
          <a:p>
            <a:r>
              <a:rPr lang="en-US" i="1" dirty="0">
                <a:latin typeface="Arial" panose="020B0604020202020204" pitchFamily="34" charset="0"/>
                <a:cs typeface="Arial" panose="020B0604020202020204" pitchFamily="34" charset="0"/>
              </a:rPr>
              <a:t>  </a:t>
            </a:r>
            <a:r>
              <a:rPr lang="en-US" i="1" dirty="0">
                <a:solidFill>
                  <a:srgbClr val="FF0000"/>
                </a:solidFill>
                <a:latin typeface="Arial" panose="020B0604020202020204" pitchFamily="34" charset="0"/>
                <a:cs typeface="Arial" panose="020B0604020202020204" pitchFamily="34" charset="0"/>
              </a:rPr>
              <a:t>border-left</a:t>
            </a:r>
            <a:r>
              <a:rPr lang="en-US" i="1" dirty="0">
                <a:latin typeface="Arial" panose="020B0604020202020204" pitchFamily="34" charset="0"/>
                <a:cs typeface="Arial" panose="020B0604020202020204" pitchFamily="34" charset="0"/>
              </a:rPr>
              <a:t>: </a:t>
            </a:r>
            <a:r>
              <a:rPr lang="en-US" i="1" dirty="0">
                <a:solidFill>
                  <a:srgbClr val="0070C0"/>
                </a:solidFill>
                <a:latin typeface="Arial" panose="020B0604020202020204" pitchFamily="34" charset="0"/>
                <a:cs typeface="Arial" panose="020B0604020202020204" pitchFamily="34" charset="0"/>
              </a:rPr>
              <a:t>5px solid red</a:t>
            </a:r>
            <a:r>
              <a:rPr lang="en-US" i="1" dirty="0">
                <a:latin typeface="Arial" panose="020B0604020202020204" pitchFamily="34" charset="0"/>
                <a:cs typeface="Arial" panose="020B0604020202020204" pitchFamily="34" charset="0"/>
              </a:rPr>
              <a:t>;</a:t>
            </a:r>
          </a:p>
          <a:p>
            <a:r>
              <a:rPr lang="en-US" i="1" dirty="0">
                <a:latin typeface="Arial" panose="020B0604020202020204" pitchFamily="34" charset="0"/>
                <a:cs typeface="Arial" panose="020B0604020202020204" pitchFamily="34" charset="0"/>
              </a:rPr>
              <a:t>  </a:t>
            </a:r>
            <a:r>
              <a:rPr lang="en-US" i="1" dirty="0">
                <a:solidFill>
                  <a:srgbClr val="FF0000"/>
                </a:solidFill>
                <a:latin typeface="Arial" panose="020B0604020202020204" pitchFamily="34" charset="0"/>
                <a:cs typeface="Arial" panose="020B0604020202020204" pitchFamily="34" charset="0"/>
              </a:rPr>
              <a:t>background-color</a:t>
            </a:r>
            <a:r>
              <a:rPr lang="en-US" i="1" dirty="0">
                <a:latin typeface="Arial" panose="020B0604020202020204" pitchFamily="34" charset="0"/>
                <a:cs typeface="Arial" panose="020B0604020202020204" pitchFamily="34" charset="0"/>
              </a:rPr>
              <a:t>: </a:t>
            </a:r>
            <a:r>
              <a:rPr lang="en-US" i="1" dirty="0">
                <a:solidFill>
                  <a:srgbClr val="0070C0"/>
                </a:solidFill>
                <a:latin typeface="Arial" panose="020B0604020202020204" pitchFamily="34" charset="0"/>
                <a:cs typeface="Arial" panose="020B0604020202020204" pitchFamily="34" charset="0"/>
              </a:rPr>
              <a:t>#f1f1f1</a:t>
            </a:r>
            <a:r>
              <a:rPr lang="en-US" i="1" dirty="0">
                <a:latin typeface="Arial" panose="020B0604020202020204" pitchFamily="34" charset="0"/>
                <a:cs typeface="Arial" panose="020B0604020202020204" pitchFamily="34" charset="0"/>
              </a:rPr>
              <a:t>;</a:t>
            </a:r>
          </a:p>
          <a:p>
            <a:r>
              <a:rPr lang="en-US" i="1" dirty="0">
                <a:latin typeface="Arial" panose="020B0604020202020204" pitchFamily="34" charset="0"/>
                <a:cs typeface="Arial" panose="020B0604020202020204" pitchFamily="34" charset="0"/>
              </a:rPr>
              <a:t>  </a:t>
            </a:r>
            <a:r>
              <a:rPr lang="en-US" i="1" u="sng" dirty="0">
                <a:solidFill>
                  <a:srgbClr val="FF0000"/>
                </a:solidFill>
                <a:highlight>
                  <a:srgbClr val="FFFF00"/>
                </a:highlight>
                <a:latin typeface="Arial" panose="020B0604020202020204" pitchFamily="34" charset="0"/>
                <a:cs typeface="Arial" panose="020B0604020202020204" pitchFamily="34" charset="0"/>
              </a:rPr>
              <a:t>list-style: </a:t>
            </a:r>
            <a:r>
              <a:rPr lang="en-US" i="1" u="sng" dirty="0">
                <a:solidFill>
                  <a:srgbClr val="0070C0"/>
                </a:solidFill>
                <a:highlight>
                  <a:srgbClr val="FFFF00"/>
                </a:highlight>
                <a:latin typeface="Arial" panose="020B0604020202020204" pitchFamily="34" charset="0"/>
                <a:cs typeface="Arial" panose="020B0604020202020204" pitchFamily="34" charset="0"/>
              </a:rPr>
              <a:t>upper-roman inside;  </a:t>
            </a:r>
            <a:r>
              <a:rPr lang="en-US" i="1" dirty="0">
                <a:solidFill>
                  <a:srgbClr val="FF0000"/>
                </a:solidFill>
                <a:latin typeface="Arial" panose="020B0604020202020204" pitchFamily="34" charset="0"/>
                <a:cs typeface="Arial" panose="020B0604020202020204" pitchFamily="34" charset="0"/>
              </a:rPr>
              <a:t>padding</a:t>
            </a:r>
            <a:r>
              <a:rPr lang="en-US" i="1" dirty="0">
                <a:latin typeface="Arial" panose="020B0604020202020204" pitchFamily="34" charset="0"/>
                <a:cs typeface="Arial" panose="020B0604020202020204" pitchFamily="34" charset="0"/>
              </a:rPr>
              <a:t>: </a:t>
            </a:r>
            <a:r>
              <a:rPr lang="en-US" i="1" dirty="0">
                <a:solidFill>
                  <a:srgbClr val="0070C0"/>
                </a:solidFill>
                <a:latin typeface="Arial" panose="020B0604020202020204" pitchFamily="34" charset="0"/>
                <a:cs typeface="Arial" panose="020B0604020202020204" pitchFamily="34" charset="0"/>
              </a:rPr>
              <a:t>10px 20px</a:t>
            </a:r>
            <a:r>
              <a:rPr lang="en-US" i="1" dirty="0">
                <a:latin typeface="Arial" panose="020B0604020202020204" pitchFamily="34" charset="0"/>
                <a:cs typeface="Arial" panose="020B0604020202020204" pitchFamily="34" charset="0"/>
              </a:rPr>
              <a:t>;</a:t>
            </a:r>
          </a:p>
          <a:p>
            <a:r>
              <a:rPr lang="en-US" i="1" dirty="0">
                <a:latin typeface="Arial" panose="020B0604020202020204" pitchFamily="34" charset="0"/>
                <a:cs typeface="Arial" panose="020B0604020202020204" pitchFamily="34" charset="0"/>
              </a:rPr>
              <a:t>}</a:t>
            </a:r>
          </a:p>
        </p:txBody>
      </p:sp>
      <p:sp>
        <p:nvSpPr>
          <p:cNvPr id="22" name="TextBox 21">
            <a:extLst>
              <a:ext uri="{FF2B5EF4-FFF2-40B4-BE49-F238E27FC236}">
                <a16:creationId xmlns="" xmlns:a16="http://schemas.microsoft.com/office/drawing/2014/main" id="{B6B3CE63-5CFF-4D30-B5A1-FD88DD4BCCE0}"/>
              </a:ext>
            </a:extLst>
          </p:cNvPr>
          <p:cNvSpPr txBox="1"/>
          <p:nvPr/>
        </p:nvSpPr>
        <p:spPr>
          <a:xfrm>
            <a:off x="5968557" y="1434365"/>
            <a:ext cx="1046925" cy="461665"/>
          </a:xfrm>
          <a:prstGeom prst="rect">
            <a:avLst/>
          </a:prstGeom>
          <a:noFill/>
        </p:spPr>
        <p:txBody>
          <a:bodyPr wrap="square" rtlCol="0">
            <a:spAutoFit/>
          </a:bodyPr>
          <a:lstStyle/>
          <a:p>
            <a:r>
              <a:rPr lang="en-US" sz="2400" dirty="0">
                <a:solidFill>
                  <a:schemeClr val="bg1"/>
                </a:solidFill>
              </a:rPr>
              <a:t>CSS</a:t>
            </a:r>
            <a:endParaRPr lang="en-US" dirty="0">
              <a:solidFill>
                <a:schemeClr val="bg1"/>
              </a:solidFill>
            </a:endParaRPr>
          </a:p>
        </p:txBody>
      </p:sp>
      <p:sp>
        <p:nvSpPr>
          <p:cNvPr id="24" name="矩形 4">
            <a:extLst>
              <a:ext uri="{FF2B5EF4-FFF2-40B4-BE49-F238E27FC236}">
                <a16:creationId xmlns="" xmlns:a16="http://schemas.microsoft.com/office/drawing/2014/main" id="{D355D053-70A1-4D25-99F2-D90664F674AF}"/>
              </a:ext>
            </a:extLst>
          </p:cNvPr>
          <p:cNvSpPr/>
          <p:nvPr/>
        </p:nvSpPr>
        <p:spPr>
          <a:xfrm>
            <a:off x="863732" y="1404253"/>
            <a:ext cx="3214492" cy="2522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5" name="TextBox 24">
            <a:extLst>
              <a:ext uri="{FF2B5EF4-FFF2-40B4-BE49-F238E27FC236}">
                <a16:creationId xmlns="" xmlns:a16="http://schemas.microsoft.com/office/drawing/2014/main" id="{C0AD65B4-66CD-4C99-8FC0-782B43083B58}"/>
              </a:ext>
            </a:extLst>
          </p:cNvPr>
          <p:cNvSpPr txBox="1"/>
          <p:nvPr/>
        </p:nvSpPr>
        <p:spPr>
          <a:xfrm>
            <a:off x="920630" y="1438288"/>
            <a:ext cx="1046925" cy="461665"/>
          </a:xfrm>
          <a:prstGeom prst="rect">
            <a:avLst/>
          </a:prstGeom>
          <a:noFill/>
        </p:spPr>
        <p:txBody>
          <a:bodyPr wrap="square" rtlCol="0">
            <a:spAutoFit/>
          </a:bodyPr>
          <a:lstStyle/>
          <a:p>
            <a:r>
              <a:rPr lang="en-US" sz="2400" dirty="0">
                <a:solidFill>
                  <a:schemeClr val="bg1"/>
                </a:solidFill>
              </a:rPr>
              <a:t>HTML</a:t>
            </a:r>
            <a:endParaRPr lang="en-US" dirty="0">
              <a:solidFill>
                <a:schemeClr val="bg1"/>
              </a:solidFill>
            </a:endParaRPr>
          </a:p>
        </p:txBody>
      </p:sp>
      <p:sp>
        <p:nvSpPr>
          <p:cNvPr id="26" name="TextBox 25">
            <a:extLst>
              <a:ext uri="{FF2B5EF4-FFF2-40B4-BE49-F238E27FC236}">
                <a16:creationId xmlns="" xmlns:a16="http://schemas.microsoft.com/office/drawing/2014/main" id="{024D7BD4-9944-400A-9819-936457C76360}"/>
              </a:ext>
            </a:extLst>
          </p:cNvPr>
          <p:cNvSpPr txBox="1"/>
          <p:nvPr/>
        </p:nvSpPr>
        <p:spPr>
          <a:xfrm>
            <a:off x="863732" y="1961508"/>
            <a:ext cx="4046596" cy="3970318"/>
          </a:xfrm>
          <a:prstGeom prst="rect">
            <a:avLst/>
          </a:prstGeom>
          <a:solidFill>
            <a:schemeClr val="bg1"/>
          </a:solidFill>
        </p:spPr>
        <p:txBody>
          <a:bodyPr wrap="square">
            <a:spAutoFit/>
          </a:bodyPr>
          <a:lstStyle/>
          <a:p>
            <a:r>
              <a:rPr lang="en-US" i="1" dirty="0">
                <a:solidFill>
                  <a:srgbClr val="994E15"/>
                </a:solidFill>
                <a:latin typeface="Arial" panose="020B0604020202020204" pitchFamily="34" charset="0"/>
                <a:cs typeface="Arial" panose="020B0604020202020204" pitchFamily="34" charset="0"/>
              </a:rPr>
              <a:t>&lt;!DOCTYPE html</a:t>
            </a:r>
            <a:r>
              <a:rPr lang="en-US" i="1" dirty="0">
                <a:latin typeface="Arial" panose="020B0604020202020204" pitchFamily="34" charset="0"/>
                <a:cs typeface="Arial" panose="020B0604020202020204" pitchFamily="34" charset="0"/>
              </a:rPr>
              <a:t>&gt;</a:t>
            </a:r>
          </a:p>
          <a:p>
            <a:r>
              <a:rPr lang="en-US" i="1" dirty="0">
                <a:latin typeface="Arial" panose="020B0604020202020204" pitchFamily="34" charset="0"/>
                <a:cs typeface="Arial" panose="020B0604020202020204" pitchFamily="34" charset="0"/>
              </a:rPr>
              <a:t>&lt;</a:t>
            </a:r>
            <a:r>
              <a:rPr lang="en-US" i="1" dirty="0">
                <a:solidFill>
                  <a:srgbClr val="994E15"/>
                </a:solidFill>
                <a:latin typeface="Arial" panose="020B0604020202020204" pitchFamily="34" charset="0"/>
                <a:cs typeface="Arial" panose="020B0604020202020204" pitchFamily="34" charset="0"/>
              </a:rPr>
              <a:t>html</a:t>
            </a:r>
            <a:r>
              <a:rPr lang="en-US" i="1" dirty="0">
                <a:latin typeface="Arial" panose="020B0604020202020204" pitchFamily="34" charset="0"/>
                <a:cs typeface="Arial" panose="020B0604020202020204" pitchFamily="34" charset="0"/>
              </a:rPr>
              <a:t>&gt;</a:t>
            </a:r>
          </a:p>
          <a:p>
            <a:r>
              <a:rPr lang="en-US" i="1" dirty="0">
                <a:latin typeface="Arial" panose="020B0604020202020204" pitchFamily="34" charset="0"/>
                <a:cs typeface="Arial" panose="020B0604020202020204" pitchFamily="34" charset="0"/>
              </a:rPr>
              <a:t> &lt;</a:t>
            </a:r>
            <a:r>
              <a:rPr lang="en-US" i="1" dirty="0">
                <a:solidFill>
                  <a:srgbClr val="994E15"/>
                </a:solidFill>
                <a:latin typeface="Arial" panose="020B0604020202020204" pitchFamily="34" charset="0"/>
                <a:cs typeface="Arial" panose="020B0604020202020204" pitchFamily="34" charset="0"/>
              </a:rPr>
              <a:t>head</a:t>
            </a:r>
            <a:r>
              <a:rPr lang="en-US" i="1" dirty="0">
                <a:latin typeface="Arial" panose="020B0604020202020204" pitchFamily="34" charset="0"/>
                <a:cs typeface="Arial" panose="020B0604020202020204" pitchFamily="34" charset="0"/>
              </a:rPr>
              <a:t>&gt;</a:t>
            </a:r>
          </a:p>
          <a:p>
            <a:r>
              <a:rPr lang="en-US" i="1" dirty="0">
                <a:latin typeface="Arial" panose="020B0604020202020204" pitchFamily="34" charset="0"/>
                <a:cs typeface="Arial" panose="020B0604020202020204" pitchFamily="34" charset="0"/>
              </a:rPr>
              <a:t>   &lt;</a:t>
            </a:r>
            <a:r>
              <a:rPr lang="en-US" i="1" dirty="0">
                <a:solidFill>
                  <a:srgbClr val="994E15"/>
                </a:solidFill>
                <a:latin typeface="Arial" panose="020B0604020202020204" pitchFamily="34" charset="0"/>
                <a:cs typeface="Arial" panose="020B0604020202020204" pitchFamily="34" charset="0"/>
              </a:rPr>
              <a:t>style</a:t>
            </a:r>
            <a:r>
              <a:rPr lang="en-US" i="1" dirty="0">
                <a:latin typeface="Arial" panose="020B0604020202020204" pitchFamily="34" charset="0"/>
                <a:cs typeface="Arial" panose="020B0604020202020204" pitchFamily="34" charset="0"/>
              </a:rPr>
              <a:t>&gt;</a:t>
            </a:r>
          </a:p>
          <a:p>
            <a:r>
              <a:rPr lang="it-IT" i="1" dirty="0">
                <a:latin typeface="Arial" panose="020B0604020202020204" pitchFamily="34" charset="0"/>
                <a:cs typeface="Arial" panose="020B0604020202020204" pitchFamily="34" charset="0"/>
              </a:rPr>
              <a:t>   &lt;/</a:t>
            </a:r>
            <a:r>
              <a:rPr lang="it-IT" i="1" dirty="0">
                <a:solidFill>
                  <a:srgbClr val="994E15"/>
                </a:solidFill>
                <a:latin typeface="Arial" panose="020B0604020202020204" pitchFamily="34" charset="0"/>
                <a:cs typeface="Arial" panose="020B0604020202020204" pitchFamily="34" charset="0"/>
              </a:rPr>
              <a:t>style</a:t>
            </a:r>
            <a:r>
              <a:rPr lang="it-IT" i="1" dirty="0">
                <a:latin typeface="Arial" panose="020B0604020202020204" pitchFamily="34" charset="0"/>
                <a:cs typeface="Arial" panose="020B0604020202020204" pitchFamily="34" charset="0"/>
              </a:rPr>
              <a:t>&gt;</a:t>
            </a:r>
          </a:p>
          <a:p>
            <a:r>
              <a:rPr lang="it-IT" i="1" dirty="0">
                <a:latin typeface="Arial" panose="020B0604020202020204" pitchFamily="34" charset="0"/>
                <a:cs typeface="Arial" panose="020B0604020202020204" pitchFamily="34" charset="0"/>
              </a:rPr>
              <a:t> &lt;/</a:t>
            </a:r>
            <a:r>
              <a:rPr lang="it-IT" i="1" dirty="0">
                <a:solidFill>
                  <a:srgbClr val="994E15"/>
                </a:solidFill>
                <a:latin typeface="Arial" panose="020B0604020202020204" pitchFamily="34" charset="0"/>
                <a:cs typeface="Arial" panose="020B0604020202020204" pitchFamily="34" charset="0"/>
              </a:rPr>
              <a:t>head</a:t>
            </a:r>
            <a:r>
              <a:rPr lang="it-IT" i="1" dirty="0">
                <a:latin typeface="Arial" panose="020B0604020202020204" pitchFamily="34" charset="0"/>
                <a:cs typeface="Arial" panose="020B0604020202020204" pitchFamily="34" charset="0"/>
              </a:rPr>
              <a:t>&gt;</a:t>
            </a:r>
          </a:p>
          <a:p>
            <a:r>
              <a:rPr lang="it-IT" i="1" dirty="0">
                <a:latin typeface="Arial" panose="020B0604020202020204" pitchFamily="34" charset="0"/>
                <a:cs typeface="Arial" panose="020B0604020202020204" pitchFamily="34" charset="0"/>
              </a:rPr>
              <a:t> &lt;</a:t>
            </a:r>
            <a:r>
              <a:rPr lang="it-IT" i="1" dirty="0">
                <a:solidFill>
                  <a:srgbClr val="994E15"/>
                </a:solidFill>
                <a:latin typeface="Arial" panose="020B0604020202020204" pitchFamily="34" charset="0"/>
                <a:cs typeface="Arial" panose="020B0604020202020204" pitchFamily="34" charset="0"/>
              </a:rPr>
              <a:t>body</a:t>
            </a:r>
            <a:r>
              <a:rPr lang="it-IT" i="1" dirty="0">
                <a:latin typeface="Arial" panose="020B0604020202020204" pitchFamily="34" charset="0"/>
                <a:cs typeface="Arial" panose="020B0604020202020204" pitchFamily="34" charset="0"/>
              </a:rPr>
              <a:t>&gt;</a:t>
            </a:r>
          </a:p>
          <a:p>
            <a:r>
              <a:rPr lang="it-IT" i="1" dirty="0">
                <a:latin typeface="Arial" panose="020B0604020202020204" pitchFamily="34" charset="0"/>
                <a:cs typeface="Arial" panose="020B0604020202020204" pitchFamily="34" charset="0"/>
              </a:rPr>
              <a:t>   &lt;</a:t>
            </a:r>
            <a:r>
              <a:rPr lang="it-IT" i="1" dirty="0">
                <a:solidFill>
                  <a:srgbClr val="994E15"/>
                </a:solidFill>
                <a:latin typeface="Arial" panose="020B0604020202020204" pitchFamily="34" charset="0"/>
                <a:cs typeface="Arial" panose="020B0604020202020204" pitchFamily="34" charset="0"/>
              </a:rPr>
              <a:t>ul</a:t>
            </a:r>
            <a:r>
              <a:rPr lang="it-IT" i="1" dirty="0">
                <a:latin typeface="Arial" panose="020B0604020202020204" pitchFamily="34" charset="0"/>
                <a:cs typeface="Arial" panose="020B0604020202020204" pitchFamily="34" charset="0"/>
              </a:rPr>
              <a:t>&gt;</a:t>
            </a:r>
          </a:p>
          <a:p>
            <a:r>
              <a:rPr lang="it-IT" i="1" dirty="0">
                <a:latin typeface="Arial" panose="020B0604020202020204" pitchFamily="34" charset="0"/>
                <a:cs typeface="Arial" panose="020B0604020202020204" pitchFamily="34" charset="0"/>
              </a:rPr>
              <a:t>      &lt;</a:t>
            </a:r>
            <a:r>
              <a:rPr lang="it-IT" i="1" dirty="0">
                <a:solidFill>
                  <a:srgbClr val="994E15"/>
                </a:solidFill>
                <a:latin typeface="Arial" panose="020B0604020202020204" pitchFamily="34" charset="0"/>
                <a:cs typeface="Arial" panose="020B0604020202020204" pitchFamily="34" charset="0"/>
              </a:rPr>
              <a:t>li</a:t>
            </a:r>
            <a:r>
              <a:rPr lang="it-IT" i="1" dirty="0">
                <a:latin typeface="Arial" panose="020B0604020202020204" pitchFamily="34" charset="0"/>
                <a:cs typeface="Arial" panose="020B0604020202020204" pitchFamily="34" charset="0"/>
              </a:rPr>
              <a:t>&gt;Coffee&lt;/</a:t>
            </a:r>
            <a:r>
              <a:rPr lang="it-IT" i="1" dirty="0">
                <a:solidFill>
                  <a:srgbClr val="994E15"/>
                </a:solidFill>
                <a:latin typeface="Arial" panose="020B0604020202020204" pitchFamily="34" charset="0"/>
                <a:cs typeface="Arial" panose="020B0604020202020204" pitchFamily="34" charset="0"/>
              </a:rPr>
              <a:t>li</a:t>
            </a:r>
            <a:r>
              <a:rPr lang="it-IT" i="1" dirty="0">
                <a:latin typeface="Arial" panose="020B0604020202020204" pitchFamily="34" charset="0"/>
                <a:cs typeface="Arial" panose="020B0604020202020204" pitchFamily="34" charset="0"/>
              </a:rPr>
              <a:t>&gt;</a:t>
            </a:r>
          </a:p>
          <a:p>
            <a:r>
              <a:rPr lang="it-IT" i="1" dirty="0">
                <a:latin typeface="Arial" panose="020B0604020202020204" pitchFamily="34" charset="0"/>
                <a:cs typeface="Arial" panose="020B0604020202020204" pitchFamily="34" charset="0"/>
              </a:rPr>
              <a:t>      &lt;</a:t>
            </a:r>
            <a:r>
              <a:rPr lang="it-IT" i="1" dirty="0">
                <a:solidFill>
                  <a:srgbClr val="994E15"/>
                </a:solidFill>
                <a:latin typeface="Arial" panose="020B0604020202020204" pitchFamily="34" charset="0"/>
                <a:cs typeface="Arial" panose="020B0604020202020204" pitchFamily="34" charset="0"/>
              </a:rPr>
              <a:t>li</a:t>
            </a:r>
            <a:r>
              <a:rPr lang="it-IT" i="1" dirty="0">
                <a:latin typeface="Arial" panose="020B0604020202020204" pitchFamily="34" charset="0"/>
                <a:cs typeface="Arial" panose="020B0604020202020204" pitchFamily="34" charset="0"/>
              </a:rPr>
              <a:t>&gt;Tea&lt;/</a:t>
            </a:r>
            <a:r>
              <a:rPr lang="it-IT" i="1" dirty="0">
                <a:solidFill>
                  <a:srgbClr val="994E15"/>
                </a:solidFill>
                <a:latin typeface="Arial" panose="020B0604020202020204" pitchFamily="34" charset="0"/>
                <a:cs typeface="Arial" panose="020B0604020202020204" pitchFamily="34" charset="0"/>
              </a:rPr>
              <a:t>li</a:t>
            </a:r>
            <a:r>
              <a:rPr lang="it-IT" i="1" dirty="0">
                <a:latin typeface="Arial" panose="020B0604020202020204" pitchFamily="34" charset="0"/>
                <a:cs typeface="Arial" panose="020B0604020202020204" pitchFamily="34" charset="0"/>
              </a:rPr>
              <a:t>&gt;</a:t>
            </a:r>
          </a:p>
          <a:p>
            <a:r>
              <a:rPr lang="it-IT" i="1" dirty="0">
                <a:latin typeface="Arial" panose="020B0604020202020204" pitchFamily="34" charset="0"/>
                <a:cs typeface="Arial" panose="020B0604020202020204" pitchFamily="34" charset="0"/>
              </a:rPr>
              <a:t>      &lt;</a:t>
            </a:r>
            <a:r>
              <a:rPr lang="it-IT" i="1" dirty="0">
                <a:solidFill>
                  <a:srgbClr val="994E15"/>
                </a:solidFill>
                <a:latin typeface="Arial" panose="020B0604020202020204" pitchFamily="34" charset="0"/>
                <a:cs typeface="Arial" panose="020B0604020202020204" pitchFamily="34" charset="0"/>
              </a:rPr>
              <a:t>li</a:t>
            </a:r>
            <a:r>
              <a:rPr lang="it-IT" i="1" dirty="0">
                <a:latin typeface="Arial" panose="020B0604020202020204" pitchFamily="34" charset="0"/>
                <a:cs typeface="Arial" panose="020B0604020202020204" pitchFamily="34" charset="0"/>
              </a:rPr>
              <a:t>&gt;Coca Cola&lt;/</a:t>
            </a:r>
            <a:r>
              <a:rPr lang="it-IT" i="1" dirty="0">
                <a:solidFill>
                  <a:srgbClr val="994E15"/>
                </a:solidFill>
                <a:latin typeface="Arial" panose="020B0604020202020204" pitchFamily="34" charset="0"/>
                <a:cs typeface="Arial" panose="020B0604020202020204" pitchFamily="34" charset="0"/>
              </a:rPr>
              <a:t>li</a:t>
            </a:r>
            <a:r>
              <a:rPr lang="it-IT" i="1" dirty="0">
                <a:latin typeface="Arial" panose="020B0604020202020204" pitchFamily="34" charset="0"/>
                <a:cs typeface="Arial" panose="020B0604020202020204" pitchFamily="34" charset="0"/>
              </a:rPr>
              <a:t>&gt;</a:t>
            </a:r>
          </a:p>
          <a:p>
            <a:r>
              <a:rPr lang="it-IT" i="1" dirty="0">
                <a:latin typeface="Arial" panose="020B0604020202020204" pitchFamily="34" charset="0"/>
                <a:cs typeface="Arial" panose="020B0604020202020204" pitchFamily="34" charset="0"/>
              </a:rPr>
              <a:t>   &lt;/</a:t>
            </a:r>
            <a:r>
              <a:rPr lang="it-IT" i="1" dirty="0">
                <a:solidFill>
                  <a:srgbClr val="994E15"/>
                </a:solidFill>
                <a:latin typeface="Arial" panose="020B0604020202020204" pitchFamily="34" charset="0"/>
                <a:cs typeface="Arial" panose="020B0604020202020204" pitchFamily="34" charset="0"/>
              </a:rPr>
              <a:t>ul</a:t>
            </a:r>
            <a:r>
              <a:rPr lang="it-IT" i="1" dirty="0">
                <a:latin typeface="Arial" panose="020B0604020202020204" pitchFamily="34" charset="0"/>
                <a:cs typeface="Arial" panose="020B0604020202020204" pitchFamily="34" charset="0"/>
              </a:rPr>
              <a:t>&gt;</a:t>
            </a:r>
          </a:p>
          <a:p>
            <a:r>
              <a:rPr lang="it-IT" i="1" dirty="0">
                <a:latin typeface="Arial" panose="020B0604020202020204" pitchFamily="34" charset="0"/>
                <a:cs typeface="Arial" panose="020B0604020202020204" pitchFamily="34" charset="0"/>
              </a:rPr>
              <a:t> &lt;/</a:t>
            </a:r>
            <a:r>
              <a:rPr lang="it-IT" i="1" dirty="0">
                <a:solidFill>
                  <a:srgbClr val="994E15"/>
                </a:solidFill>
                <a:latin typeface="Arial" panose="020B0604020202020204" pitchFamily="34" charset="0"/>
                <a:cs typeface="Arial" panose="020B0604020202020204" pitchFamily="34" charset="0"/>
              </a:rPr>
              <a:t>body</a:t>
            </a:r>
            <a:r>
              <a:rPr lang="it-IT" i="1" dirty="0">
                <a:latin typeface="Arial" panose="020B0604020202020204" pitchFamily="34" charset="0"/>
                <a:cs typeface="Arial" panose="020B0604020202020204" pitchFamily="34" charset="0"/>
              </a:rPr>
              <a:t>&gt;</a:t>
            </a:r>
          </a:p>
          <a:p>
            <a:r>
              <a:rPr lang="en-US" i="1" dirty="0">
                <a:latin typeface="Arial" panose="020B0604020202020204" pitchFamily="34" charset="0"/>
                <a:cs typeface="Arial" panose="020B0604020202020204" pitchFamily="34" charset="0"/>
              </a:rPr>
              <a:t>&lt;/</a:t>
            </a:r>
            <a:r>
              <a:rPr lang="en-US" i="1" dirty="0">
                <a:solidFill>
                  <a:srgbClr val="994E15"/>
                </a:solidFill>
                <a:latin typeface="Arial" panose="020B0604020202020204" pitchFamily="34" charset="0"/>
                <a:cs typeface="Arial" panose="020B0604020202020204" pitchFamily="34" charset="0"/>
              </a:rPr>
              <a:t>html</a:t>
            </a:r>
            <a:r>
              <a:rPr lang="en-US" i="1" dirty="0">
                <a:latin typeface="Arial" panose="020B0604020202020204" pitchFamily="34" charset="0"/>
                <a:cs typeface="Arial" panose="020B0604020202020204" pitchFamily="34" charset="0"/>
              </a:rPr>
              <a:t>&gt;</a:t>
            </a:r>
          </a:p>
        </p:txBody>
      </p:sp>
      <p:pic>
        <p:nvPicPr>
          <p:cNvPr id="27" name="Graphic 26" descr="Line arrow: Straight with solid fill">
            <a:extLst>
              <a:ext uri="{FF2B5EF4-FFF2-40B4-BE49-F238E27FC236}">
                <a16:creationId xmlns="" xmlns:a16="http://schemas.microsoft.com/office/drawing/2014/main" id="{659918C9-22B3-4922-A613-843547BAB8D6}"/>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0800000">
            <a:off x="4254246" y="2358166"/>
            <a:ext cx="1495044" cy="1019872"/>
          </a:xfrm>
          <a:prstGeom prst="rect">
            <a:avLst/>
          </a:prstGeom>
        </p:spPr>
      </p:pic>
      <p:pic>
        <p:nvPicPr>
          <p:cNvPr id="28" name="Graphic 27" descr="Line arrow: Straight with solid fill">
            <a:extLst>
              <a:ext uri="{FF2B5EF4-FFF2-40B4-BE49-F238E27FC236}">
                <a16:creationId xmlns="" xmlns:a16="http://schemas.microsoft.com/office/drawing/2014/main" id="{A78A55C1-4C54-4EA4-89A7-BE8601125A4C}"/>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rot="16200000">
            <a:off x="7995103" y="3766992"/>
            <a:ext cx="704089" cy="878387"/>
          </a:xfrm>
          <a:prstGeom prst="rect">
            <a:avLst/>
          </a:prstGeom>
        </p:spPr>
      </p:pic>
      <p:sp>
        <p:nvSpPr>
          <p:cNvPr id="29" name="TextBox 28">
            <a:extLst>
              <a:ext uri="{FF2B5EF4-FFF2-40B4-BE49-F238E27FC236}">
                <a16:creationId xmlns="" xmlns:a16="http://schemas.microsoft.com/office/drawing/2014/main" id="{12221D47-86EC-4EA7-A6E2-2DF4FE480BD7}"/>
              </a:ext>
            </a:extLst>
          </p:cNvPr>
          <p:cNvSpPr txBox="1"/>
          <p:nvPr/>
        </p:nvSpPr>
        <p:spPr>
          <a:xfrm>
            <a:off x="8530027" y="3986173"/>
            <a:ext cx="1046925" cy="461665"/>
          </a:xfrm>
          <a:prstGeom prst="rect">
            <a:avLst/>
          </a:prstGeom>
          <a:noFill/>
        </p:spPr>
        <p:txBody>
          <a:bodyPr wrap="square" rtlCol="0">
            <a:spAutoFit/>
          </a:bodyPr>
          <a:lstStyle/>
          <a:p>
            <a:r>
              <a:rPr lang="en-US" sz="2400" dirty="0"/>
              <a:t>output</a:t>
            </a:r>
            <a:endParaRPr lang="en-US" dirty="0"/>
          </a:p>
        </p:txBody>
      </p:sp>
      <p:sp>
        <p:nvSpPr>
          <p:cNvPr id="30" name="TextBox 29">
            <a:extLst>
              <a:ext uri="{FF2B5EF4-FFF2-40B4-BE49-F238E27FC236}">
                <a16:creationId xmlns="" xmlns:a16="http://schemas.microsoft.com/office/drawing/2014/main" id="{5FD37EEA-B50C-4878-952F-7655E1D600D8}"/>
              </a:ext>
            </a:extLst>
          </p:cNvPr>
          <p:cNvSpPr txBox="1"/>
          <p:nvPr/>
        </p:nvSpPr>
        <p:spPr>
          <a:xfrm>
            <a:off x="4101085" y="2158111"/>
            <a:ext cx="1899476" cy="400110"/>
          </a:xfrm>
          <a:prstGeom prst="rect">
            <a:avLst/>
          </a:prstGeom>
          <a:noFill/>
        </p:spPr>
        <p:txBody>
          <a:bodyPr wrap="square" rtlCol="0">
            <a:spAutoFit/>
          </a:bodyPr>
          <a:lstStyle/>
          <a:p>
            <a:r>
              <a:rPr lang="en-US" sz="2000" dirty="0"/>
              <a:t>Inside style tag:</a:t>
            </a:r>
            <a:endParaRPr lang="en-US" sz="1600" dirty="0"/>
          </a:p>
        </p:txBody>
      </p:sp>
      <p:pic>
        <p:nvPicPr>
          <p:cNvPr id="5" name="Picture 4">
            <a:extLst>
              <a:ext uri="{FF2B5EF4-FFF2-40B4-BE49-F238E27FC236}">
                <a16:creationId xmlns="" xmlns:a16="http://schemas.microsoft.com/office/drawing/2014/main" id="{B9812B21-E1AA-40DA-8A63-C1D42659D0C0}"/>
              </a:ext>
            </a:extLst>
          </p:cNvPr>
          <p:cNvPicPr>
            <a:picLocks noChangeAspect="1"/>
          </p:cNvPicPr>
          <p:nvPr/>
        </p:nvPicPr>
        <p:blipFill>
          <a:blip r:embed="rId6"/>
          <a:stretch>
            <a:fillRect/>
          </a:stretch>
        </p:blipFill>
        <p:spPr>
          <a:xfrm>
            <a:off x="4248662" y="4745196"/>
            <a:ext cx="7318584" cy="1452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67197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797719" y="942590"/>
            <a:ext cx="7315200" cy="1015663"/>
          </a:xfrm>
          <a:prstGeom prst="rect">
            <a:avLst/>
          </a:prstGeom>
          <a:noFill/>
        </p:spPr>
        <p:txBody>
          <a:bodyPr wrap="square">
            <a:spAutoFit/>
          </a:bodyPr>
          <a:lstStyle/>
          <a:p>
            <a:r>
              <a:rPr lang="en-US" altLang="zh-CN" sz="6000" b="1" dirty="0">
                <a:solidFill>
                  <a:srgbClr val="C00000"/>
                </a:solidFill>
                <a:latin typeface="Arial" panose="020B0604020202020204" pitchFamily="34" charset="0"/>
                <a:cs typeface="Arial" panose="020B0604020202020204" pitchFamily="34" charset="0"/>
                <a:sym typeface="+mn-lt"/>
              </a:rPr>
              <a:t>CSS Tables</a:t>
            </a:r>
            <a:endParaRPr lang="zh-CN" altLang="en-US" sz="6000" b="1" dirty="0">
              <a:solidFill>
                <a:srgbClr val="C00000"/>
              </a:solidFill>
              <a:latin typeface="Arial" panose="020B0604020202020204" pitchFamily="34" charset="0"/>
              <a:cs typeface="Arial" panose="020B0604020202020204" pitchFamily="34" charset="0"/>
              <a:sym typeface="+mn-lt"/>
            </a:endParaRPr>
          </a:p>
        </p:txBody>
      </p:sp>
      <p:cxnSp>
        <p:nvCxnSpPr>
          <p:cNvPr id="4" name="直接连接符 3">
            <a:extLst>
              <a:ext uri="{FF2B5EF4-FFF2-40B4-BE49-F238E27FC236}">
                <a16:creationId xmlns="" xmlns:a16="http://schemas.microsoft.com/office/drawing/2014/main" id="{AF6DC636-9B51-48A0-ADB9-26DA77AECD8C}"/>
              </a:ext>
            </a:extLst>
          </p:cNvPr>
          <p:cNvCxnSpPr>
            <a:cxnSpLocks/>
          </p:cNvCxnSpPr>
          <p:nvPr/>
        </p:nvCxnSpPr>
        <p:spPr>
          <a:xfrm>
            <a:off x="830818" y="2097067"/>
            <a:ext cx="72490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Arrow Slight curve">
            <a:extLst>
              <a:ext uri="{FF2B5EF4-FFF2-40B4-BE49-F238E27FC236}">
                <a16:creationId xmlns="" xmlns:a16="http://schemas.microsoft.com/office/drawing/2014/main" id="{0A323D09-F6F7-4318-BF09-4EFAEAB5E5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6" name="Slide Number Placeholder 5">
            <a:extLst>
              <a:ext uri="{FF2B5EF4-FFF2-40B4-BE49-F238E27FC236}">
                <a16:creationId xmlns="" xmlns:a16="http://schemas.microsoft.com/office/drawing/2014/main" id="{9B9B41DB-0A97-45FD-B06A-4479FC620764}"/>
              </a:ext>
            </a:extLst>
          </p:cNvPr>
          <p:cNvSpPr>
            <a:spLocks noGrp="1"/>
          </p:cNvSpPr>
          <p:nvPr>
            <p:ph type="sldNum" sz="quarter" idx="12"/>
          </p:nvPr>
        </p:nvSpPr>
        <p:spPr/>
        <p:txBody>
          <a:bodyPr/>
          <a:lstStyle/>
          <a:p>
            <a:fld id="{CDE1651F-BCDB-4DC2-9A8D-B6E1C817E896}" type="slidenum">
              <a:rPr lang="zh-CN" altLang="en-US" smtClean="0"/>
              <a:t>175</a:t>
            </a:fld>
            <a:endParaRPr lang="zh-CN" altLang="en-US"/>
          </a:p>
        </p:txBody>
      </p:sp>
      <p:pic>
        <p:nvPicPr>
          <p:cNvPr id="9" name="Picture 8">
            <a:extLst>
              <a:ext uri="{FF2B5EF4-FFF2-40B4-BE49-F238E27FC236}">
                <a16:creationId xmlns="" xmlns:a16="http://schemas.microsoft.com/office/drawing/2014/main" id="{205DFDD7-BC8E-467B-BDF5-7B439C5668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3" name="TextBox 12">
            <a:extLst>
              <a:ext uri="{FF2B5EF4-FFF2-40B4-BE49-F238E27FC236}">
                <a16:creationId xmlns="" xmlns:a16="http://schemas.microsoft.com/office/drawing/2014/main" id="{3839F97F-6D66-4884-B54F-BC637508C95A}"/>
              </a:ext>
            </a:extLst>
          </p:cNvPr>
          <p:cNvSpPr txBox="1"/>
          <p:nvPr/>
        </p:nvSpPr>
        <p:spPr>
          <a:xfrm>
            <a:off x="797719" y="2851150"/>
            <a:ext cx="8988647" cy="577850"/>
          </a:xfrm>
          <a:prstGeom prst="rect">
            <a:avLst/>
          </a:prstGeom>
          <a:noFill/>
        </p:spPr>
        <p:txBody>
          <a:bodyPr wrap="square">
            <a:spAutoFit/>
          </a:bodyPr>
          <a:lstStyle/>
          <a:p>
            <a:pPr>
              <a:lnSpc>
                <a:spcPct val="150000"/>
              </a:lnSpc>
            </a:pPr>
            <a:r>
              <a:rPr lang="en-US" sz="2400" dirty="0">
                <a:latin typeface="Arial" panose="020B0604020202020204" pitchFamily="34" charset="0"/>
                <a:cs typeface="Arial" panose="020B0604020202020204" pitchFamily="34" charset="0"/>
              </a:rPr>
              <a:t>Let’s see a simple table with HTML and no design.</a:t>
            </a:r>
          </a:p>
        </p:txBody>
      </p:sp>
    </p:spTree>
    <p:extLst>
      <p:ext uri="{BB962C8B-B14F-4D97-AF65-F5344CB8AC3E}">
        <p14:creationId xmlns:p14="http://schemas.microsoft.com/office/powerpoint/2010/main" val="3750032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2134495" cy="523220"/>
          </a:xfrm>
          <a:prstGeom prst="rect">
            <a:avLst/>
          </a:prstGeom>
        </p:spPr>
        <p:txBody>
          <a:bodyPr wrap="none">
            <a:spAutoFit/>
          </a:bodyPr>
          <a:lstStyle/>
          <a:p>
            <a:r>
              <a:rPr lang="en-US" sz="2800" b="1" dirty="0">
                <a:solidFill>
                  <a:srgbClr val="C00000"/>
                </a:solidFill>
                <a:latin typeface="Arial" panose="020B0604020202020204" pitchFamily="34" charset="0"/>
                <a:cs typeface="Arial" panose="020B0604020202020204" pitchFamily="34" charset="0"/>
              </a:rPr>
              <a:t>CSS Tables</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176</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8" name="TextBox 7">
            <a:extLst>
              <a:ext uri="{FF2B5EF4-FFF2-40B4-BE49-F238E27FC236}">
                <a16:creationId xmlns="" xmlns:a16="http://schemas.microsoft.com/office/drawing/2014/main" id="{49DFF56D-4AB1-4DA7-BB2D-42A0BE33E1F9}"/>
              </a:ext>
            </a:extLst>
          </p:cNvPr>
          <p:cNvSpPr txBox="1"/>
          <p:nvPr/>
        </p:nvSpPr>
        <p:spPr>
          <a:xfrm>
            <a:off x="912470" y="1045398"/>
            <a:ext cx="3047238" cy="5509200"/>
          </a:xfrm>
          <a:prstGeom prst="rect">
            <a:avLst/>
          </a:prstGeom>
          <a:noFill/>
        </p:spPr>
        <p:txBody>
          <a:bodyPr wrap="square">
            <a:spAutoFit/>
          </a:bodyPr>
          <a:lstStyle/>
          <a:p>
            <a:r>
              <a:rPr lang="en-US" sz="1600" i="1" dirty="0"/>
              <a:t>&lt;!DOCTYPE html&gt;</a:t>
            </a:r>
          </a:p>
          <a:p>
            <a:r>
              <a:rPr lang="en-US" sz="1600" i="1" dirty="0"/>
              <a:t>&lt;</a:t>
            </a:r>
            <a:r>
              <a:rPr lang="en-US" sz="1600" i="1" dirty="0">
                <a:solidFill>
                  <a:srgbClr val="994E15"/>
                </a:solidFill>
              </a:rPr>
              <a:t>html</a:t>
            </a:r>
            <a:r>
              <a:rPr lang="en-US" sz="1600" i="1" dirty="0"/>
              <a:t>&gt;</a:t>
            </a:r>
          </a:p>
          <a:p>
            <a:r>
              <a:rPr lang="en-US" sz="1600" i="1" dirty="0"/>
              <a:t>&lt;</a:t>
            </a:r>
            <a:r>
              <a:rPr lang="en-US" sz="1600" i="1" dirty="0">
                <a:solidFill>
                  <a:srgbClr val="994E15"/>
                </a:solidFill>
              </a:rPr>
              <a:t>head</a:t>
            </a:r>
            <a:r>
              <a:rPr lang="en-US" sz="1600" i="1" dirty="0"/>
              <a:t>&gt;</a:t>
            </a:r>
          </a:p>
          <a:p>
            <a:r>
              <a:rPr lang="en-US" sz="1600" i="1" dirty="0"/>
              <a:t>&lt;/</a:t>
            </a:r>
            <a:r>
              <a:rPr lang="en-US" sz="1600" i="1" dirty="0">
                <a:solidFill>
                  <a:srgbClr val="994E15"/>
                </a:solidFill>
              </a:rPr>
              <a:t>head</a:t>
            </a:r>
            <a:r>
              <a:rPr lang="en-US" sz="1600" i="1" dirty="0"/>
              <a:t>&gt;</a:t>
            </a:r>
          </a:p>
          <a:p>
            <a:r>
              <a:rPr lang="en-US" sz="1600" i="1" dirty="0"/>
              <a:t>&lt;</a:t>
            </a:r>
            <a:r>
              <a:rPr lang="en-US" sz="1600" i="1" dirty="0">
                <a:solidFill>
                  <a:srgbClr val="994E15"/>
                </a:solidFill>
              </a:rPr>
              <a:t>body</a:t>
            </a:r>
            <a:r>
              <a:rPr lang="en-US" sz="1600" i="1" dirty="0"/>
              <a:t>&gt;</a:t>
            </a:r>
          </a:p>
          <a:p>
            <a:r>
              <a:rPr lang="en-US" sz="1600" i="1" dirty="0"/>
              <a:t>&lt;</a:t>
            </a:r>
            <a:r>
              <a:rPr lang="en-US" sz="1600" i="1" dirty="0">
                <a:solidFill>
                  <a:srgbClr val="994E15"/>
                </a:solidFill>
              </a:rPr>
              <a:t>h1</a:t>
            </a:r>
            <a:r>
              <a:rPr lang="en-US" sz="1600" i="1" dirty="0"/>
              <a:t>&gt;A Fancy Dinner&lt;/</a:t>
            </a:r>
            <a:r>
              <a:rPr lang="en-US" sz="1600" i="1" dirty="0">
                <a:solidFill>
                  <a:srgbClr val="994E15"/>
                </a:solidFill>
              </a:rPr>
              <a:t>h1</a:t>
            </a:r>
            <a:r>
              <a:rPr lang="en-US" sz="1600" i="1" dirty="0"/>
              <a:t>&gt;</a:t>
            </a:r>
          </a:p>
          <a:p>
            <a:r>
              <a:rPr lang="en-US" sz="1600" i="1" dirty="0"/>
              <a:t>&lt;</a:t>
            </a:r>
            <a:r>
              <a:rPr lang="en-US" sz="1600" i="1" dirty="0">
                <a:solidFill>
                  <a:srgbClr val="994E15"/>
                </a:solidFill>
              </a:rPr>
              <a:t>table</a:t>
            </a:r>
            <a:r>
              <a:rPr lang="en-US" sz="1600" i="1" dirty="0"/>
              <a:t>&gt;</a:t>
            </a:r>
          </a:p>
          <a:p>
            <a:r>
              <a:rPr lang="en-US" sz="1600" i="1" dirty="0"/>
              <a:t>  &lt;</a:t>
            </a:r>
            <a:r>
              <a:rPr lang="en-US" sz="1600" i="1" dirty="0">
                <a:solidFill>
                  <a:srgbClr val="994E15"/>
                </a:solidFill>
              </a:rPr>
              <a:t>tr</a:t>
            </a:r>
            <a:r>
              <a:rPr lang="en-US" sz="1600" i="1" dirty="0"/>
              <a:t>&gt;</a:t>
            </a:r>
          </a:p>
          <a:p>
            <a:r>
              <a:rPr lang="en-US" sz="1600" i="1" dirty="0"/>
              <a:t>    &lt;</a:t>
            </a:r>
            <a:r>
              <a:rPr lang="en-US" sz="1600" i="1" dirty="0" err="1">
                <a:solidFill>
                  <a:srgbClr val="994E15"/>
                </a:solidFill>
              </a:rPr>
              <a:t>th</a:t>
            </a:r>
            <a:r>
              <a:rPr lang="en-US" sz="1600" i="1" dirty="0"/>
              <a:t>&gt;</a:t>
            </a:r>
            <a:r>
              <a:rPr lang="en-US" sz="1600" i="1" dirty="0" err="1"/>
              <a:t>Firstname</a:t>
            </a:r>
            <a:r>
              <a:rPr lang="en-US" sz="1600" i="1" dirty="0"/>
              <a:t>&lt;/</a:t>
            </a:r>
            <a:r>
              <a:rPr lang="en-US" sz="1600" i="1" dirty="0" err="1">
                <a:solidFill>
                  <a:srgbClr val="994E15"/>
                </a:solidFill>
              </a:rPr>
              <a:t>th</a:t>
            </a:r>
            <a:r>
              <a:rPr lang="en-US" sz="1600" i="1" dirty="0"/>
              <a:t>&gt;</a:t>
            </a:r>
          </a:p>
          <a:p>
            <a:r>
              <a:rPr lang="en-US" sz="1600" i="1" dirty="0"/>
              <a:t>    &lt;</a:t>
            </a:r>
            <a:r>
              <a:rPr lang="en-US" sz="1600" i="1" dirty="0" err="1">
                <a:solidFill>
                  <a:srgbClr val="994E15"/>
                </a:solidFill>
              </a:rPr>
              <a:t>th</a:t>
            </a:r>
            <a:r>
              <a:rPr lang="en-US" sz="1600" i="1" dirty="0"/>
              <a:t>&gt;</a:t>
            </a:r>
            <a:r>
              <a:rPr lang="en-US" sz="1600" i="1" dirty="0" err="1"/>
              <a:t>Lastname</a:t>
            </a:r>
            <a:r>
              <a:rPr lang="en-US" sz="1600" i="1" dirty="0"/>
              <a:t>&lt;/</a:t>
            </a:r>
            <a:r>
              <a:rPr lang="en-US" sz="1600" i="1" dirty="0" err="1">
                <a:solidFill>
                  <a:srgbClr val="994E15"/>
                </a:solidFill>
              </a:rPr>
              <a:t>th</a:t>
            </a:r>
            <a:r>
              <a:rPr lang="en-US" sz="1600" i="1" dirty="0"/>
              <a:t>&gt;</a:t>
            </a:r>
          </a:p>
          <a:p>
            <a:r>
              <a:rPr lang="en-US" sz="1600" i="1" dirty="0"/>
              <a:t>&lt;/</a:t>
            </a:r>
            <a:r>
              <a:rPr lang="en-US" sz="1600" i="1" dirty="0">
                <a:solidFill>
                  <a:srgbClr val="994E15"/>
                </a:solidFill>
              </a:rPr>
              <a:t>tr</a:t>
            </a:r>
            <a:r>
              <a:rPr lang="en-US" sz="1600" i="1" dirty="0"/>
              <a:t>&gt;</a:t>
            </a:r>
          </a:p>
          <a:p>
            <a:r>
              <a:rPr lang="en-US" sz="1600" i="1" dirty="0"/>
              <a:t>  &lt;</a:t>
            </a:r>
            <a:r>
              <a:rPr lang="en-US" sz="1600" i="1" dirty="0">
                <a:solidFill>
                  <a:srgbClr val="994E15"/>
                </a:solidFill>
              </a:rPr>
              <a:t>tr</a:t>
            </a:r>
            <a:r>
              <a:rPr lang="en-US" sz="1600" i="1" dirty="0"/>
              <a:t>&gt;</a:t>
            </a:r>
          </a:p>
          <a:p>
            <a:r>
              <a:rPr lang="en-US" sz="1600" i="1" dirty="0"/>
              <a:t>    &lt;</a:t>
            </a:r>
            <a:r>
              <a:rPr lang="en-US" sz="1600" i="1" dirty="0">
                <a:solidFill>
                  <a:srgbClr val="994E15"/>
                </a:solidFill>
              </a:rPr>
              <a:t>td</a:t>
            </a:r>
            <a:r>
              <a:rPr lang="en-US" sz="1600" i="1" dirty="0"/>
              <a:t>&gt;Peter &lt;/</a:t>
            </a:r>
            <a:r>
              <a:rPr lang="en-US" sz="1600" i="1" dirty="0">
                <a:solidFill>
                  <a:srgbClr val="994E15"/>
                </a:solidFill>
              </a:rPr>
              <a:t>td</a:t>
            </a:r>
            <a:r>
              <a:rPr lang="en-US" sz="1600" i="1" dirty="0"/>
              <a:t>&gt;</a:t>
            </a:r>
          </a:p>
          <a:p>
            <a:r>
              <a:rPr lang="en-US" sz="1600" i="1" dirty="0"/>
              <a:t>    &lt;</a:t>
            </a:r>
            <a:r>
              <a:rPr lang="en-US" sz="1600" i="1" dirty="0">
                <a:solidFill>
                  <a:srgbClr val="994E15"/>
                </a:solidFill>
              </a:rPr>
              <a:t>td</a:t>
            </a:r>
            <a:r>
              <a:rPr lang="en-US" sz="1600" i="1" dirty="0"/>
              <a:t>&gt;Griffin&lt;/</a:t>
            </a:r>
            <a:r>
              <a:rPr lang="en-US" sz="1600" i="1" dirty="0">
                <a:solidFill>
                  <a:srgbClr val="994E15"/>
                </a:solidFill>
              </a:rPr>
              <a:t>td</a:t>
            </a:r>
            <a:r>
              <a:rPr lang="en-US" sz="1600" i="1" dirty="0"/>
              <a:t>&gt;</a:t>
            </a:r>
          </a:p>
          <a:p>
            <a:r>
              <a:rPr lang="en-US" sz="1600" i="1" dirty="0"/>
              <a:t>&lt;/</a:t>
            </a:r>
            <a:r>
              <a:rPr lang="en-US" sz="1600" i="1" dirty="0">
                <a:solidFill>
                  <a:srgbClr val="994E15"/>
                </a:solidFill>
              </a:rPr>
              <a:t>tr</a:t>
            </a:r>
            <a:r>
              <a:rPr lang="en-US" sz="1600" i="1" dirty="0"/>
              <a:t>&gt;</a:t>
            </a:r>
          </a:p>
          <a:p>
            <a:r>
              <a:rPr lang="en-US" sz="1600" i="1" dirty="0"/>
              <a:t>  &lt;</a:t>
            </a:r>
            <a:r>
              <a:rPr lang="en-US" sz="1600" i="1" dirty="0">
                <a:solidFill>
                  <a:srgbClr val="994E15"/>
                </a:solidFill>
              </a:rPr>
              <a:t>tr</a:t>
            </a:r>
            <a:r>
              <a:rPr lang="en-US" sz="1600" i="1" dirty="0"/>
              <a:t>&gt;</a:t>
            </a:r>
          </a:p>
          <a:p>
            <a:r>
              <a:rPr lang="en-US" sz="1600" i="1" dirty="0"/>
              <a:t>    &lt;</a:t>
            </a:r>
            <a:r>
              <a:rPr lang="en-US" sz="1600" i="1" dirty="0">
                <a:solidFill>
                  <a:srgbClr val="994E15"/>
                </a:solidFill>
              </a:rPr>
              <a:t>td</a:t>
            </a:r>
            <a:r>
              <a:rPr lang="en-US" sz="1600" i="1" dirty="0"/>
              <a:t>&gt;Lois&lt;/</a:t>
            </a:r>
            <a:r>
              <a:rPr lang="en-US" sz="1600" i="1" dirty="0">
                <a:solidFill>
                  <a:srgbClr val="994E15"/>
                </a:solidFill>
              </a:rPr>
              <a:t>td</a:t>
            </a:r>
            <a:r>
              <a:rPr lang="en-US" sz="1600" i="1" dirty="0"/>
              <a:t>&gt;</a:t>
            </a:r>
          </a:p>
          <a:p>
            <a:r>
              <a:rPr lang="en-US" sz="1600" i="1" dirty="0"/>
              <a:t>    &lt;</a:t>
            </a:r>
            <a:r>
              <a:rPr lang="en-US" sz="1600" i="1" dirty="0">
                <a:solidFill>
                  <a:srgbClr val="994E15"/>
                </a:solidFill>
              </a:rPr>
              <a:t>td</a:t>
            </a:r>
            <a:r>
              <a:rPr lang="en-US" sz="1600" i="1" dirty="0"/>
              <a:t>&gt;Griffin&lt;/</a:t>
            </a:r>
            <a:r>
              <a:rPr lang="en-US" sz="1600" i="1" dirty="0">
                <a:solidFill>
                  <a:srgbClr val="994E15"/>
                </a:solidFill>
              </a:rPr>
              <a:t>td</a:t>
            </a:r>
            <a:r>
              <a:rPr lang="en-US" sz="1600" i="1" dirty="0"/>
              <a:t>&gt;</a:t>
            </a:r>
          </a:p>
          <a:p>
            <a:r>
              <a:rPr lang="en-US" sz="1600" i="1" dirty="0"/>
              <a:t>&lt;/</a:t>
            </a:r>
            <a:r>
              <a:rPr lang="en-US" sz="1600" i="1" dirty="0">
                <a:solidFill>
                  <a:srgbClr val="994E15"/>
                </a:solidFill>
              </a:rPr>
              <a:t>tr</a:t>
            </a:r>
            <a:r>
              <a:rPr lang="en-US" sz="1600" i="1" dirty="0"/>
              <a:t>&gt;</a:t>
            </a:r>
          </a:p>
          <a:p>
            <a:r>
              <a:rPr lang="en-US" sz="1600" i="1" dirty="0"/>
              <a:t>&lt;/</a:t>
            </a:r>
            <a:r>
              <a:rPr lang="en-US" sz="1600" i="1" dirty="0">
                <a:solidFill>
                  <a:srgbClr val="994E15"/>
                </a:solidFill>
              </a:rPr>
              <a:t>table</a:t>
            </a:r>
            <a:r>
              <a:rPr lang="en-US" sz="1600" i="1" dirty="0"/>
              <a:t>&gt;</a:t>
            </a:r>
          </a:p>
          <a:p>
            <a:r>
              <a:rPr lang="en-US" sz="1600" i="1" dirty="0"/>
              <a:t>&lt;/</a:t>
            </a:r>
            <a:r>
              <a:rPr lang="en-US" sz="1600" i="1" dirty="0">
                <a:solidFill>
                  <a:srgbClr val="994E15"/>
                </a:solidFill>
              </a:rPr>
              <a:t>body</a:t>
            </a:r>
            <a:r>
              <a:rPr lang="en-US" sz="1600" i="1" dirty="0"/>
              <a:t>&gt;</a:t>
            </a:r>
          </a:p>
          <a:p>
            <a:r>
              <a:rPr lang="en-US" sz="1600" i="1" dirty="0"/>
              <a:t>&lt;/</a:t>
            </a:r>
            <a:r>
              <a:rPr lang="en-US" sz="1600" i="1" dirty="0">
                <a:solidFill>
                  <a:srgbClr val="994E15"/>
                </a:solidFill>
              </a:rPr>
              <a:t>html</a:t>
            </a:r>
            <a:r>
              <a:rPr lang="en-US" sz="1600" i="1" dirty="0"/>
              <a:t>&gt;</a:t>
            </a:r>
          </a:p>
        </p:txBody>
      </p:sp>
      <p:pic>
        <p:nvPicPr>
          <p:cNvPr id="10" name="Picture 9">
            <a:extLst>
              <a:ext uri="{FF2B5EF4-FFF2-40B4-BE49-F238E27FC236}">
                <a16:creationId xmlns="" xmlns:a16="http://schemas.microsoft.com/office/drawing/2014/main" id="{5AACF4BD-C86F-4266-9667-14FAC9264BB3}"/>
              </a:ext>
            </a:extLst>
          </p:cNvPr>
          <p:cNvPicPr>
            <a:picLocks noChangeAspect="1"/>
          </p:cNvPicPr>
          <p:nvPr/>
        </p:nvPicPr>
        <p:blipFill>
          <a:blip r:embed="rId3"/>
          <a:stretch>
            <a:fillRect/>
          </a:stretch>
        </p:blipFill>
        <p:spPr>
          <a:xfrm>
            <a:off x="6809384" y="2499651"/>
            <a:ext cx="4359671" cy="2600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134179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797719" y="942590"/>
            <a:ext cx="7315200" cy="1015663"/>
          </a:xfrm>
          <a:prstGeom prst="rect">
            <a:avLst/>
          </a:prstGeom>
          <a:noFill/>
        </p:spPr>
        <p:txBody>
          <a:bodyPr wrap="square">
            <a:spAutoFit/>
          </a:bodyPr>
          <a:lstStyle/>
          <a:p>
            <a:r>
              <a:rPr lang="en-US" altLang="zh-CN" sz="6000" b="1" dirty="0">
                <a:solidFill>
                  <a:srgbClr val="C00000"/>
                </a:solidFill>
                <a:latin typeface="Arial" panose="020B0604020202020204" pitchFamily="34" charset="0"/>
                <a:cs typeface="Arial" panose="020B0604020202020204" pitchFamily="34" charset="0"/>
                <a:sym typeface="+mn-lt"/>
              </a:rPr>
              <a:t>CSS Tables</a:t>
            </a:r>
            <a:endParaRPr lang="zh-CN" altLang="en-US" sz="6000" b="1" dirty="0">
              <a:solidFill>
                <a:srgbClr val="C00000"/>
              </a:solidFill>
              <a:latin typeface="Arial" panose="020B0604020202020204" pitchFamily="34" charset="0"/>
              <a:cs typeface="Arial" panose="020B0604020202020204" pitchFamily="34" charset="0"/>
              <a:sym typeface="+mn-lt"/>
            </a:endParaRPr>
          </a:p>
        </p:txBody>
      </p:sp>
      <p:cxnSp>
        <p:nvCxnSpPr>
          <p:cNvPr id="4" name="直接连接符 3">
            <a:extLst>
              <a:ext uri="{FF2B5EF4-FFF2-40B4-BE49-F238E27FC236}">
                <a16:creationId xmlns="" xmlns:a16="http://schemas.microsoft.com/office/drawing/2014/main" id="{AF6DC636-9B51-48A0-ADB9-26DA77AECD8C}"/>
              </a:ext>
            </a:extLst>
          </p:cNvPr>
          <p:cNvCxnSpPr>
            <a:cxnSpLocks/>
          </p:cNvCxnSpPr>
          <p:nvPr/>
        </p:nvCxnSpPr>
        <p:spPr>
          <a:xfrm>
            <a:off x="830818" y="2097067"/>
            <a:ext cx="72490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Arrow Slight curve">
            <a:extLst>
              <a:ext uri="{FF2B5EF4-FFF2-40B4-BE49-F238E27FC236}">
                <a16:creationId xmlns="" xmlns:a16="http://schemas.microsoft.com/office/drawing/2014/main" id="{0A323D09-F6F7-4318-BF09-4EFAEAB5E5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6" name="Slide Number Placeholder 5">
            <a:extLst>
              <a:ext uri="{FF2B5EF4-FFF2-40B4-BE49-F238E27FC236}">
                <a16:creationId xmlns="" xmlns:a16="http://schemas.microsoft.com/office/drawing/2014/main" id="{9B9B41DB-0A97-45FD-B06A-4479FC620764}"/>
              </a:ext>
            </a:extLst>
          </p:cNvPr>
          <p:cNvSpPr>
            <a:spLocks noGrp="1"/>
          </p:cNvSpPr>
          <p:nvPr>
            <p:ph type="sldNum" sz="quarter" idx="12"/>
          </p:nvPr>
        </p:nvSpPr>
        <p:spPr/>
        <p:txBody>
          <a:bodyPr/>
          <a:lstStyle/>
          <a:p>
            <a:fld id="{CDE1651F-BCDB-4DC2-9A8D-B6E1C817E896}" type="slidenum">
              <a:rPr lang="zh-CN" altLang="en-US" smtClean="0"/>
              <a:t>177</a:t>
            </a:fld>
            <a:endParaRPr lang="zh-CN" altLang="en-US"/>
          </a:p>
        </p:txBody>
      </p:sp>
      <p:pic>
        <p:nvPicPr>
          <p:cNvPr id="9" name="Picture 8">
            <a:extLst>
              <a:ext uri="{FF2B5EF4-FFF2-40B4-BE49-F238E27FC236}">
                <a16:creationId xmlns="" xmlns:a16="http://schemas.microsoft.com/office/drawing/2014/main" id="{205DFDD7-BC8E-467B-BDF5-7B439C5668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3" name="TextBox 12">
            <a:extLst>
              <a:ext uri="{FF2B5EF4-FFF2-40B4-BE49-F238E27FC236}">
                <a16:creationId xmlns="" xmlns:a16="http://schemas.microsoft.com/office/drawing/2014/main" id="{3839F97F-6D66-4884-B54F-BC637508C95A}"/>
              </a:ext>
            </a:extLst>
          </p:cNvPr>
          <p:cNvSpPr txBox="1"/>
          <p:nvPr/>
        </p:nvSpPr>
        <p:spPr>
          <a:xfrm>
            <a:off x="797719" y="2851150"/>
            <a:ext cx="10065353" cy="1131848"/>
          </a:xfrm>
          <a:prstGeom prst="rect">
            <a:avLst/>
          </a:prstGeom>
          <a:noFill/>
        </p:spPr>
        <p:txBody>
          <a:bodyPr wrap="square">
            <a:spAutoFit/>
          </a:bodyPr>
          <a:lstStyle/>
          <a:p>
            <a:pPr>
              <a:lnSpc>
                <a:spcPct val="150000"/>
              </a:lnSpc>
            </a:pPr>
            <a:r>
              <a:rPr lang="en-US" sz="2400" dirty="0">
                <a:latin typeface="Arial" panose="020B0604020202020204" pitchFamily="34" charset="0"/>
                <a:cs typeface="Arial" panose="020B0604020202020204" pitchFamily="34" charset="0"/>
              </a:rPr>
              <a:t>The look of an HTML table can be greatly improved with CSS, by using borders and different styles.</a:t>
            </a:r>
          </a:p>
        </p:txBody>
      </p:sp>
    </p:spTree>
    <p:extLst>
      <p:ext uri="{BB962C8B-B14F-4D97-AF65-F5344CB8AC3E}">
        <p14:creationId xmlns:p14="http://schemas.microsoft.com/office/powerpoint/2010/main" val="3387721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5305811"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Tables - Table Borders</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178</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34587B3A-F5E5-4B84-B148-737B86A2C06F}"/>
              </a:ext>
            </a:extLst>
          </p:cNvPr>
          <p:cNvSpPr txBox="1"/>
          <p:nvPr/>
        </p:nvSpPr>
        <p:spPr>
          <a:xfrm>
            <a:off x="757022" y="1411516"/>
            <a:ext cx="8661298"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To specify table borders in CSS, use the border property.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example below specifies a solid border for &lt;table&gt;, &lt;</a:t>
            </a:r>
            <a:r>
              <a:rPr lang="en-US" dirty="0" err="1">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&gt;, and &lt;td&gt; elements:</a:t>
            </a:r>
          </a:p>
        </p:txBody>
      </p:sp>
      <p:sp>
        <p:nvSpPr>
          <p:cNvPr id="11" name="TextBox 10">
            <a:extLst>
              <a:ext uri="{FF2B5EF4-FFF2-40B4-BE49-F238E27FC236}">
                <a16:creationId xmlns="" xmlns:a16="http://schemas.microsoft.com/office/drawing/2014/main" id="{7122B738-B94E-47CB-8CD8-775EAC5B1004}"/>
              </a:ext>
            </a:extLst>
          </p:cNvPr>
          <p:cNvSpPr txBox="1"/>
          <p:nvPr/>
        </p:nvSpPr>
        <p:spPr>
          <a:xfrm>
            <a:off x="757022" y="3051632"/>
            <a:ext cx="6094476" cy="2246769"/>
          </a:xfrm>
          <a:prstGeom prst="rect">
            <a:avLst/>
          </a:prstGeom>
          <a:noFill/>
        </p:spPr>
        <p:txBody>
          <a:bodyPr wrap="square">
            <a:spAutoFit/>
          </a:bodyPr>
          <a:lstStyle/>
          <a:p>
            <a:r>
              <a:rPr lang="en-US" sz="2000" i="1" dirty="0"/>
              <a:t>&lt;</a:t>
            </a:r>
            <a:r>
              <a:rPr lang="en-US" sz="2000" i="1" dirty="0">
                <a:solidFill>
                  <a:srgbClr val="994E15"/>
                </a:solidFill>
              </a:rPr>
              <a:t>head</a:t>
            </a:r>
            <a:r>
              <a:rPr lang="en-US" sz="2000" i="1" dirty="0"/>
              <a:t>&gt;</a:t>
            </a:r>
          </a:p>
          <a:p>
            <a:r>
              <a:rPr lang="en-US" sz="2000" i="1" dirty="0"/>
              <a:t>&lt;</a:t>
            </a:r>
            <a:r>
              <a:rPr lang="en-US" sz="2000" i="1" dirty="0">
                <a:solidFill>
                  <a:srgbClr val="994E15"/>
                </a:solidFill>
              </a:rPr>
              <a:t>style</a:t>
            </a:r>
            <a:r>
              <a:rPr lang="en-US" sz="2000" i="1" dirty="0"/>
              <a:t>&gt;</a:t>
            </a:r>
          </a:p>
          <a:p>
            <a:r>
              <a:rPr lang="en-US" sz="2000" i="1" dirty="0">
                <a:solidFill>
                  <a:srgbClr val="994E15"/>
                </a:solidFill>
              </a:rPr>
              <a:t>table, </a:t>
            </a:r>
            <a:r>
              <a:rPr lang="en-US" sz="2000" i="1" dirty="0" err="1">
                <a:solidFill>
                  <a:srgbClr val="994E15"/>
                </a:solidFill>
              </a:rPr>
              <a:t>th</a:t>
            </a:r>
            <a:r>
              <a:rPr lang="en-US" sz="2000" i="1" dirty="0">
                <a:solidFill>
                  <a:srgbClr val="994E15"/>
                </a:solidFill>
              </a:rPr>
              <a:t>, td </a:t>
            </a:r>
            <a:r>
              <a:rPr lang="en-US" sz="2000" i="1" dirty="0"/>
              <a:t>{</a:t>
            </a:r>
          </a:p>
          <a:p>
            <a:r>
              <a:rPr lang="en-US" sz="2000" i="1" dirty="0"/>
              <a:t>  </a:t>
            </a:r>
            <a:r>
              <a:rPr lang="en-US" sz="2000" i="1" u="sng" dirty="0">
                <a:solidFill>
                  <a:srgbClr val="FF0000"/>
                </a:solidFill>
                <a:highlight>
                  <a:srgbClr val="FFFF00"/>
                </a:highlight>
              </a:rPr>
              <a:t>border</a:t>
            </a:r>
            <a:r>
              <a:rPr lang="en-US" sz="2000" i="1" u="sng" dirty="0">
                <a:highlight>
                  <a:srgbClr val="FFFF00"/>
                </a:highlight>
              </a:rPr>
              <a:t>: </a:t>
            </a:r>
            <a:r>
              <a:rPr lang="en-US" sz="2000" i="1" u="sng" dirty="0">
                <a:solidFill>
                  <a:srgbClr val="0070C0"/>
                </a:solidFill>
                <a:highlight>
                  <a:srgbClr val="FFFF00"/>
                </a:highlight>
              </a:rPr>
              <a:t>1px solid</a:t>
            </a:r>
            <a:r>
              <a:rPr lang="en-US" sz="2000" i="1" dirty="0"/>
              <a:t>;</a:t>
            </a:r>
          </a:p>
          <a:p>
            <a:r>
              <a:rPr lang="en-US" sz="2000" i="1" dirty="0"/>
              <a:t>}</a:t>
            </a:r>
          </a:p>
          <a:p>
            <a:r>
              <a:rPr lang="en-US" sz="2000" i="1" dirty="0"/>
              <a:t>&lt;/</a:t>
            </a:r>
            <a:r>
              <a:rPr lang="en-US" sz="2000" i="1" dirty="0">
                <a:solidFill>
                  <a:srgbClr val="994E15"/>
                </a:solidFill>
              </a:rPr>
              <a:t>style</a:t>
            </a:r>
            <a:r>
              <a:rPr lang="en-US" sz="2000" i="1" dirty="0"/>
              <a:t>&gt;</a:t>
            </a:r>
          </a:p>
          <a:p>
            <a:r>
              <a:rPr lang="en-US" sz="2000" i="1" dirty="0"/>
              <a:t>&lt;/</a:t>
            </a:r>
            <a:r>
              <a:rPr lang="en-US" sz="2000" i="1" dirty="0">
                <a:solidFill>
                  <a:srgbClr val="994E15"/>
                </a:solidFill>
              </a:rPr>
              <a:t>head</a:t>
            </a:r>
            <a:r>
              <a:rPr lang="en-US" sz="2000" i="1" dirty="0"/>
              <a:t>&gt;</a:t>
            </a:r>
          </a:p>
        </p:txBody>
      </p:sp>
      <p:pic>
        <p:nvPicPr>
          <p:cNvPr id="12" name="Picture 11">
            <a:extLst>
              <a:ext uri="{FF2B5EF4-FFF2-40B4-BE49-F238E27FC236}">
                <a16:creationId xmlns="" xmlns:a16="http://schemas.microsoft.com/office/drawing/2014/main" id="{F5C6DC72-8B96-4ED4-99C4-9D4929AF2C8D}"/>
              </a:ext>
            </a:extLst>
          </p:cNvPr>
          <p:cNvPicPr>
            <a:picLocks noChangeAspect="1"/>
          </p:cNvPicPr>
          <p:nvPr/>
        </p:nvPicPr>
        <p:blipFill>
          <a:blip r:embed="rId3"/>
          <a:stretch>
            <a:fillRect/>
          </a:stretch>
        </p:blipFill>
        <p:spPr>
          <a:xfrm>
            <a:off x="6831113" y="2813573"/>
            <a:ext cx="4337942" cy="2562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851362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5679375"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Tables - Full-Width Table</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179</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34587B3A-F5E5-4B84-B148-737B86A2C06F}"/>
              </a:ext>
            </a:extLst>
          </p:cNvPr>
          <p:cNvSpPr txBox="1"/>
          <p:nvPr/>
        </p:nvSpPr>
        <p:spPr>
          <a:xfrm>
            <a:off x="757022" y="1484699"/>
            <a:ext cx="9822586" cy="872034"/>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If you need a table that should span the entire screen (full-width), add width: 100% to the &lt;table&gt; element:</a:t>
            </a:r>
          </a:p>
        </p:txBody>
      </p:sp>
      <p:sp>
        <p:nvSpPr>
          <p:cNvPr id="11" name="TextBox 10">
            <a:extLst>
              <a:ext uri="{FF2B5EF4-FFF2-40B4-BE49-F238E27FC236}">
                <a16:creationId xmlns="" xmlns:a16="http://schemas.microsoft.com/office/drawing/2014/main" id="{7122B738-B94E-47CB-8CD8-775EAC5B1004}"/>
              </a:ext>
            </a:extLst>
          </p:cNvPr>
          <p:cNvSpPr txBox="1"/>
          <p:nvPr/>
        </p:nvSpPr>
        <p:spPr>
          <a:xfrm>
            <a:off x="840065" y="2594432"/>
            <a:ext cx="6094476" cy="4093428"/>
          </a:xfrm>
          <a:prstGeom prst="rect">
            <a:avLst/>
          </a:prstGeom>
          <a:noFill/>
        </p:spPr>
        <p:txBody>
          <a:bodyPr wrap="square">
            <a:spAutoFit/>
          </a:bodyPr>
          <a:lstStyle/>
          <a:p>
            <a:r>
              <a:rPr lang="en-US" sz="2000" i="1" dirty="0"/>
              <a:t>&lt;</a:t>
            </a:r>
            <a:r>
              <a:rPr lang="en-US" sz="2000" i="1" dirty="0">
                <a:solidFill>
                  <a:srgbClr val="994E15"/>
                </a:solidFill>
              </a:rPr>
              <a:t>head</a:t>
            </a:r>
            <a:r>
              <a:rPr lang="en-US" sz="2000" i="1" dirty="0"/>
              <a:t>&gt;</a:t>
            </a:r>
          </a:p>
          <a:p>
            <a:r>
              <a:rPr lang="en-US" sz="2000" i="1" dirty="0"/>
              <a:t>&lt;</a:t>
            </a:r>
            <a:r>
              <a:rPr lang="en-US" sz="2000" i="1" dirty="0">
                <a:solidFill>
                  <a:srgbClr val="994E15"/>
                </a:solidFill>
              </a:rPr>
              <a:t>style</a:t>
            </a:r>
            <a:r>
              <a:rPr lang="en-US" sz="2000" i="1" dirty="0"/>
              <a:t>&gt;</a:t>
            </a:r>
          </a:p>
          <a:p>
            <a:r>
              <a:rPr lang="en-US" sz="2000" i="1" dirty="0">
                <a:solidFill>
                  <a:srgbClr val="994E15"/>
                </a:solidFill>
              </a:rPr>
              <a:t>table, </a:t>
            </a:r>
            <a:r>
              <a:rPr lang="en-US" sz="2000" i="1" dirty="0" err="1">
                <a:solidFill>
                  <a:srgbClr val="994E15"/>
                </a:solidFill>
              </a:rPr>
              <a:t>th</a:t>
            </a:r>
            <a:r>
              <a:rPr lang="en-US" sz="2000" i="1" dirty="0">
                <a:solidFill>
                  <a:srgbClr val="994E15"/>
                </a:solidFill>
              </a:rPr>
              <a:t>, td </a:t>
            </a:r>
            <a:r>
              <a:rPr lang="en-US" sz="2000" i="1" dirty="0"/>
              <a:t>{</a:t>
            </a:r>
          </a:p>
          <a:p>
            <a:r>
              <a:rPr lang="en-US" sz="2000" i="1" dirty="0"/>
              <a:t>  </a:t>
            </a:r>
            <a:r>
              <a:rPr lang="en-US" sz="2000" i="1" dirty="0">
                <a:solidFill>
                  <a:srgbClr val="FF0000"/>
                </a:solidFill>
              </a:rPr>
              <a:t>border</a:t>
            </a:r>
            <a:r>
              <a:rPr lang="en-US" sz="2000" i="1" dirty="0"/>
              <a:t>: </a:t>
            </a:r>
            <a:r>
              <a:rPr lang="en-US" sz="2000" i="1" dirty="0">
                <a:solidFill>
                  <a:srgbClr val="0070C0"/>
                </a:solidFill>
              </a:rPr>
              <a:t>1px solid</a:t>
            </a:r>
            <a:r>
              <a:rPr lang="en-US" sz="2000" i="1" dirty="0"/>
              <a:t>;</a:t>
            </a:r>
          </a:p>
          <a:p>
            <a:r>
              <a:rPr lang="en-US" sz="2000" i="1" dirty="0"/>
              <a:t>}</a:t>
            </a:r>
          </a:p>
          <a:p>
            <a:r>
              <a:rPr lang="en-US" sz="2000" i="1" dirty="0">
                <a:solidFill>
                  <a:srgbClr val="994E15"/>
                </a:solidFill>
              </a:rPr>
              <a:t>table</a:t>
            </a:r>
            <a:r>
              <a:rPr lang="en-US" sz="2000" i="1" dirty="0"/>
              <a:t> {</a:t>
            </a:r>
          </a:p>
          <a:p>
            <a:r>
              <a:rPr lang="en-US" sz="2000" i="1" dirty="0"/>
              <a:t>  </a:t>
            </a:r>
            <a:r>
              <a:rPr lang="en-US" sz="2000" i="1" u="sng" dirty="0">
                <a:solidFill>
                  <a:srgbClr val="FF0000"/>
                </a:solidFill>
                <a:highlight>
                  <a:srgbClr val="FFFF00"/>
                </a:highlight>
              </a:rPr>
              <a:t>width</a:t>
            </a:r>
            <a:r>
              <a:rPr lang="en-US" sz="2000" i="1" u="sng" dirty="0">
                <a:highlight>
                  <a:srgbClr val="FFFF00"/>
                </a:highlight>
              </a:rPr>
              <a:t>: </a:t>
            </a:r>
            <a:r>
              <a:rPr lang="en-US" sz="2000" i="1" u="sng" dirty="0">
                <a:solidFill>
                  <a:srgbClr val="0070C0"/>
                </a:solidFill>
                <a:highlight>
                  <a:srgbClr val="FFFF00"/>
                </a:highlight>
              </a:rPr>
              <a:t>100%</a:t>
            </a:r>
            <a:r>
              <a:rPr lang="en-US" sz="2000" i="1" u="sng" dirty="0">
                <a:highlight>
                  <a:srgbClr val="FFFF00"/>
                </a:highlight>
              </a:rPr>
              <a:t>;</a:t>
            </a:r>
          </a:p>
          <a:p>
            <a:r>
              <a:rPr lang="en-US" sz="2000" i="1" dirty="0" smtClean="0"/>
              <a:t>}</a:t>
            </a:r>
          </a:p>
          <a:p>
            <a:r>
              <a:rPr lang="en-US" sz="2000" i="1" dirty="0" err="1">
                <a:solidFill>
                  <a:srgbClr val="994E15"/>
                </a:solidFill>
              </a:rPr>
              <a:t>th</a:t>
            </a:r>
            <a:r>
              <a:rPr lang="en-US" sz="2000" i="1" dirty="0">
                <a:solidFill>
                  <a:srgbClr val="994E15"/>
                </a:solidFill>
              </a:rPr>
              <a:t> </a:t>
            </a:r>
            <a:r>
              <a:rPr lang="en-US" sz="2000" i="1" dirty="0"/>
              <a:t>{</a:t>
            </a:r>
          </a:p>
          <a:p>
            <a:r>
              <a:rPr lang="en-US" sz="2000" i="1" dirty="0"/>
              <a:t>    text-align: center;</a:t>
            </a:r>
          </a:p>
          <a:p>
            <a:r>
              <a:rPr lang="en-US" sz="2000" i="1" dirty="0"/>
              <a:t>}</a:t>
            </a:r>
          </a:p>
          <a:p>
            <a:r>
              <a:rPr lang="en-US" sz="2000" i="1" dirty="0" smtClean="0"/>
              <a:t>&lt;/</a:t>
            </a:r>
            <a:r>
              <a:rPr lang="en-US" sz="2000" i="1" dirty="0">
                <a:solidFill>
                  <a:srgbClr val="994E15"/>
                </a:solidFill>
              </a:rPr>
              <a:t>style</a:t>
            </a:r>
            <a:r>
              <a:rPr lang="en-US" sz="2000" i="1" dirty="0"/>
              <a:t>&gt;</a:t>
            </a:r>
          </a:p>
          <a:p>
            <a:r>
              <a:rPr lang="en-US" sz="2000" i="1" dirty="0"/>
              <a:t>&lt;/</a:t>
            </a:r>
            <a:r>
              <a:rPr lang="en-US" sz="2000" i="1" dirty="0">
                <a:solidFill>
                  <a:srgbClr val="994E15"/>
                </a:solidFill>
              </a:rPr>
              <a:t>head</a:t>
            </a:r>
            <a:r>
              <a:rPr lang="en-US" sz="2000" i="1" dirty="0"/>
              <a:t>&gt;</a:t>
            </a:r>
          </a:p>
        </p:txBody>
      </p:sp>
      <p:pic>
        <p:nvPicPr>
          <p:cNvPr id="6" name="Picture 5">
            <a:extLst>
              <a:ext uri="{FF2B5EF4-FFF2-40B4-BE49-F238E27FC236}">
                <a16:creationId xmlns="" xmlns:a16="http://schemas.microsoft.com/office/drawing/2014/main" id="{14E581F7-B6A9-4CB9-9269-5B2A7373327A}"/>
              </a:ext>
            </a:extLst>
          </p:cNvPr>
          <p:cNvPicPr>
            <a:picLocks noChangeAspect="1"/>
          </p:cNvPicPr>
          <p:nvPr/>
        </p:nvPicPr>
        <p:blipFill rotWithShape="1">
          <a:blip r:embed="rId3"/>
          <a:srcRect t="17069" b="75"/>
          <a:stretch/>
        </p:blipFill>
        <p:spPr>
          <a:xfrm>
            <a:off x="6272784" y="2973644"/>
            <a:ext cx="4896271" cy="24116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1761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2203704" y="1042203"/>
            <a:ext cx="6762750" cy="1200329"/>
          </a:xfrm>
          <a:prstGeom prst="rect">
            <a:avLst/>
          </a:prstGeom>
          <a:noFill/>
        </p:spPr>
        <p:txBody>
          <a:bodyPr wrap="square">
            <a:spAutoFit/>
          </a:bodyPr>
          <a:lstStyle/>
          <a:p>
            <a:r>
              <a:rPr lang="en-US" altLang="zh-CN" sz="7200" dirty="0">
                <a:solidFill>
                  <a:srgbClr val="C00000"/>
                </a:solidFill>
                <a:cs typeface="+mn-ea"/>
                <a:sym typeface="+mn-lt"/>
              </a:rPr>
              <a:t>External CSS</a:t>
            </a:r>
            <a:endParaRPr lang="zh-CN" altLang="en-US" sz="7200" dirty="0">
              <a:solidFill>
                <a:srgbClr val="C00000"/>
              </a:solidFill>
              <a:cs typeface="+mn-ea"/>
              <a:sym typeface="+mn-lt"/>
            </a:endParaRPr>
          </a:p>
        </p:txBody>
      </p:sp>
      <p:sp>
        <p:nvSpPr>
          <p:cNvPr id="2" name="椭圆 1">
            <a:extLst>
              <a:ext uri="{FF2B5EF4-FFF2-40B4-BE49-F238E27FC236}">
                <a16:creationId xmlns="" xmlns:a16="http://schemas.microsoft.com/office/drawing/2014/main" id="{7447F72E-22D0-4928-BDEF-414DC8F78B34}"/>
              </a:ext>
            </a:extLst>
          </p:cNvPr>
          <p:cNvSpPr/>
          <p:nvPr/>
        </p:nvSpPr>
        <p:spPr>
          <a:xfrm>
            <a:off x="797719" y="1060704"/>
            <a:ext cx="1259681" cy="118309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cs typeface="+mn-ea"/>
                <a:sym typeface="+mn-lt"/>
              </a:rPr>
              <a:t>3</a:t>
            </a:r>
            <a:endParaRPr lang="zh-CN" altLang="en-US" sz="9600" dirty="0">
              <a:cs typeface="+mn-ea"/>
              <a:sym typeface="+mn-lt"/>
            </a:endParaRPr>
          </a:p>
        </p:txBody>
      </p:sp>
      <p:cxnSp>
        <p:nvCxnSpPr>
          <p:cNvPr id="4" name="直接连接符 3">
            <a:extLst>
              <a:ext uri="{FF2B5EF4-FFF2-40B4-BE49-F238E27FC236}">
                <a16:creationId xmlns="" xmlns:a16="http://schemas.microsoft.com/office/drawing/2014/main" id="{AF6DC636-9B51-48A0-ADB9-26DA77AECD8C}"/>
              </a:ext>
            </a:extLst>
          </p:cNvPr>
          <p:cNvCxnSpPr/>
          <p:nvPr/>
        </p:nvCxnSpPr>
        <p:spPr>
          <a:xfrm>
            <a:off x="2369820" y="2243371"/>
            <a:ext cx="57912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 xmlns:a16="http://schemas.microsoft.com/office/drawing/2014/main" id="{684942B0-40E8-458F-AA25-04517944D455}"/>
              </a:ext>
            </a:extLst>
          </p:cNvPr>
          <p:cNvSpPr txBox="1"/>
          <p:nvPr/>
        </p:nvSpPr>
        <p:spPr>
          <a:xfrm>
            <a:off x="797719" y="3123896"/>
            <a:ext cx="10339673"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With an external style sheet, you can change the look of an entire website by changing just one file!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Each HTML page must include a reference to the external style sheet file inside the &lt;link&gt; element, inside the head section.</a:t>
            </a:r>
          </a:p>
        </p:txBody>
      </p:sp>
      <p:pic>
        <p:nvPicPr>
          <p:cNvPr id="5" name="Graphic 4" descr="Arrow Slight curve">
            <a:extLst>
              <a:ext uri="{FF2B5EF4-FFF2-40B4-BE49-F238E27FC236}">
                <a16:creationId xmlns="" xmlns:a16="http://schemas.microsoft.com/office/drawing/2014/main" id="{0A323D09-F6F7-4318-BF09-4EFAEAB5E59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0393680" y="5321808"/>
            <a:ext cx="914400" cy="914400"/>
          </a:xfrm>
          <a:prstGeom prst="rect">
            <a:avLst/>
          </a:prstGeom>
        </p:spPr>
      </p:pic>
      <p:sp>
        <p:nvSpPr>
          <p:cNvPr id="8" name="文本框 7">
            <a:extLst>
              <a:ext uri="{FF2B5EF4-FFF2-40B4-BE49-F238E27FC236}">
                <a16:creationId xmlns="" xmlns:a16="http://schemas.microsoft.com/office/drawing/2014/main" id="{62735972-7A0A-4AED-9FC3-130AB7127938}"/>
              </a:ext>
            </a:extLst>
          </p:cNvPr>
          <p:cNvSpPr txBox="1"/>
          <p:nvPr/>
        </p:nvSpPr>
        <p:spPr>
          <a:xfrm>
            <a:off x="5766816" y="5355000"/>
            <a:ext cx="7278915" cy="560410"/>
          </a:xfrm>
          <a:prstGeom prst="rect">
            <a:avLst/>
          </a:prstGeom>
          <a:noFill/>
        </p:spPr>
        <p:txBody>
          <a:bodyPr wrap="square">
            <a:spAutoFit/>
          </a:bodyPr>
          <a:lstStyle/>
          <a:p>
            <a:pPr algn="ctr">
              <a:lnSpc>
                <a:spcPct val="200000"/>
              </a:lnSpc>
            </a:pPr>
            <a:r>
              <a:rPr lang="en-US" altLang="zh-CN" dirty="0">
                <a:latin typeface="Arial" panose="020B0604020202020204" pitchFamily="34" charset="0"/>
                <a:cs typeface="Arial" panose="020B0604020202020204" pitchFamily="34" charset="0"/>
                <a:sym typeface="+mn-lt"/>
              </a:rPr>
              <a:t>Let’s see how… </a:t>
            </a:r>
          </a:p>
        </p:txBody>
      </p:sp>
      <p:pic>
        <p:nvPicPr>
          <p:cNvPr id="10" name="Picture 9">
            <a:extLst>
              <a:ext uri="{FF2B5EF4-FFF2-40B4-BE49-F238E27FC236}">
                <a16:creationId xmlns="" xmlns:a16="http://schemas.microsoft.com/office/drawing/2014/main" id="{8FFA3B58-1CA0-4DD7-94FB-DB57155204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Tree>
    <p:extLst>
      <p:ext uri="{BB962C8B-B14F-4D97-AF65-F5344CB8AC3E}">
        <p14:creationId xmlns:p14="http://schemas.microsoft.com/office/powerpoint/2010/main" val="2481763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904006"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Tables - Collapse Table Borders</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180</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34587B3A-F5E5-4B84-B148-737B86A2C06F}"/>
              </a:ext>
            </a:extLst>
          </p:cNvPr>
          <p:cNvSpPr txBox="1"/>
          <p:nvPr/>
        </p:nvSpPr>
        <p:spPr>
          <a:xfrm>
            <a:off x="757022" y="1411516"/>
            <a:ext cx="8661298" cy="872034"/>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The border-collapse property sets whether the table borders should be collapsed into a single border:</a:t>
            </a:r>
          </a:p>
        </p:txBody>
      </p:sp>
      <p:sp>
        <p:nvSpPr>
          <p:cNvPr id="13" name="TextBox 12">
            <a:extLst>
              <a:ext uri="{FF2B5EF4-FFF2-40B4-BE49-F238E27FC236}">
                <a16:creationId xmlns="" xmlns:a16="http://schemas.microsoft.com/office/drawing/2014/main" id="{D323CCAE-D8C8-425E-85D6-A326A8BB7D20}"/>
              </a:ext>
            </a:extLst>
          </p:cNvPr>
          <p:cNvSpPr txBox="1"/>
          <p:nvPr/>
        </p:nvSpPr>
        <p:spPr>
          <a:xfrm>
            <a:off x="757022" y="2320270"/>
            <a:ext cx="6094476" cy="4401205"/>
          </a:xfrm>
          <a:prstGeom prst="rect">
            <a:avLst/>
          </a:prstGeom>
          <a:noFill/>
        </p:spPr>
        <p:txBody>
          <a:bodyPr wrap="square">
            <a:spAutoFit/>
          </a:bodyPr>
          <a:lstStyle/>
          <a:p>
            <a:r>
              <a:rPr lang="en-US" sz="2000" i="1" dirty="0"/>
              <a:t>&lt;</a:t>
            </a:r>
            <a:r>
              <a:rPr lang="en-US" sz="2000" i="1" dirty="0">
                <a:solidFill>
                  <a:srgbClr val="994E15"/>
                </a:solidFill>
              </a:rPr>
              <a:t>head</a:t>
            </a:r>
            <a:r>
              <a:rPr lang="en-US" sz="2000" i="1" dirty="0"/>
              <a:t>&gt;</a:t>
            </a:r>
          </a:p>
          <a:p>
            <a:r>
              <a:rPr lang="en-US" sz="2000" i="1" dirty="0"/>
              <a:t>&lt;</a:t>
            </a:r>
            <a:r>
              <a:rPr lang="en-US" sz="2000" i="1" dirty="0">
                <a:solidFill>
                  <a:srgbClr val="994E15"/>
                </a:solidFill>
              </a:rPr>
              <a:t>style</a:t>
            </a:r>
            <a:r>
              <a:rPr lang="en-US" sz="2000" i="1" dirty="0"/>
              <a:t>&gt;</a:t>
            </a:r>
          </a:p>
          <a:p>
            <a:r>
              <a:rPr lang="en-US" sz="2000" i="1" dirty="0">
                <a:solidFill>
                  <a:srgbClr val="994E15"/>
                </a:solidFill>
              </a:rPr>
              <a:t>table, </a:t>
            </a:r>
            <a:r>
              <a:rPr lang="en-US" sz="2000" i="1" dirty="0" err="1">
                <a:solidFill>
                  <a:srgbClr val="994E15"/>
                </a:solidFill>
              </a:rPr>
              <a:t>th</a:t>
            </a:r>
            <a:r>
              <a:rPr lang="en-US" sz="2000" i="1" dirty="0">
                <a:solidFill>
                  <a:srgbClr val="994E15"/>
                </a:solidFill>
              </a:rPr>
              <a:t>, td </a:t>
            </a:r>
            <a:r>
              <a:rPr lang="en-US" sz="2000" i="1" dirty="0"/>
              <a:t>{</a:t>
            </a:r>
          </a:p>
          <a:p>
            <a:r>
              <a:rPr lang="en-US" sz="2000" i="1" dirty="0"/>
              <a:t>  </a:t>
            </a:r>
            <a:r>
              <a:rPr lang="en-US" sz="2000" i="1" dirty="0">
                <a:solidFill>
                  <a:srgbClr val="FF0000"/>
                </a:solidFill>
              </a:rPr>
              <a:t>border</a:t>
            </a:r>
            <a:r>
              <a:rPr lang="en-US" sz="2000" i="1" dirty="0"/>
              <a:t>: </a:t>
            </a:r>
            <a:r>
              <a:rPr lang="en-US" sz="2000" i="1" dirty="0">
                <a:solidFill>
                  <a:srgbClr val="0070C0"/>
                </a:solidFill>
              </a:rPr>
              <a:t>1px solid</a:t>
            </a:r>
            <a:r>
              <a:rPr lang="en-US" sz="2000" i="1" dirty="0"/>
              <a:t>;</a:t>
            </a:r>
          </a:p>
          <a:p>
            <a:r>
              <a:rPr lang="en-US" sz="2000" i="1" dirty="0"/>
              <a:t>}</a:t>
            </a:r>
          </a:p>
          <a:p>
            <a:r>
              <a:rPr lang="en-US" sz="2000" i="1" dirty="0">
                <a:solidFill>
                  <a:srgbClr val="994E15"/>
                </a:solidFill>
              </a:rPr>
              <a:t>table</a:t>
            </a:r>
            <a:r>
              <a:rPr lang="en-US" sz="2000" i="1" dirty="0"/>
              <a:t> {</a:t>
            </a:r>
          </a:p>
          <a:p>
            <a:r>
              <a:rPr lang="en-US" sz="2000" i="1" dirty="0"/>
              <a:t>  </a:t>
            </a:r>
            <a:r>
              <a:rPr lang="en-US" sz="2000" i="1" dirty="0">
                <a:solidFill>
                  <a:srgbClr val="FF0000"/>
                </a:solidFill>
              </a:rPr>
              <a:t>width</a:t>
            </a:r>
            <a:r>
              <a:rPr lang="en-US" sz="2000" i="1" dirty="0"/>
              <a:t>: </a:t>
            </a:r>
            <a:r>
              <a:rPr lang="en-US" sz="2000" i="1" dirty="0">
                <a:solidFill>
                  <a:srgbClr val="0070C0"/>
                </a:solidFill>
              </a:rPr>
              <a:t>100%</a:t>
            </a:r>
            <a:r>
              <a:rPr lang="en-US" sz="2000" i="1" dirty="0"/>
              <a:t>;</a:t>
            </a:r>
          </a:p>
          <a:p>
            <a:r>
              <a:rPr lang="en-US" sz="2000" i="1" dirty="0"/>
              <a:t>  </a:t>
            </a:r>
            <a:r>
              <a:rPr lang="en-US" sz="2000" i="1" u="sng" dirty="0">
                <a:solidFill>
                  <a:srgbClr val="FF0000"/>
                </a:solidFill>
                <a:highlight>
                  <a:srgbClr val="FFFF00"/>
                </a:highlight>
              </a:rPr>
              <a:t>border-collapse</a:t>
            </a:r>
            <a:r>
              <a:rPr lang="en-US" sz="2000" i="1" u="sng" dirty="0">
                <a:highlight>
                  <a:srgbClr val="FFFF00"/>
                </a:highlight>
              </a:rPr>
              <a:t>: </a:t>
            </a:r>
            <a:r>
              <a:rPr lang="en-US" sz="2000" i="1" u="sng" dirty="0">
                <a:solidFill>
                  <a:srgbClr val="0070C0"/>
                </a:solidFill>
                <a:highlight>
                  <a:srgbClr val="FFFF00"/>
                </a:highlight>
              </a:rPr>
              <a:t>collapse</a:t>
            </a:r>
            <a:r>
              <a:rPr lang="en-US" sz="2000" i="1" u="sng" dirty="0">
                <a:highlight>
                  <a:srgbClr val="FFFF00"/>
                </a:highlight>
              </a:rPr>
              <a:t>;</a:t>
            </a:r>
          </a:p>
          <a:p>
            <a:r>
              <a:rPr lang="en-US" sz="2000" i="1" dirty="0" smtClean="0"/>
              <a:t>}</a:t>
            </a:r>
          </a:p>
          <a:p>
            <a:r>
              <a:rPr lang="en-US" sz="2000" i="1" dirty="0" err="1">
                <a:solidFill>
                  <a:srgbClr val="994E15"/>
                </a:solidFill>
              </a:rPr>
              <a:t>t</a:t>
            </a:r>
            <a:r>
              <a:rPr lang="en-US" sz="2000" i="1" dirty="0" err="1" smtClean="0">
                <a:solidFill>
                  <a:srgbClr val="994E15"/>
                </a:solidFill>
              </a:rPr>
              <a:t>h</a:t>
            </a:r>
            <a:r>
              <a:rPr lang="en-US" sz="2000" i="1" dirty="0" smtClean="0">
                <a:solidFill>
                  <a:srgbClr val="994E15"/>
                </a:solidFill>
              </a:rPr>
              <a:t> </a:t>
            </a:r>
            <a:r>
              <a:rPr lang="en-US" sz="2000" i="1" dirty="0" smtClean="0"/>
              <a:t>{</a:t>
            </a:r>
          </a:p>
          <a:p>
            <a:r>
              <a:rPr lang="en-US" sz="2000" i="1" dirty="0"/>
              <a:t> </a:t>
            </a:r>
            <a:r>
              <a:rPr lang="en-US" sz="2000" i="1" dirty="0" smtClean="0"/>
              <a:t>   text-align: center;</a:t>
            </a:r>
            <a:endParaRPr lang="en-US" sz="2000" i="1" dirty="0"/>
          </a:p>
          <a:p>
            <a:r>
              <a:rPr lang="en-US" sz="2000" i="1" dirty="0" smtClean="0"/>
              <a:t>}</a:t>
            </a:r>
            <a:endParaRPr lang="en-US" sz="2000" i="1" dirty="0"/>
          </a:p>
          <a:p>
            <a:r>
              <a:rPr lang="en-US" sz="2000" i="1" dirty="0" smtClean="0"/>
              <a:t>&lt;/</a:t>
            </a:r>
            <a:r>
              <a:rPr lang="en-US" sz="2000" i="1" dirty="0">
                <a:solidFill>
                  <a:srgbClr val="994E15"/>
                </a:solidFill>
              </a:rPr>
              <a:t>style</a:t>
            </a:r>
            <a:r>
              <a:rPr lang="en-US" sz="2000" i="1" dirty="0"/>
              <a:t>&gt;</a:t>
            </a:r>
          </a:p>
          <a:p>
            <a:r>
              <a:rPr lang="en-US" sz="2000" i="1" dirty="0"/>
              <a:t>&lt;/</a:t>
            </a:r>
            <a:r>
              <a:rPr lang="en-US" sz="2000" i="1" dirty="0">
                <a:solidFill>
                  <a:srgbClr val="994E15"/>
                </a:solidFill>
              </a:rPr>
              <a:t>head</a:t>
            </a:r>
            <a:r>
              <a:rPr lang="en-US" sz="2000" i="1" dirty="0"/>
              <a:t>&gt;</a:t>
            </a:r>
          </a:p>
        </p:txBody>
      </p:sp>
      <p:pic>
        <p:nvPicPr>
          <p:cNvPr id="6" name="Picture 5">
            <a:extLst>
              <a:ext uri="{FF2B5EF4-FFF2-40B4-BE49-F238E27FC236}">
                <a16:creationId xmlns="" xmlns:a16="http://schemas.microsoft.com/office/drawing/2014/main" id="{9366C95D-3E12-4DC4-B3CD-91183071B9EA}"/>
              </a:ext>
            </a:extLst>
          </p:cNvPr>
          <p:cNvPicPr>
            <a:picLocks noChangeAspect="1"/>
          </p:cNvPicPr>
          <p:nvPr/>
        </p:nvPicPr>
        <p:blipFill rotWithShape="1">
          <a:blip r:embed="rId3"/>
          <a:srcRect t="19339"/>
          <a:stretch/>
        </p:blipFill>
        <p:spPr>
          <a:xfrm>
            <a:off x="6401032" y="2750357"/>
            <a:ext cx="4768023" cy="21899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509952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5866350"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Tables - Width and Height</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181</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34587B3A-F5E5-4B84-B148-737B86A2C06F}"/>
              </a:ext>
            </a:extLst>
          </p:cNvPr>
          <p:cNvSpPr txBox="1"/>
          <p:nvPr/>
        </p:nvSpPr>
        <p:spPr>
          <a:xfrm>
            <a:off x="757022" y="1411516"/>
            <a:ext cx="8661298"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width and height of a table are defined by the width and height properties.</a:t>
            </a:r>
          </a:p>
        </p:txBody>
      </p:sp>
      <p:sp>
        <p:nvSpPr>
          <p:cNvPr id="13" name="TextBox 12">
            <a:extLst>
              <a:ext uri="{FF2B5EF4-FFF2-40B4-BE49-F238E27FC236}">
                <a16:creationId xmlns="" xmlns:a16="http://schemas.microsoft.com/office/drawing/2014/main" id="{D323CCAE-D8C8-425E-85D6-A326A8BB7D20}"/>
              </a:ext>
            </a:extLst>
          </p:cNvPr>
          <p:cNvSpPr txBox="1"/>
          <p:nvPr/>
        </p:nvSpPr>
        <p:spPr>
          <a:xfrm>
            <a:off x="757022" y="1873957"/>
            <a:ext cx="3833266" cy="4401205"/>
          </a:xfrm>
          <a:prstGeom prst="rect">
            <a:avLst/>
          </a:prstGeom>
          <a:noFill/>
        </p:spPr>
        <p:txBody>
          <a:bodyPr wrap="square">
            <a:spAutoFit/>
          </a:bodyPr>
          <a:lstStyle/>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solidFill>
                  <a:srgbClr val="994E15"/>
                </a:solidFill>
                <a:latin typeface="Arial" panose="020B0604020202020204" pitchFamily="34" charset="0"/>
                <a:cs typeface="Arial" panose="020B0604020202020204" pitchFamily="34" charset="0"/>
              </a:rPr>
              <a:t>table, </a:t>
            </a:r>
            <a:r>
              <a:rPr lang="en-US" sz="2000" i="1" dirty="0" err="1">
                <a:solidFill>
                  <a:srgbClr val="994E15"/>
                </a:solidFill>
                <a:latin typeface="Arial" panose="020B0604020202020204" pitchFamily="34" charset="0"/>
                <a:cs typeface="Arial" panose="020B0604020202020204" pitchFamily="34" charset="0"/>
              </a:rPr>
              <a:t>th</a:t>
            </a:r>
            <a:r>
              <a:rPr lang="en-US" sz="2000" i="1" dirty="0">
                <a:solidFill>
                  <a:srgbClr val="994E15"/>
                </a:solidFill>
                <a:latin typeface="Arial" panose="020B0604020202020204" pitchFamily="34" charset="0"/>
                <a:cs typeface="Arial" panose="020B0604020202020204" pitchFamily="34" charset="0"/>
              </a:rPr>
              <a:t>, td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1px solid black</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a:solidFill>
                  <a:srgbClr val="994E15"/>
                </a:solidFill>
                <a:latin typeface="Arial" panose="020B0604020202020204" pitchFamily="34" charset="0"/>
                <a:cs typeface="Arial" panose="020B0604020202020204" pitchFamily="34" charset="0"/>
              </a:rPr>
              <a:t>table</a:t>
            </a:r>
            <a:r>
              <a:rPr lang="en-US" sz="2000" i="1" dirty="0">
                <a:latin typeface="Arial" panose="020B0604020202020204" pitchFamily="34" charset="0"/>
                <a:cs typeface="Arial" panose="020B0604020202020204" pitchFamily="34" charset="0"/>
              </a:rPr>
              <a:t> {</a:t>
            </a:r>
          </a:p>
          <a:p>
            <a:r>
              <a:rPr lang="en-US" sz="2000" i="1" dirty="0">
                <a:latin typeface="Arial" panose="020B0604020202020204" pitchFamily="34" charset="0"/>
                <a:cs typeface="Arial" panose="020B0604020202020204" pitchFamily="34" charset="0"/>
              </a:rPr>
              <a:t>  </a:t>
            </a:r>
            <a:r>
              <a:rPr lang="en-US" sz="2000" i="1" u="sng" dirty="0">
                <a:solidFill>
                  <a:srgbClr val="FF0000"/>
                </a:solidFill>
                <a:highlight>
                  <a:srgbClr val="FFFF00"/>
                </a:highlight>
                <a:latin typeface="Arial" panose="020B0604020202020204" pitchFamily="34" charset="0"/>
                <a:cs typeface="Arial" panose="020B0604020202020204" pitchFamily="34" charset="0"/>
              </a:rPr>
              <a:t>width</a:t>
            </a:r>
            <a:r>
              <a:rPr lang="en-US" sz="2000" i="1" u="sng" dirty="0">
                <a:highlight>
                  <a:srgbClr val="FFFF00"/>
                </a:highlight>
                <a:latin typeface="Arial" panose="020B0604020202020204" pitchFamily="34" charset="0"/>
                <a:cs typeface="Arial" panose="020B0604020202020204" pitchFamily="34" charset="0"/>
              </a:rPr>
              <a:t>: </a:t>
            </a:r>
            <a:r>
              <a:rPr lang="en-US" sz="2000" i="1" u="sng" dirty="0">
                <a:solidFill>
                  <a:srgbClr val="0070C0"/>
                </a:solidFill>
                <a:highlight>
                  <a:srgbClr val="FFFF00"/>
                </a:highlight>
                <a:latin typeface="Arial" panose="020B0604020202020204" pitchFamily="34" charset="0"/>
                <a:cs typeface="Arial" panose="020B0604020202020204" pitchFamily="34" charset="0"/>
              </a:rPr>
              <a:t>50%</a:t>
            </a:r>
            <a:r>
              <a:rPr lang="en-US" sz="2000" i="1" u="sng" dirty="0">
                <a:highlight>
                  <a:srgbClr val="FFFF00"/>
                </a:highlight>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border-collapse</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collapse</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err="1">
                <a:solidFill>
                  <a:srgbClr val="994E15"/>
                </a:solidFill>
                <a:latin typeface="Arial" panose="020B0604020202020204" pitchFamily="34" charset="0"/>
                <a:cs typeface="Arial" panose="020B0604020202020204" pitchFamily="34" charset="0"/>
              </a:rPr>
              <a:t>th</a:t>
            </a:r>
            <a:r>
              <a:rPr lang="en-US" sz="2000" i="1" dirty="0">
                <a:solidFill>
                  <a:srgbClr val="994E15"/>
                </a:solidFill>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u="sng" dirty="0">
                <a:solidFill>
                  <a:srgbClr val="FF0000"/>
                </a:solidFill>
                <a:highlight>
                  <a:srgbClr val="FFFF00"/>
                </a:highlight>
                <a:latin typeface="Arial" panose="020B0604020202020204" pitchFamily="34" charset="0"/>
                <a:cs typeface="Arial" panose="020B0604020202020204" pitchFamily="34" charset="0"/>
              </a:rPr>
              <a:t>height</a:t>
            </a:r>
            <a:r>
              <a:rPr lang="en-US" sz="2000" i="1" u="sng" dirty="0">
                <a:highlight>
                  <a:srgbClr val="FFFF00"/>
                </a:highlight>
                <a:latin typeface="Arial" panose="020B0604020202020204" pitchFamily="34" charset="0"/>
                <a:cs typeface="Arial" panose="020B0604020202020204" pitchFamily="34" charset="0"/>
              </a:rPr>
              <a:t>: </a:t>
            </a:r>
            <a:r>
              <a:rPr lang="en-US" sz="2000" i="1" u="sng" dirty="0">
                <a:solidFill>
                  <a:srgbClr val="0070C0"/>
                </a:solidFill>
                <a:highlight>
                  <a:srgbClr val="FFFF00"/>
                </a:highlight>
                <a:latin typeface="Arial" panose="020B0604020202020204" pitchFamily="34" charset="0"/>
                <a:cs typeface="Arial" panose="020B0604020202020204" pitchFamily="34" charset="0"/>
              </a:rPr>
              <a:t>90px;</a:t>
            </a:r>
            <a:endParaRPr lang="en-US" sz="2000" i="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p:txBody>
      </p:sp>
      <p:pic>
        <p:nvPicPr>
          <p:cNvPr id="7" name="Picture 6">
            <a:extLst>
              <a:ext uri="{FF2B5EF4-FFF2-40B4-BE49-F238E27FC236}">
                <a16:creationId xmlns="" xmlns:a16="http://schemas.microsoft.com/office/drawing/2014/main" id="{4702CCF3-5C05-4E15-A251-93D49A32C947}"/>
              </a:ext>
            </a:extLst>
          </p:cNvPr>
          <p:cNvPicPr>
            <a:picLocks noChangeAspect="1"/>
          </p:cNvPicPr>
          <p:nvPr/>
        </p:nvPicPr>
        <p:blipFill>
          <a:blip r:embed="rId3"/>
          <a:stretch>
            <a:fillRect/>
          </a:stretch>
        </p:blipFill>
        <p:spPr>
          <a:xfrm>
            <a:off x="6492240" y="2655009"/>
            <a:ext cx="4676815" cy="2572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929810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514989"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Tables - Horizontal Alignment</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182</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34587B3A-F5E5-4B84-B148-737B86A2C06F}"/>
              </a:ext>
            </a:extLst>
          </p:cNvPr>
          <p:cNvSpPr txBox="1"/>
          <p:nvPr/>
        </p:nvSpPr>
        <p:spPr>
          <a:xfrm>
            <a:off x="757022" y="1121123"/>
            <a:ext cx="8661298"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text-align property sets the horizontal alignment (like left, right, or center) of the content in &lt;</a:t>
            </a:r>
            <a:r>
              <a:rPr lang="en-US" dirty="0" err="1">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&gt; or &lt;td&gt;.</a:t>
            </a:r>
          </a:p>
        </p:txBody>
      </p:sp>
      <p:sp>
        <p:nvSpPr>
          <p:cNvPr id="13" name="TextBox 12">
            <a:extLst>
              <a:ext uri="{FF2B5EF4-FFF2-40B4-BE49-F238E27FC236}">
                <a16:creationId xmlns="" xmlns:a16="http://schemas.microsoft.com/office/drawing/2014/main" id="{D323CCAE-D8C8-425E-85D6-A326A8BB7D20}"/>
              </a:ext>
            </a:extLst>
          </p:cNvPr>
          <p:cNvSpPr txBox="1"/>
          <p:nvPr/>
        </p:nvSpPr>
        <p:spPr>
          <a:xfrm>
            <a:off x="757022" y="1873957"/>
            <a:ext cx="3833266" cy="4401205"/>
          </a:xfrm>
          <a:prstGeom prst="rect">
            <a:avLst/>
          </a:prstGeom>
          <a:noFill/>
        </p:spPr>
        <p:txBody>
          <a:bodyPr wrap="square">
            <a:spAutoFit/>
          </a:bodyPr>
          <a:lstStyle/>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solidFill>
                  <a:srgbClr val="994E15"/>
                </a:solidFill>
                <a:latin typeface="Arial" panose="020B0604020202020204" pitchFamily="34" charset="0"/>
                <a:cs typeface="Arial" panose="020B0604020202020204" pitchFamily="34" charset="0"/>
              </a:rPr>
              <a:t>table, </a:t>
            </a:r>
            <a:r>
              <a:rPr lang="en-US" sz="2000" i="1" dirty="0" err="1">
                <a:solidFill>
                  <a:srgbClr val="994E15"/>
                </a:solidFill>
                <a:latin typeface="Arial" panose="020B0604020202020204" pitchFamily="34" charset="0"/>
                <a:cs typeface="Arial" panose="020B0604020202020204" pitchFamily="34" charset="0"/>
              </a:rPr>
              <a:t>th</a:t>
            </a:r>
            <a:r>
              <a:rPr lang="en-US" sz="2000" i="1" dirty="0">
                <a:solidFill>
                  <a:srgbClr val="994E15"/>
                </a:solidFill>
                <a:latin typeface="Arial" panose="020B0604020202020204" pitchFamily="34" charset="0"/>
                <a:cs typeface="Arial" panose="020B0604020202020204" pitchFamily="34" charset="0"/>
              </a:rPr>
              <a:t>, td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1px solid black</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a:solidFill>
                  <a:srgbClr val="994E15"/>
                </a:solidFill>
                <a:latin typeface="Arial" panose="020B0604020202020204" pitchFamily="34" charset="0"/>
                <a:cs typeface="Arial" panose="020B0604020202020204" pitchFamily="34" charset="0"/>
              </a:rPr>
              <a:t>table</a:t>
            </a:r>
            <a:r>
              <a:rPr lang="en-US" sz="2000" i="1" dirty="0">
                <a:latin typeface="Arial" panose="020B0604020202020204" pitchFamily="34" charset="0"/>
                <a:cs typeface="Arial" panose="020B0604020202020204" pitchFamily="34" charset="0"/>
              </a:rPr>
              <a:t> {</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width</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100%</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border-collapse</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collapse</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err="1">
                <a:solidFill>
                  <a:srgbClr val="994E15"/>
                </a:solidFill>
                <a:latin typeface="Arial" panose="020B0604020202020204" pitchFamily="34" charset="0"/>
                <a:cs typeface="Arial" panose="020B0604020202020204" pitchFamily="34" charset="0"/>
              </a:rPr>
              <a:t>t</a:t>
            </a:r>
            <a:r>
              <a:rPr lang="en-US" sz="2000" i="1" dirty="0" err="1" smtClean="0">
                <a:solidFill>
                  <a:srgbClr val="994E15"/>
                </a:solidFill>
                <a:latin typeface="Arial" panose="020B0604020202020204" pitchFamily="34" charset="0"/>
                <a:cs typeface="Arial" panose="020B0604020202020204" pitchFamily="34" charset="0"/>
              </a:rPr>
              <a:t>h</a:t>
            </a:r>
            <a:r>
              <a:rPr lang="en-US" sz="2000" i="1" dirty="0" smtClean="0">
                <a:solidFill>
                  <a:srgbClr val="994E15"/>
                </a:solidFill>
                <a:latin typeface="Arial" panose="020B0604020202020204" pitchFamily="34" charset="0"/>
                <a:cs typeface="Arial" panose="020B0604020202020204" pitchFamily="34" charset="0"/>
              </a:rPr>
              <a:t>, td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u="sng" dirty="0">
                <a:solidFill>
                  <a:srgbClr val="FF0000"/>
                </a:solidFill>
                <a:highlight>
                  <a:srgbClr val="FFFF00"/>
                </a:highlight>
                <a:latin typeface="Arial" panose="020B0604020202020204" pitchFamily="34" charset="0"/>
                <a:cs typeface="Arial" panose="020B0604020202020204" pitchFamily="34" charset="0"/>
              </a:rPr>
              <a:t>text-align</a:t>
            </a:r>
            <a:r>
              <a:rPr lang="en-US" sz="2000" i="1" u="sng" dirty="0">
                <a:highlight>
                  <a:srgbClr val="FFFF00"/>
                </a:highlight>
                <a:latin typeface="Arial" panose="020B0604020202020204" pitchFamily="34" charset="0"/>
                <a:cs typeface="Arial" panose="020B0604020202020204" pitchFamily="34" charset="0"/>
              </a:rPr>
              <a:t>: </a:t>
            </a:r>
            <a:r>
              <a:rPr lang="en-US" sz="2000" i="1" u="sng" dirty="0">
                <a:solidFill>
                  <a:srgbClr val="0070C0"/>
                </a:solidFill>
                <a:highlight>
                  <a:srgbClr val="FFFF00"/>
                </a:highlight>
                <a:latin typeface="Arial" panose="020B0604020202020204" pitchFamily="34" charset="0"/>
                <a:cs typeface="Arial" panose="020B0604020202020204" pitchFamily="34" charset="0"/>
              </a:rPr>
              <a:t>center;</a:t>
            </a:r>
            <a:endParaRPr lang="en-US" sz="2000" i="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p:txBody>
      </p:sp>
      <p:pic>
        <p:nvPicPr>
          <p:cNvPr id="6" name="Picture 5">
            <a:extLst>
              <a:ext uri="{FF2B5EF4-FFF2-40B4-BE49-F238E27FC236}">
                <a16:creationId xmlns="" xmlns:a16="http://schemas.microsoft.com/office/drawing/2014/main" id="{1FF4663E-6588-4380-8ABB-D9DD4883197F}"/>
              </a:ext>
            </a:extLst>
          </p:cNvPr>
          <p:cNvPicPr>
            <a:picLocks noChangeAspect="1"/>
          </p:cNvPicPr>
          <p:nvPr/>
        </p:nvPicPr>
        <p:blipFill>
          <a:blip r:embed="rId3"/>
          <a:stretch>
            <a:fillRect/>
          </a:stretch>
        </p:blipFill>
        <p:spPr>
          <a:xfrm>
            <a:off x="6236637" y="2995810"/>
            <a:ext cx="4932418" cy="2238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981440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036717"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Tables - Vertical Alignment</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183</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34587B3A-F5E5-4B84-B148-737B86A2C06F}"/>
              </a:ext>
            </a:extLst>
          </p:cNvPr>
          <p:cNvSpPr txBox="1"/>
          <p:nvPr/>
        </p:nvSpPr>
        <p:spPr>
          <a:xfrm>
            <a:off x="757022" y="1121123"/>
            <a:ext cx="8661298"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vertical-align property sets the vertical alignment (like top, bottom, or middle) of the content in &lt;</a:t>
            </a:r>
            <a:r>
              <a:rPr lang="en-US" dirty="0" err="1">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&gt; or &lt;td&gt;.</a:t>
            </a:r>
          </a:p>
        </p:txBody>
      </p:sp>
      <p:sp>
        <p:nvSpPr>
          <p:cNvPr id="13" name="TextBox 12">
            <a:extLst>
              <a:ext uri="{FF2B5EF4-FFF2-40B4-BE49-F238E27FC236}">
                <a16:creationId xmlns="" xmlns:a16="http://schemas.microsoft.com/office/drawing/2014/main" id="{D323CCAE-D8C8-425E-85D6-A326A8BB7D20}"/>
              </a:ext>
            </a:extLst>
          </p:cNvPr>
          <p:cNvSpPr txBox="1"/>
          <p:nvPr/>
        </p:nvSpPr>
        <p:spPr>
          <a:xfrm>
            <a:off x="757022" y="1873957"/>
            <a:ext cx="3833266" cy="4708981"/>
          </a:xfrm>
          <a:prstGeom prst="rect">
            <a:avLst/>
          </a:prstGeom>
          <a:noFill/>
        </p:spPr>
        <p:txBody>
          <a:bodyPr wrap="square">
            <a:spAutoFit/>
          </a:bodyPr>
          <a:lstStyle/>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solidFill>
                  <a:srgbClr val="994E15"/>
                </a:solidFill>
                <a:latin typeface="Arial" panose="020B0604020202020204" pitchFamily="34" charset="0"/>
                <a:cs typeface="Arial" panose="020B0604020202020204" pitchFamily="34" charset="0"/>
              </a:rPr>
              <a:t>table, </a:t>
            </a:r>
            <a:r>
              <a:rPr lang="en-US" sz="2000" i="1" dirty="0" err="1">
                <a:solidFill>
                  <a:srgbClr val="994E15"/>
                </a:solidFill>
                <a:latin typeface="Arial" panose="020B0604020202020204" pitchFamily="34" charset="0"/>
                <a:cs typeface="Arial" panose="020B0604020202020204" pitchFamily="34" charset="0"/>
              </a:rPr>
              <a:t>th</a:t>
            </a:r>
            <a:r>
              <a:rPr lang="en-US" sz="2000" i="1" dirty="0">
                <a:solidFill>
                  <a:srgbClr val="994E15"/>
                </a:solidFill>
                <a:latin typeface="Arial" panose="020B0604020202020204" pitchFamily="34" charset="0"/>
                <a:cs typeface="Arial" panose="020B0604020202020204" pitchFamily="34" charset="0"/>
              </a:rPr>
              <a:t>, td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1px solid black</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a:solidFill>
                  <a:srgbClr val="994E15"/>
                </a:solidFill>
                <a:latin typeface="Arial" panose="020B0604020202020204" pitchFamily="34" charset="0"/>
                <a:cs typeface="Arial" panose="020B0604020202020204" pitchFamily="34" charset="0"/>
              </a:rPr>
              <a:t>table</a:t>
            </a:r>
            <a:r>
              <a:rPr lang="en-US" sz="2000" i="1" dirty="0">
                <a:latin typeface="Arial" panose="020B0604020202020204" pitchFamily="34" charset="0"/>
                <a:cs typeface="Arial" panose="020B0604020202020204" pitchFamily="34" charset="0"/>
              </a:rPr>
              <a:t> {</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width</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100%</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border-collapse</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collapse</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smtClean="0">
                <a:solidFill>
                  <a:srgbClr val="994E15"/>
                </a:solidFill>
                <a:latin typeface="Arial" panose="020B0604020202020204" pitchFamily="34" charset="0"/>
                <a:cs typeface="Arial" panose="020B0604020202020204" pitchFamily="34" charset="0"/>
              </a:rPr>
              <a:t>td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u="sng" dirty="0">
                <a:solidFill>
                  <a:srgbClr val="FF0000"/>
                </a:solidFill>
                <a:highlight>
                  <a:srgbClr val="FFFF00"/>
                </a:highlight>
                <a:latin typeface="Arial" panose="020B0604020202020204" pitchFamily="34" charset="0"/>
                <a:cs typeface="Arial" panose="020B0604020202020204" pitchFamily="34" charset="0"/>
              </a:rPr>
              <a:t>height</a:t>
            </a:r>
            <a:r>
              <a:rPr lang="en-US" sz="2000" i="1" u="sng" dirty="0">
                <a:highlight>
                  <a:srgbClr val="FFFF00"/>
                </a:highlight>
                <a:latin typeface="Arial" panose="020B0604020202020204" pitchFamily="34" charset="0"/>
                <a:cs typeface="Arial" panose="020B0604020202020204" pitchFamily="34" charset="0"/>
              </a:rPr>
              <a:t>: </a:t>
            </a:r>
            <a:r>
              <a:rPr lang="en-US" sz="2000" i="1" u="sng" dirty="0">
                <a:solidFill>
                  <a:srgbClr val="0070C0"/>
                </a:solidFill>
                <a:highlight>
                  <a:srgbClr val="FFFF00"/>
                </a:highlight>
                <a:latin typeface="Arial" panose="020B0604020202020204" pitchFamily="34" charset="0"/>
                <a:cs typeface="Arial" panose="020B0604020202020204" pitchFamily="34" charset="0"/>
              </a:rPr>
              <a:t>50px;</a:t>
            </a:r>
          </a:p>
          <a:p>
            <a:r>
              <a:rPr lang="en-US" sz="2000" i="1" dirty="0">
                <a:solidFill>
                  <a:srgbClr val="0070C0"/>
                </a:solidFill>
                <a:latin typeface="Arial" panose="020B0604020202020204" pitchFamily="34" charset="0"/>
                <a:cs typeface="Arial" panose="020B0604020202020204" pitchFamily="34" charset="0"/>
              </a:rPr>
              <a:t> </a:t>
            </a:r>
            <a:r>
              <a:rPr lang="en-US" sz="2000" i="1" u="sng" dirty="0">
                <a:solidFill>
                  <a:srgbClr val="FF0000"/>
                </a:solidFill>
                <a:highlight>
                  <a:srgbClr val="FFFF00"/>
                </a:highlight>
                <a:latin typeface="Arial" panose="020B0604020202020204" pitchFamily="34" charset="0"/>
                <a:cs typeface="Arial" panose="020B0604020202020204" pitchFamily="34" charset="0"/>
              </a:rPr>
              <a:t>vertical-align</a:t>
            </a:r>
            <a:r>
              <a:rPr lang="en-US" sz="2000" i="1" u="sng" dirty="0">
                <a:highlight>
                  <a:srgbClr val="FFFF00"/>
                </a:highlight>
                <a:latin typeface="Arial" panose="020B0604020202020204" pitchFamily="34" charset="0"/>
                <a:cs typeface="Arial" panose="020B0604020202020204" pitchFamily="34" charset="0"/>
              </a:rPr>
              <a:t>: </a:t>
            </a:r>
            <a:r>
              <a:rPr lang="en-US" sz="2000" i="1" u="sng" dirty="0">
                <a:solidFill>
                  <a:srgbClr val="0070C0"/>
                </a:solidFill>
                <a:highlight>
                  <a:srgbClr val="FFFF00"/>
                </a:highlight>
                <a:latin typeface="Arial" panose="020B0604020202020204" pitchFamily="34" charset="0"/>
                <a:cs typeface="Arial" panose="020B0604020202020204" pitchFamily="34" charset="0"/>
              </a:rPr>
              <a:t>bottom;</a:t>
            </a:r>
            <a:endParaRPr lang="en-US" sz="2000" i="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p:txBody>
      </p:sp>
      <p:pic>
        <p:nvPicPr>
          <p:cNvPr id="7" name="Picture 6">
            <a:extLst>
              <a:ext uri="{FF2B5EF4-FFF2-40B4-BE49-F238E27FC236}">
                <a16:creationId xmlns="" xmlns:a16="http://schemas.microsoft.com/office/drawing/2014/main" id="{89BC4C33-9CCE-455B-9FE0-91F9D0EF1CFF}"/>
              </a:ext>
            </a:extLst>
          </p:cNvPr>
          <p:cNvPicPr>
            <a:picLocks noChangeAspect="1"/>
          </p:cNvPicPr>
          <p:nvPr/>
        </p:nvPicPr>
        <p:blipFill>
          <a:blip r:embed="rId3"/>
          <a:stretch>
            <a:fillRect/>
          </a:stretch>
        </p:blipFill>
        <p:spPr>
          <a:xfrm>
            <a:off x="6236208" y="2937629"/>
            <a:ext cx="4932847" cy="2581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42697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5344284"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Tables - Table Padding</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184</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34587B3A-F5E5-4B84-B148-737B86A2C06F}"/>
              </a:ext>
            </a:extLst>
          </p:cNvPr>
          <p:cNvSpPr txBox="1"/>
          <p:nvPr/>
        </p:nvSpPr>
        <p:spPr>
          <a:xfrm>
            <a:off x="757022" y="1121123"/>
            <a:ext cx="9840874"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To control the space between the border and the content in a table, use the padding property on &lt;td&gt; and &lt;</a:t>
            </a:r>
            <a:r>
              <a:rPr lang="en-US" dirty="0" err="1">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&gt; elements:</a:t>
            </a:r>
          </a:p>
        </p:txBody>
      </p:sp>
      <p:sp>
        <p:nvSpPr>
          <p:cNvPr id="13" name="TextBox 12">
            <a:extLst>
              <a:ext uri="{FF2B5EF4-FFF2-40B4-BE49-F238E27FC236}">
                <a16:creationId xmlns="" xmlns:a16="http://schemas.microsoft.com/office/drawing/2014/main" id="{D323CCAE-D8C8-425E-85D6-A326A8BB7D20}"/>
              </a:ext>
            </a:extLst>
          </p:cNvPr>
          <p:cNvSpPr txBox="1"/>
          <p:nvPr/>
        </p:nvSpPr>
        <p:spPr>
          <a:xfrm>
            <a:off x="757022" y="1873957"/>
            <a:ext cx="3833266" cy="4401205"/>
          </a:xfrm>
          <a:prstGeom prst="rect">
            <a:avLst/>
          </a:prstGeom>
          <a:noFill/>
        </p:spPr>
        <p:txBody>
          <a:bodyPr wrap="square">
            <a:spAutoFit/>
          </a:bodyPr>
          <a:lstStyle/>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solidFill>
                  <a:srgbClr val="994E15"/>
                </a:solidFill>
                <a:latin typeface="Arial" panose="020B0604020202020204" pitchFamily="34" charset="0"/>
                <a:cs typeface="Arial" panose="020B0604020202020204" pitchFamily="34" charset="0"/>
              </a:rPr>
              <a:t>table, </a:t>
            </a:r>
            <a:r>
              <a:rPr lang="en-US" sz="2000" i="1" dirty="0" err="1">
                <a:solidFill>
                  <a:srgbClr val="994E15"/>
                </a:solidFill>
                <a:latin typeface="Arial" panose="020B0604020202020204" pitchFamily="34" charset="0"/>
                <a:cs typeface="Arial" panose="020B0604020202020204" pitchFamily="34" charset="0"/>
              </a:rPr>
              <a:t>th</a:t>
            </a:r>
            <a:r>
              <a:rPr lang="en-US" sz="2000" i="1" dirty="0">
                <a:solidFill>
                  <a:srgbClr val="994E15"/>
                </a:solidFill>
                <a:latin typeface="Arial" panose="020B0604020202020204" pitchFamily="34" charset="0"/>
                <a:cs typeface="Arial" panose="020B0604020202020204" pitchFamily="34" charset="0"/>
              </a:rPr>
              <a:t>, td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1px solid</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a:solidFill>
                  <a:srgbClr val="994E15"/>
                </a:solidFill>
                <a:latin typeface="Arial" panose="020B0604020202020204" pitchFamily="34" charset="0"/>
                <a:cs typeface="Arial" panose="020B0604020202020204" pitchFamily="34" charset="0"/>
              </a:rPr>
              <a:t>table</a:t>
            </a:r>
            <a:r>
              <a:rPr lang="en-US" sz="2000" i="1" dirty="0">
                <a:latin typeface="Arial" panose="020B0604020202020204" pitchFamily="34" charset="0"/>
                <a:cs typeface="Arial" panose="020B0604020202020204" pitchFamily="34" charset="0"/>
              </a:rPr>
              <a:t> {</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width</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100%</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border-collapse</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collapse</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err="1">
                <a:solidFill>
                  <a:srgbClr val="994E15"/>
                </a:solidFill>
                <a:latin typeface="Arial" panose="020B0604020202020204" pitchFamily="34" charset="0"/>
                <a:cs typeface="Arial" panose="020B0604020202020204" pitchFamily="34" charset="0"/>
              </a:rPr>
              <a:t>th</a:t>
            </a:r>
            <a:r>
              <a:rPr lang="en-US" sz="2000" i="1" dirty="0">
                <a:solidFill>
                  <a:srgbClr val="994E15"/>
                </a:solidFill>
                <a:latin typeface="Arial" panose="020B0604020202020204" pitchFamily="34" charset="0"/>
                <a:cs typeface="Arial" panose="020B0604020202020204" pitchFamily="34" charset="0"/>
              </a:rPr>
              <a:t> </a:t>
            </a:r>
            <a:r>
              <a:rPr lang="en-US" sz="2000" i="1" dirty="0" smtClean="0">
                <a:solidFill>
                  <a:srgbClr val="994E15"/>
                </a:solidFill>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u="sng" dirty="0">
                <a:solidFill>
                  <a:srgbClr val="FF0000"/>
                </a:solidFill>
                <a:highlight>
                  <a:srgbClr val="FFFF00"/>
                </a:highlight>
                <a:latin typeface="Arial" panose="020B0604020202020204" pitchFamily="34" charset="0"/>
                <a:cs typeface="Arial" panose="020B0604020202020204" pitchFamily="34" charset="0"/>
              </a:rPr>
              <a:t>padding</a:t>
            </a:r>
            <a:r>
              <a:rPr lang="en-US" sz="2000" i="1" u="sng" dirty="0">
                <a:highlight>
                  <a:srgbClr val="FFFF00"/>
                </a:highlight>
                <a:latin typeface="Arial" panose="020B0604020202020204" pitchFamily="34" charset="0"/>
                <a:cs typeface="Arial" panose="020B0604020202020204" pitchFamily="34" charset="0"/>
              </a:rPr>
              <a:t>: </a:t>
            </a:r>
            <a:r>
              <a:rPr lang="en-US" sz="2000" i="1" u="sng" dirty="0">
                <a:solidFill>
                  <a:srgbClr val="0070C0"/>
                </a:solidFill>
                <a:highlight>
                  <a:srgbClr val="FFFF00"/>
                </a:highlight>
                <a:latin typeface="Arial" panose="020B0604020202020204" pitchFamily="34" charset="0"/>
                <a:cs typeface="Arial" panose="020B0604020202020204" pitchFamily="34" charset="0"/>
              </a:rPr>
              <a:t>15px;</a:t>
            </a:r>
          </a:p>
          <a:p>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p:txBody>
      </p:sp>
      <p:pic>
        <p:nvPicPr>
          <p:cNvPr id="6" name="Picture 5">
            <a:extLst>
              <a:ext uri="{FF2B5EF4-FFF2-40B4-BE49-F238E27FC236}">
                <a16:creationId xmlns="" xmlns:a16="http://schemas.microsoft.com/office/drawing/2014/main" id="{E034A151-ED01-4D3F-9212-250E59B73212}"/>
              </a:ext>
            </a:extLst>
          </p:cNvPr>
          <p:cNvPicPr>
            <a:picLocks noChangeAspect="1"/>
          </p:cNvPicPr>
          <p:nvPr/>
        </p:nvPicPr>
        <p:blipFill>
          <a:blip r:embed="rId3"/>
          <a:stretch>
            <a:fillRect/>
          </a:stretch>
        </p:blipFill>
        <p:spPr>
          <a:xfrm>
            <a:off x="5828151" y="2871967"/>
            <a:ext cx="5340904" cy="2486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81776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190092"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Tables - Horizontal Dividers</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185</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34587B3A-F5E5-4B84-B148-737B86A2C06F}"/>
              </a:ext>
            </a:extLst>
          </p:cNvPr>
          <p:cNvSpPr txBox="1"/>
          <p:nvPr/>
        </p:nvSpPr>
        <p:spPr>
          <a:xfrm>
            <a:off x="757022" y="1121123"/>
            <a:ext cx="984087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Add the border-bottom property to &lt;</a:t>
            </a:r>
            <a:r>
              <a:rPr lang="en-US" dirty="0" err="1">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&gt; and &lt;td&gt; for horizontal dividers:</a:t>
            </a:r>
          </a:p>
        </p:txBody>
      </p:sp>
      <p:sp>
        <p:nvSpPr>
          <p:cNvPr id="13" name="TextBox 12">
            <a:extLst>
              <a:ext uri="{FF2B5EF4-FFF2-40B4-BE49-F238E27FC236}">
                <a16:creationId xmlns="" xmlns:a16="http://schemas.microsoft.com/office/drawing/2014/main" id="{D323CCAE-D8C8-425E-85D6-A326A8BB7D20}"/>
              </a:ext>
            </a:extLst>
          </p:cNvPr>
          <p:cNvSpPr txBox="1"/>
          <p:nvPr/>
        </p:nvSpPr>
        <p:spPr>
          <a:xfrm>
            <a:off x="757022" y="1873957"/>
            <a:ext cx="3833266" cy="4093428"/>
          </a:xfrm>
          <a:prstGeom prst="rect">
            <a:avLst/>
          </a:prstGeom>
          <a:noFill/>
        </p:spPr>
        <p:txBody>
          <a:bodyPr wrap="square">
            <a:spAutoFit/>
          </a:bodyPr>
          <a:lstStyle/>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solidFill>
                  <a:srgbClr val="994E15"/>
                </a:solidFill>
                <a:latin typeface="Arial" panose="020B0604020202020204" pitchFamily="34" charset="0"/>
                <a:cs typeface="Arial" panose="020B0604020202020204" pitchFamily="34" charset="0"/>
              </a:rPr>
              <a:t>table</a:t>
            </a:r>
            <a:r>
              <a:rPr lang="en-US" sz="2000" i="1" dirty="0">
                <a:latin typeface="Arial" panose="020B0604020202020204" pitchFamily="34" charset="0"/>
                <a:cs typeface="Arial" panose="020B0604020202020204" pitchFamily="34" charset="0"/>
              </a:rPr>
              <a:t> {</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width</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100%</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border-collapse</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collapse</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err="1">
                <a:solidFill>
                  <a:srgbClr val="994E15"/>
                </a:solidFill>
                <a:latin typeface="Arial" panose="020B0604020202020204" pitchFamily="34" charset="0"/>
                <a:cs typeface="Arial" panose="020B0604020202020204" pitchFamily="34" charset="0"/>
              </a:rPr>
              <a:t>th</a:t>
            </a:r>
            <a:r>
              <a:rPr lang="en-US" sz="2000" i="1" dirty="0">
                <a:solidFill>
                  <a:srgbClr val="994E15"/>
                </a:solidFill>
                <a:latin typeface="Arial" panose="020B0604020202020204" pitchFamily="34" charset="0"/>
                <a:cs typeface="Arial" panose="020B0604020202020204" pitchFamily="34" charset="0"/>
              </a:rPr>
              <a:t>  , td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padding</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8px;</a:t>
            </a:r>
          </a:p>
          <a:p>
            <a:r>
              <a:rPr lang="en-US" sz="2000" i="1" dirty="0">
                <a:solidFill>
                  <a:srgbClr val="0070C0"/>
                </a:solidFill>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text-align</a:t>
            </a:r>
            <a:r>
              <a:rPr lang="en-US" sz="2000" i="1" dirty="0">
                <a:solidFill>
                  <a:srgbClr val="0070C0"/>
                </a:solidFill>
                <a:latin typeface="Arial" panose="020B0604020202020204" pitchFamily="34" charset="0"/>
                <a:cs typeface="Arial" panose="020B0604020202020204" pitchFamily="34" charset="0"/>
              </a:rPr>
              <a:t>: left;</a:t>
            </a:r>
          </a:p>
          <a:p>
            <a:r>
              <a:rPr lang="en-US" sz="2000" i="1" u="sng" dirty="0">
                <a:solidFill>
                  <a:srgbClr val="0070C0"/>
                </a:solidFill>
                <a:highlight>
                  <a:srgbClr val="FFFF00"/>
                </a:highlight>
                <a:latin typeface="Arial" panose="020B0604020202020204" pitchFamily="34" charset="0"/>
                <a:cs typeface="Arial" panose="020B0604020202020204" pitchFamily="34" charset="0"/>
              </a:rPr>
              <a:t> </a:t>
            </a:r>
            <a:r>
              <a:rPr lang="en-US" sz="2000" i="1" u="sng" dirty="0">
                <a:solidFill>
                  <a:srgbClr val="FF0000"/>
                </a:solidFill>
                <a:highlight>
                  <a:srgbClr val="FFFF00"/>
                </a:highlight>
                <a:latin typeface="Arial" panose="020B0604020202020204" pitchFamily="34" charset="0"/>
                <a:cs typeface="Arial" panose="020B0604020202020204" pitchFamily="34" charset="0"/>
              </a:rPr>
              <a:t>border-bottom</a:t>
            </a:r>
            <a:r>
              <a:rPr lang="en-US" sz="2000" i="1" u="sng" dirty="0">
                <a:solidFill>
                  <a:srgbClr val="0070C0"/>
                </a:solidFill>
                <a:highlight>
                  <a:srgbClr val="FFFF00"/>
                </a:highlight>
                <a:latin typeface="Arial" panose="020B0604020202020204" pitchFamily="34" charset="0"/>
                <a:cs typeface="Arial" panose="020B0604020202020204" pitchFamily="34" charset="0"/>
              </a:rPr>
              <a:t>: 1px solid #ddd;</a:t>
            </a:r>
          </a:p>
          <a:p>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p:txBody>
      </p:sp>
      <p:pic>
        <p:nvPicPr>
          <p:cNvPr id="7" name="Picture 6">
            <a:extLst>
              <a:ext uri="{FF2B5EF4-FFF2-40B4-BE49-F238E27FC236}">
                <a16:creationId xmlns="" xmlns:a16="http://schemas.microsoft.com/office/drawing/2014/main" id="{23E18A31-719F-4D3D-AA21-9AE0B7920042}"/>
              </a:ext>
            </a:extLst>
          </p:cNvPr>
          <p:cNvPicPr>
            <a:picLocks noChangeAspect="1"/>
          </p:cNvPicPr>
          <p:nvPr/>
        </p:nvPicPr>
        <p:blipFill>
          <a:blip r:embed="rId3"/>
          <a:stretch>
            <a:fillRect/>
          </a:stretch>
        </p:blipFill>
        <p:spPr>
          <a:xfrm>
            <a:off x="6454838" y="2845941"/>
            <a:ext cx="4714217" cy="2538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8411779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5365123"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Tables - Striped Tables</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186</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34587B3A-F5E5-4B84-B148-737B86A2C06F}"/>
              </a:ext>
            </a:extLst>
          </p:cNvPr>
          <p:cNvSpPr txBox="1"/>
          <p:nvPr/>
        </p:nvSpPr>
        <p:spPr>
          <a:xfrm>
            <a:off x="757022" y="1121123"/>
            <a:ext cx="9840874"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For zebra-striped tables, use the nth-child() selector and add a background-color to all even (or odd) table rows:</a:t>
            </a:r>
          </a:p>
        </p:txBody>
      </p:sp>
      <p:sp>
        <p:nvSpPr>
          <p:cNvPr id="13" name="TextBox 12">
            <a:extLst>
              <a:ext uri="{FF2B5EF4-FFF2-40B4-BE49-F238E27FC236}">
                <a16:creationId xmlns="" xmlns:a16="http://schemas.microsoft.com/office/drawing/2014/main" id="{D323CCAE-D8C8-425E-85D6-A326A8BB7D20}"/>
              </a:ext>
            </a:extLst>
          </p:cNvPr>
          <p:cNvSpPr txBox="1"/>
          <p:nvPr/>
        </p:nvSpPr>
        <p:spPr>
          <a:xfrm>
            <a:off x="757022" y="1873957"/>
            <a:ext cx="5186578" cy="4093428"/>
          </a:xfrm>
          <a:prstGeom prst="rect">
            <a:avLst/>
          </a:prstGeom>
          <a:noFill/>
        </p:spPr>
        <p:txBody>
          <a:bodyPr wrap="square">
            <a:spAutoFit/>
          </a:bodyPr>
          <a:lstStyle/>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solidFill>
                  <a:srgbClr val="994E15"/>
                </a:solidFill>
                <a:latin typeface="Arial" panose="020B0604020202020204" pitchFamily="34" charset="0"/>
                <a:cs typeface="Arial" panose="020B0604020202020204" pitchFamily="34" charset="0"/>
              </a:rPr>
              <a:t>table</a:t>
            </a:r>
            <a:r>
              <a:rPr lang="en-US" sz="2000" i="1" dirty="0">
                <a:latin typeface="Arial" panose="020B0604020202020204" pitchFamily="34" charset="0"/>
                <a:cs typeface="Arial" panose="020B0604020202020204" pitchFamily="34" charset="0"/>
              </a:rPr>
              <a:t> {</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width</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100%</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border-collapse</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collapse</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a:t>
            </a:r>
          </a:p>
          <a:p>
            <a:r>
              <a:rPr lang="en-US" sz="2000" i="1" dirty="0" err="1">
                <a:solidFill>
                  <a:srgbClr val="994E15"/>
                </a:solidFill>
                <a:latin typeface="Arial" panose="020B0604020202020204" pitchFamily="34" charset="0"/>
                <a:cs typeface="Arial" panose="020B0604020202020204" pitchFamily="34" charset="0"/>
              </a:rPr>
              <a:t>th</a:t>
            </a:r>
            <a:r>
              <a:rPr lang="en-US" sz="2000" i="1" dirty="0">
                <a:solidFill>
                  <a:srgbClr val="994E15"/>
                </a:solidFill>
                <a:latin typeface="Arial" panose="020B0604020202020204" pitchFamily="34" charset="0"/>
                <a:cs typeface="Arial" panose="020B0604020202020204" pitchFamily="34" charset="0"/>
              </a:rPr>
              <a:t>  , td </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padding</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8px;</a:t>
            </a:r>
          </a:p>
          <a:p>
            <a:r>
              <a:rPr lang="en-US" sz="2000" i="1" dirty="0">
                <a:solidFill>
                  <a:srgbClr val="0070C0"/>
                </a:solidFill>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text-align</a:t>
            </a:r>
            <a:r>
              <a:rPr lang="en-US" sz="2000" i="1" dirty="0">
                <a:solidFill>
                  <a:srgbClr val="0070C0"/>
                </a:solidFill>
                <a:latin typeface="Arial" panose="020B0604020202020204" pitchFamily="34" charset="0"/>
                <a:cs typeface="Arial" panose="020B0604020202020204" pitchFamily="34" charset="0"/>
              </a:rPr>
              <a:t>: left;</a:t>
            </a:r>
            <a:endParaRPr lang="en-US" sz="2000" i="1" u="sng" dirty="0">
              <a:solidFill>
                <a:srgbClr val="0070C0"/>
              </a:solidFill>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a:t>
            </a:r>
          </a:p>
          <a:p>
            <a:r>
              <a:rPr lang="en-US" sz="2000" i="1" dirty="0" err="1">
                <a:solidFill>
                  <a:srgbClr val="994E15"/>
                </a:solidFill>
                <a:latin typeface="Arial" panose="020B0604020202020204" pitchFamily="34" charset="0"/>
                <a:cs typeface="Arial" panose="020B0604020202020204" pitchFamily="34" charset="0"/>
              </a:rPr>
              <a:t>tr</a:t>
            </a:r>
            <a:r>
              <a:rPr lang="en-US" sz="2000" i="1" dirty="0" err="1">
                <a:latin typeface="Arial" panose="020B0604020202020204" pitchFamily="34" charset="0"/>
                <a:cs typeface="Arial" panose="020B0604020202020204" pitchFamily="34" charset="0"/>
              </a:rPr>
              <a:t>:</a:t>
            </a:r>
            <a:r>
              <a:rPr lang="en-US" sz="2000" i="1" dirty="0" err="1">
                <a:solidFill>
                  <a:srgbClr val="00B050"/>
                </a:solidFill>
                <a:latin typeface="Arial" panose="020B0604020202020204" pitchFamily="34" charset="0"/>
                <a:cs typeface="Arial" panose="020B0604020202020204" pitchFamily="34" charset="0"/>
              </a:rPr>
              <a:t>nth-child</a:t>
            </a:r>
            <a:r>
              <a:rPr lang="en-US" sz="2000" i="1" dirty="0">
                <a:latin typeface="Arial" panose="020B0604020202020204" pitchFamily="34" charset="0"/>
                <a:cs typeface="Arial" panose="020B0604020202020204" pitchFamily="34" charset="0"/>
              </a:rPr>
              <a:t>(</a:t>
            </a:r>
            <a:r>
              <a:rPr lang="en-US" sz="2000" i="1" dirty="0">
                <a:solidFill>
                  <a:srgbClr val="994E15"/>
                </a:solidFill>
                <a:latin typeface="Arial" panose="020B0604020202020204" pitchFamily="34" charset="0"/>
                <a:cs typeface="Arial" panose="020B0604020202020204" pitchFamily="34" charset="0"/>
              </a:rPr>
              <a:t>odd</a:t>
            </a:r>
            <a:r>
              <a:rPr lang="en-US" sz="2000" i="1" dirty="0">
                <a:latin typeface="Arial" panose="020B0604020202020204" pitchFamily="34" charset="0"/>
                <a:cs typeface="Arial" panose="020B0604020202020204" pitchFamily="34" charset="0"/>
              </a:rPr>
              <a:t>) {</a:t>
            </a:r>
            <a:r>
              <a:rPr lang="en-US" sz="2000" i="1" dirty="0">
                <a:solidFill>
                  <a:srgbClr val="FF0000"/>
                </a:solidFill>
                <a:latin typeface="Arial" panose="020B0604020202020204" pitchFamily="34" charset="0"/>
                <a:cs typeface="Arial" panose="020B0604020202020204" pitchFamily="34" charset="0"/>
              </a:rPr>
              <a:t>background-color</a:t>
            </a:r>
            <a:r>
              <a:rPr lang="en-US" sz="2000" i="1" dirty="0">
                <a:latin typeface="Arial" panose="020B0604020202020204" pitchFamily="34" charset="0"/>
                <a:cs typeface="Arial" panose="020B0604020202020204" pitchFamily="34" charset="0"/>
              </a:rPr>
              <a:t>: </a:t>
            </a:r>
            <a:r>
              <a:rPr lang="en-US" sz="2000" i="1" dirty="0">
                <a:solidFill>
                  <a:srgbClr val="0070C0"/>
                </a:solidFill>
                <a:latin typeface="Arial" panose="020B0604020202020204" pitchFamily="34" charset="0"/>
                <a:cs typeface="Arial" panose="020B0604020202020204" pitchFamily="34" charset="0"/>
              </a:rPr>
              <a:t>#f2f2f2</a:t>
            </a:r>
            <a:r>
              <a:rPr lang="en-US" sz="2000" i="1" dirty="0">
                <a:latin typeface="Arial" panose="020B0604020202020204" pitchFamily="34" charset="0"/>
                <a:cs typeface="Arial" panose="020B0604020202020204" pitchFamily="34" charset="0"/>
              </a:rPr>
              <a: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style</a:t>
            </a:r>
            <a:r>
              <a:rPr lang="en-US" sz="2000" i="1" dirty="0">
                <a:latin typeface="Arial" panose="020B0604020202020204" pitchFamily="34" charset="0"/>
                <a:cs typeface="Arial" panose="020B0604020202020204" pitchFamily="34" charset="0"/>
              </a:rPr>
              <a:t>&gt;</a:t>
            </a:r>
          </a:p>
          <a:p>
            <a:r>
              <a:rPr lang="en-US" sz="2000" i="1" dirty="0">
                <a:latin typeface="Arial" panose="020B0604020202020204" pitchFamily="34" charset="0"/>
                <a:cs typeface="Arial" panose="020B0604020202020204" pitchFamily="34" charset="0"/>
              </a:rPr>
              <a:t>&lt;/</a:t>
            </a:r>
            <a:r>
              <a:rPr lang="en-US" sz="2000" i="1" dirty="0">
                <a:solidFill>
                  <a:srgbClr val="994E15"/>
                </a:solidFill>
                <a:latin typeface="Arial" panose="020B0604020202020204" pitchFamily="34" charset="0"/>
                <a:cs typeface="Arial" panose="020B0604020202020204" pitchFamily="34" charset="0"/>
              </a:rPr>
              <a:t>head</a:t>
            </a:r>
            <a:r>
              <a:rPr lang="en-US" sz="2000" i="1" dirty="0">
                <a:latin typeface="Arial" panose="020B0604020202020204" pitchFamily="34" charset="0"/>
                <a:cs typeface="Arial" panose="020B0604020202020204" pitchFamily="34" charset="0"/>
              </a:rPr>
              <a:t>&gt;</a:t>
            </a:r>
          </a:p>
        </p:txBody>
      </p:sp>
      <p:pic>
        <p:nvPicPr>
          <p:cNvPr id="6" name="Picture 5">
            <a:extLst>
              <a:ext uri="{FF2B5EF4-FFF2-40B4-BE49-F238E27FC236}">
                <a16:creationId xmlns="" xmlns:a16="http://schemas.microsoft.com/office/drawing/2014/main" id="{E8C0A75A-165F-4202-B714-9FBAFA25EEFB}"/>
              </a:ext>
            </a:extLst>
          </p:cNvPr>
          <p:cNvPicPr>
            <a:picLocks noChangeAspect="1"/>
          </p:cNvPicPr>
          <p:nvPr/>
        </p:nvPicPr>
        <p:blipFill>
          <a:blip r:embed="rId3"/>
          <a:stretch>
            <a:fillRect/>
          </a:stretch>
        </p:blipFill>
        <p:spPr>
          <a:xfrm>
            <a:off x="6208672" y="2715768"/>
            <a:ext cx="4960383" cy="2589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73537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797718" y="1042203"/>
            <a:ext cx="9932759" cy="1200329"/>
          </a:xfrm>
          <a:prstGeom prst="rect">
            <a:avLst/>
          </a:prstGeom>
          <a:noFill/>
        </p:spPr>
        <p:txBody>
          <a:bodyPr wrap="square">
            <a:spAutoFit/>
          </a:bodyPr>
          <a:lstStyle/>
          <a:p>
            <a:r>
              <a:rPr lang="en-US" altLang="zh-CN" sz="7200" dirty="0">
                <a:solidFill>
                  <a:srgbClr val="C00000"/>
                </a:solidFill>
                <a:cs typeface="+mn-ea"/>
                <a:sym typeface="+mn-lt"/>
              </a:rPr>
              <a:t>CSS Media Queries</a:t>
            </a:r>
            <a:endParaRPr lang="zh-CN" altLang="en-US" sz="7200" dirty="0">
              <a:solidFill>
                <a:srgbClr val="C00000"/>
              </a:solidFill>
              <a:cs typeface="+mn-ea"/>
              <a:sym typeface="+mn-lt"/>
            </a:endParaRPr>
          </a:p>
        </p:txBody>
      </p:sp>
      <p:cxnSp>
        <p:nvCxnSpPr>
          <p:cNvPr id="4" name="直接连接符 3">
            <a:extLst>
              <a:ext uri="{FF2B5EF4-FFF2-40B4-BE49-F238E27FC236}">
                <a16:creationId xmlns="" xmlns:a16="http://schemas.microsoft.com/office/drawing/2014/main" id="{AF6DC636-9B51-48A0-ADB9-26DA77AECD8C}"/>
              </a:ext>
            </a:extLst>
          </p:cNvPr>
          <p:cNvCxnSpPr/>
          <p:nvPr/>
        </p:nvCxnSpPr>
        <p:spPr>
          <a:xfrm>
            <a:off x="797719" y="2242532"/>
            <a:ext cx="57912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 xmlns:a16="http://schemas.microsoft.com/office/drawing/2014/main" id="{9B9B41DB-0A97-45FD-B06A-4479FC620764}"/>
              </a:ext>
            </a:extLst>
          </p:cNvPr>
          <p:cNvSpPr>
            <a:spLocks noGrp="1"/>
          </p:cNvSpPr>
          <p:nvPr>
            <p:ph type="sldNum" sz="quarter" idx="12"/>
          </p:nvPr>
        </p:nvSpPr>
        <p:spPr/>
        <p:txBody>
          <a:bodyPr/>
          <a:lstStyle/>
          <a:p>
            <a:fld id="{CDE1651F-BCDB-4DC2-9A8D-B6E1C817E896}" type="slidenum">
              <a:rPr lang="zh-CN" altLang="en-US" smtClean="0"/>
              <a:t>187</a:t>
            </a:fld>
            <a:endParaRPr lang="zh-CN" altLang="en-US"/>
          </a:p>
        </p:txBody>
      </p:sp>
      <p:pic>
        <p:nvPicPr>
          <p:cNvPr id="10" name="Picture 9">
            <a:extLst>
              <a:ext uri="{FF2B5EF4-FFF2-40B4-BE49-F238E27FC236}">
                <a16:creationId xmlns="" xmlns:a16="http://schemas.microsoft.com/office/drawing/2014/main" id="{8FFA3B58-1CA0-4DD7-94FB-DB57155204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1" name="TextBox 10">
            <a:extLst>
              <a:ext uri="{FF2B5EF4-FFF2-40B4-BE49-F238E27FC236}">
                <a16:creationId xmlns="" xmlns:a16="http://schemas.microsoft.com/office/drawing/2014/main" id="{B5CE2698-52B1-466D-ACA8-D3D9FA76D595}"/>
              </a:ext>
            </a:extLst>
          </p:cNvPr>
          <p:cNvSpPr txBox="1"/>
          <p:nvPr/>
        </p:nvSpPr>
        <p:spPr>
          <a:xfrm>
            <a:off x="740564" y="2366400"/>
            <a:ext cx="10047066" cy="369331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Using media queries are a popular technique for delivering a tailored style sheet to desktops, laptops, tablets, and mobile phones. </a:t>
            </a:r>
          </a:p>
          <a:p>
            <a:r>
              <a:rPr lang="en-US" sz="2000" dirty="0">
                <a:latin typeface="Arial" panose="020B0604020202020204" pitchFamily="34" charset="0"/>
                <a:cs typeface="Arial" panose="020B0604020202020204" pitchFamily="34" charset="0"/>
              </a:rPr>
              <a:t>Media queries can be used to check many things, such as:</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Media Query Syntax: </a:t>
            </a:r>
            <a:endParaRPr lang="en-US" dirty="0">
              <a:solidFill>
                <a:schemeClr val="accent2">
                  <a:lumMod val="75000"/>
                </a:schemeClr>
              </a:solidFill>
              <a:latin typeface="Arial" panose="020B0604020202020204" pitchFamily="34" charset="0"/>
              <a:cs typeface="Arial" panose="020B0604020202020204" pitchFamily="34" charset="0"/>
            </a:endParaRPr>
          </a:p>
          <a:p>
            <a:r>
              <a:rPr lang="en-US" dirty="0">
                <a:solidFill>
                  <a:srgbClr val="994E15"/>
                </a:solidFill>
                <a:latin typeface="Arial" panose="020B0604020202020204" pitchFamily="34" charset="0"/>
                <a:cs typeface="Arial" panose="020B0604020202020204" pitchFamily="34" charset="0"/>
              </a:rPr>
              <a:t>@media </a:t>
            </a:r>
            <a:r>
              <a:rPr lang="en-US" dirty="0" err="1">
                <a:solidFill>
                  <a:srgbClr val="994E15"/>
                </a:solidFill>
                <a:latin typeface="Arial" panose="020B0604020202020204" pitchFamily="34" charset="0"/>
                <a:cs typeface="Arial" panose="020B0604020202020204" pitchFamily="34" charset="0"/>
              </a:rPr>
              <a:t>not|only</a:t>
            </a:r>
            <a:r>
              <a:rPr lang="en-US" dirty="0">
                <a:solidFill>
                  <a:srgbClr val="994E15"/>
                </a:solidFill>
                <a:latin typeface="Arial" panose="020B0604020202020204" pitchFamily="34" charset="0"/>
                <a:cs typeface="Arial" panose="020B0604020202020204" pitchFamily="34" charset="0"/>
              </a:rPr>
              <a:t> </a:t>
            </a:r>
            <a:r>
              <a:rPr lang="en-US" dirty="0" err="1">
                <a:solidFill>
                  <a:srgbClr val="994E15"/>
                </a:solidFill>
                <a:latin typeface="Arial" panose="020B0604020202020204" pitchFamily="34" charset="0"/>
                <a:cs typeface="Arial" panose="020B0604020202020204" pitchFamily="34" charset="0"/>
              </a:rPr>
              <a:t>mediatype</a:t>
            </a:r>
            <a:r>
              <a:rPr lang="en-US" dirty="0">
                <a:solidFill>
                  <a:srgbClr val="994E15"/>
                </a:solidFill>
                <a:latin typeface="Arial" panose="020B0604020202020204" pitchFamily="34" charset="0"/>
                <a:cs typeface="Arial" panose="020B0604020202020204" pitchFamily="34" charset="0"/>
              </a:rPr>
              <a:t> and (media feature) and (media feature) {</a:t>
            </a:r>
          </a:p>
          <a:p>
            <a:r>
              <a:rPr lang="en-US" dirty="0">
                <a:solidFill>
                  <a:schemeClr val="accent2">
                    <a:lumMod val="75000"/>
                  </a:schemeClr>
                </a:solidFill>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CSS-Code</a:t>
            </a:r>
            <a:r>
              <a:rPr lang="en-US" dirty="0">
                <a:solidFill>
                  <a:schemeClr val="accent2">
                    <a:lumMod val="75000"/>
                  </a:schemeClr>
                </a:solidFill>
                <a:latin typeface="Arial" panose="020B0604020202020204" pitchFamily="34" charset="0"/>
                <a:cs typeface="Arial" panose="020B0604020202020204" pitchFamily="34" charset="0"/>
              </a:rPr>
              <a:t>;</a:t>
            </a:r>
          </a:p>
          <a:p>
            <a:r>
              <a:rPr lang="en-US" sz="2000" dirty="0">
                <a:solidFill>
                  <a:srgbClr val="994E15"/>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 xmlns:a16="http://schemas.microsoft.com/office/drawing/2014/main" id="{7A07F18F-B439-4E3D-8EA0-302E2C217880}"/>
              </a:ext>
            </a:extLst>
          </p:cNvPr>
          <p:cNvSpPr txBox="1"/>
          <p:nvPr/>
        </p:nvSpPr>
        <p:spPr>
          <a:xfrm>
            <a:off x="1266980" y="3507473"/>
            <a:ext cx="6267676" cy="2123658"/>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solidFill>
                  <a:srgbClr val="1F448E"/>
                </a:solidFill>
                <a:latin typeface="Arial(body)"/>
              </a:rPr>
              <a:t>width and height of the viewport</a:t>
            </a:r>
          </a:p>
          <a:p>
            <a:pPr marL="285750" indent="-285750">
              <a:buFont typeface="Wingdings" panose="05000000000000000000" pitchFamily="2" charset="2"/>
              <a:buChar char="ü"/>
            </a:pPr>
            <a:r>
              <a:rPr lang="en-US" sz="2000" dirty="0">
                <a:solidFill>
                  <a:srgbClr val="1F448E"/>
                </a:solidFill>
                <a:latin typeface="Arial(body)"/>
              </a:rPr>
              <a:t>orientation of the viewport (landscape or portrait)</a:t>
            </a:r>
          </a:p>
          <a:p>
            <a:pPr marL="285750" indent="-285750">
              <a:buFont typeface="Wingdings" panose="05000000000000000000" pitchFamily="2" charset="2"/>
              <a:buChar char="ü"/>
            </a:pPr>
            <a:r>
              <a:rPr lang="en-US" sz="2000" dirty="0">
                <a:solidFill>
                  <a:srgbClr val="1F448E"/>
                </a:solidFill>
                <a:latin typeface="Arial(body)"/>
              </a:rPr>
              <a:t>resolution</a:t>
            </a:r>
          </a:p>
          <a:p>
            <a:pPr marL="285750" indent="-285750">
              <a:buFont typeface="Wingdings" panose="05000000000000000000" pitchFamily="2" charset="2"/>
              <a:buChar char="ü"/>
            </a:pPr>
            <a:endParaRPr lang="en-US" dirty="0">
              <a:latin typeface="Arial(body)"/>
            </a:endParaRPr>
          </a:p>
          <a:p>
            <a:pPr marL="285750" indent="-285750">
              <a:buFont typeface="Wingdings" panose="05000000000000000000" pitchFamily="2" charset="2"/>
              <a:buChar char="ü"/>
            </a:pPr>
            <a:endParaRPr lang="en-US" dirty="0">
              <a:latin typeface="Arial(body)"/>
            </a:endParaRPr>
          </a:p>
          <a:p>
            <a:pPr marL="285750" indent="-285750">
              <a:buFont typeface="Wingdings" panose="05000000000000000000" pitchFamily="2" charset="2"/>
              <a:buChar char="ü"/>
            </a:pPr>
            <a:endParaRPr lang="en-US" dirty="0">
              <a:latin typeface="Arial(body)"/>
            </a:endParaRPr>
          </a:p>
          <a:p>
            <a:endParaRPr lang="it-IT" dirty="0">
              <a:latin typeface="Arial(body)"/>
            </a:endParaRPr>
          </a:p>
        </p:txBody>
      </p:sp>
    </p:spTree>
    <p:extLst>
      <p:ext uri="{BB962C8B-B14F-4D97-AF65-F5344CB8AC3E}">
        <p14:creationId xmlns:p14="http://schemas.microsoft.com/office/powerpoint/2010/main" val="26222390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886459" y="769841"/>
            <a:ext cx="9932759" cy="1015663"/>
          </a:xfrm>
          <a:prstGeom prst="rect">
            <a:avLst/>
          </a:prstGeom>
          <a:noFill/>
        </p:spPr>
        <p:txBody>
          <a:bodyPr wrap="square">
            <a:spAutoFit/>
          </a:bodyPr>
          <a:lstStyle/>
          <a:p>
            <a:r>
              <a:rPr lang="en-US" altLang="zh-CN" sz="6000" b="1" dirty="0">
                <a:solidFill>
                  <a:srgbClr val="C00000"/>
                </a:solidFill>
                <a:cs typeface="+mn-ea"/>
                <a:sym typeface="+mn-lt"/>
              </a:rPr>
              <a:t>Media Types</a:t>
            </a:r>
            <a:endParaRPr lang="zh-CN" altLang="en-US" sz="6000" b="1" dirty="0">
              <a:solidFill>
                <a:srgbClr val="C00000"/>
              </a:solidFill>
              <a:cs typeface="+mn-ea"/>
              <a:sym typeface="+mn-lt"/>
            </a:endParaRPr>
          </a:p>
        </p:txBody>
      </p:sp>
      <p:sp>
        <p:nvSpPr>
          <p:cNvPr id="6" name="Slide Number Placeholder 5">
            <a:extLst>
              <a:ext uri="{FF2B5EF4-FFF2-40B4-BE49-F238E27FC236}">
                <a16:creationId xmlns="" xmlns:a16="http://schemas.microsoft.com/office/drawing/2014/main" id="{9B9B41DB-0A97-45FD-B06A-4479FC620764}"/>
              </a:ext>
            </a:extLst>
          </p:cNvPr>
          <p:cNvSpPr>
            <a:spLocks noGrp="1"/>
          </p:cNvSpPr>
          <p:nvPr>
            <p:ph type="sldNum" sz="quarter" idx="12"/>
          </p:nvPr>
        </p:nvSpPr>
        <p:spPr/>
        <p:txBody>
          <a:bodyPr/>
          <a:lstStyle/>
          <a:p>
            <a:fld id="{CDE1651F-BCDB-4DC2-9A8D-B6E1C817E896}" type="slidenum">
              <a:rPr lang="zh-CN" altLang="en-US" smtClean="0"/>
              <a:t>188</a:t>
            </a:fld>
            <a:endParaRPr lang="zh-CN" altLang="en-US"/>
          </a:p>
        </p:txBody>
      </p:sp>
      <p:pic>
        <p:nvPicPr>
          <p:cNvPr id="10" name="Picture 9">
            <a:extLst>
              <a:ext uri="{FF2B5EF4-FFF2-40B4-BE49-F238E27FC236}">
                <a16:creationId xmlns="" xmlns:a16="http://schemas.microsoft.com/office/drawing/2014/main" id="{8FFA3B58-1CA0-4DD7-94FB-DB57155204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graphicFrame>
        <p:nvGraphicFramePr>
          <p:cNvPr id="3" name="Table 4">
            <a:extLst>
              <a:ext uri="{FF2B5EF4-FFF2-40B4-BE49-F238E27FC236}">
                <a16:creationId xmlns="" xmlns:a16="http://schemas.microsoft.com/office/drawing/2014/main" id="{A1C5940E-C5F7-4C17-A49E-543056247AAF}"/>
              </a:ext>
            </a:extLst>
          </p:cNvPr>
          <p:cNvGraphicFramePr>
            <a:graphicFrameLocks noGrp="1"/>
          </p:cNvGraphicFramePr>
          <p:nvPr/>
        </p:nvGraphicFramePr>
        <p:xfrm>
          <a:off x="886459" y="2555415"/>
          <a:ext cx="10419082" cy="3008943"/>
        </p:xfrm>
        <a:graphic>
          <a:graphicData uri="http://schemas.openxmlformats.org/drawingml/2006/table">
            <a:tbl>
              <a:tblPr firstRow="1" bandRow="1">
                <a:effectLst>
                  <a:outerShdw blurRad="50800" dist="38100" dir="16200000" rotWithShape="0">
                    <a:prstClr val="black">
                      <a:alpha val="40000"/>
                    </a:prstClr>
                  </a:outerShdw>
                </a:effectLst>
                <a:tableStyleId>{6E25E649-3F16-4E02-A733-19D2CDBF48F0}</a:tableStyleId>
              </a:tblPr>
              <a:tblGrid>
                <a:gridCol w="3603245">
                  <a:extLst>
                    <a:ext uri="{9D8B030D-6E8A-4147-A177-3AD203B41FA5}">
                      <a16:colId xmlns="" xmlns:a16="http://schemas.microsoft.com/office/drawing/2014/main" val="3258886976"/>
                    </a:ext>
                  </a:extLst>
                </a:gridCol>
                <a:gridCol w="6815837">
                  <a:extLst>
                    <a:ext uri="{9D8B030D-6E8A-4147-A177-3AD203B41FA5}">
                      <a16:colId xmlns="" xmlns:a16="http://schemas.microsoft.com/office/drawing/2014/main" val="2190243453"/>
                    </a:ext>
                  </a:extLst>
                </a:gridCol>
              </a:tblGrid>
              <a:tr h="744480">
                <a:tc>
                  <a:txBody>
                    <a:bodyPr/>
                    <a:lstStyle/>
                    <a:p>
                      <a:pPr algn="ctr"/>
                      <a:r>
                        <a:rPr lang="en-US" sz="2800" dirty="0">
                          <a:latin typeface="Arial" panose="020B0604020202020204" pitchFamily="34" charset="0"/>
                          <a:cs typeface="Arial" panose="020B0604020202020204" pitchFamily="34" charset="0"/>
                        </a:rPr>
                        <a:t>Value</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sz="2800" dirty="0">
                          <a:latin typeface="Arial" panose="020B0604020202020204" pitchFamily="34" charset="0"/>
                          <a:cs typeface="Arial" panose="020B0604020202020204" pitchFamily="34" charset="0"/>
                        </a:rPr>
                        <a:t>Description</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 xmlns:a16="http://schemas.microsoft.com/office/drawing/2014/main" val="3991396681"/>
                  </a:ext>
                </a:extLst>
              </a:tr>
              <a:tr h="754821">
                <a:tc>
                  <a:txBody>
                    <a:bodyPr/>
                    <a:lstStyle/>
                    <a:p>
                      <a:pPr algn="ctr"/>
                      <a:r>
                        <a:rPr lang="en-US" sz="2400" dirty="0">
                          <a:latin typeface="Arial" panose="020B0604020202020204" pitchFamily="34" charset="0"/>
                          <a:cs typeface="Arial" panose="020B0604020202020204" pitchFamily="34" charset="0"/>
                        </a:rPr>
                        <a:t>all</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Arial" panose="020B0604020202020204" pitchFamily="34" charset="0"/>
                          <a:cs typeface="Arial" panose="020B0604020202020204" pitchFamily="34" charset="0"/>
                        </a:rPr>
                        <a:t>Used for all media type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79521878"/>
                  </a:ext>
                </a:extLst>
              </a:tr>
              <a:tr h="754821">
                <a:tc>
                  <a:txBody>
                    <a:bodyPr/>
                    <a:lstStyle/>
                    <a:p>
                      <a:pPr algn="ctr"/>
                      <a:r>
                        <a:rPr lang="en-US" sz="2400" dirty="0">
                          <a:latin typeface="Arial" panose="020B0604020202020204" pitchFamily="34" charset="0"/>
                          <a:cs typeface="Arial" panose="020B0604020202020204" pitchFamily="34" charset="0"/>
                        </a:rPr>
                        <a:t>print</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Arial" panose="020B0604020202020204" pitchFamily="34" charset="0"/>
                          <a:cs typeface="Arial" panose="020B0604020202020204" pitchFamily="34" charset="0"/>
                        </a:rPr>
                        <a:t>Used for print preview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772278444"/>
                  </a:ext>
                </a:extLst>
              </a:tr>
              <a:tr h="754821">
                <a:tc>
                  <a:txBody>
                    <a:bodyPr/>
                    <a:lstStyle/>
                    <a:p>
                      <a:pPr algn="ctr"/>
                      <a:r>
                        <a:rPr lang="en-US" sz="2400" dirty="0">
                          <a:latin typeface="Arial" panose="020B0604020202020204" pitchFamily="34" charset="0"/>
                          <a:cs typeface="Arial" panose="020B0604020202020204" pitchFamily="34" charset="0"/>
                        </a:rPr>
                        <a:t>screen</a:t>
                      </a:r>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Arial" panose="020B0604020202020204" pitchFamily="34" charset="0"/>
                          <a:cs typeface="Arial" panose="020B0604020202020204" pitchFamily="34" charset="0"/>
                        </a:rPr>
                        <a:t>Used for computer screens, tablets, smart-phones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17606840"/>
                  </a:ext>
                </a:extLst>
              </a:tr>
            </a:tbl>
          </a:graphicData>
        </a:graphic>
      </p:graphicFrame>
    </p:spTree>
    <p:extLst>
      <p:ext uri="{BB962C8B-B14F-4D97-AF65-F5344CB8AC3E}">
        <p14:creationId xmlns:p14="http://schemas.microsoft.com/office/powerpoint/2010/main" val="3282895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886459" y="769841"/>
            <a:ext cx="9932759" cy="923330"/>
          </a:xfrm>
          <a:prstGeom prst="rect">
            <a:avLst/>
          </a:prstGeom>
          <a:noFill/>
        </p:spPr>
        <p:txBody>
          <a:bodyPr wrap="square">
            <a:spAutoFit/>
          </a:bodyPr>
          <a:lstStyle/>
          <a:p>
            <a:r>
              <a:rPr lang="en-US" altLang="zh-CN" sz="5400" b="1" dirty="0">
                <a:solidFill>
                  <a:srgbClr val="C00000"/>
                </a:solidFill>
                <a:cs typeface="+mn-ea"/>
                <a:sym typeface="+mn-lt"/>
              </a:rPr>
              <a:t>CSS Common Media Features</a:t>
            </a:r>
            <a:endParaRPr lang="zh-CN" altLang="en-US" sz="5400" b="1" dirty="0">
              <a:solidFill>
                <a:srgbClr val="C00000"/>
              </a:solidFill>
              <a:cs typeface="+mn-ea"/>
              <a:sym typeface="+mn-lt"/>
            </a:endParaRPr>
          </a:p>
        </p:txBody>
      </p:sp>
      <p:sp>
        <p:nvSpPr>
          <p:cNvPr id="6" name="Slide Number Placeholder 5">
            <a:extLst>
              <a:ext uri="{FF2B5EF4-FFF2-40B4-BE49-F238E27FC236}">
                <a16:creationId xmlns="" xmlns:a16="http://schemas.microsoft.com/office/drawing/2014/main" id="{9B9B41DB-0A97-45FD-B06A-4479FC620764}"/>
              </a:ext>
            </a:extLst>
          </p:cNvPr>
          <p:cNvSpPr>
            <a:spLocks noGrp="1"/>
          </p:cNvSpPr>
          <p:nvPr>
            <p:ph type="sldNum" sz="quarter" idx="12"/>
          </p:nvPr>
        </p:nvSpPr>
        <p:spPr/>
        <p:txBody>
          <a:bodyPr/>
          <a:lstStyle/>
          <a:p>
            <a:fld id="{CDE1651F-BCDB-4DC2-9A8D-B6E1C817E896}" type="slidenum">
              <a:rPr lang="zh-CN" altLang="en-US" smtClean="0"/>
              <a:t>189</a:t>
            </a:fld>
            <a:endParaRPr lang="zh-CN" altLang="en-US"/>
          </a:p>
        </p:txBody>
      </p:sp>
      <p:pic>
        <p:nvPicPr>
          <p:cNvPr id="10" name="Picture 9">
            <a:extLst>
              <a:ext uri="{FF2B5EF4-FFF2-40B4-BE49-F238E27FC236}">
                <a16:creationId xmlns="" xmlns:a16="http://schemas.microsoft.com/office/drawing/2014/main" id="{8FFA3B58-1CA0-4DD7-94FB-DB57155204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graphicFrame>
        <p:nvGraphicFramePr>
          <p:cNvPr id="3" name="Table 4">
            <a:extLst>
              <a:ext uri="{FF2B5EF4-FFF2-40B4-BE49-F238E27FC236}">
                <a16:creationId xmlns="" xmlns:a16="http://schemas.microsoft.com/office/drawing/2014/main" id="{A1C5940E-C5F7-4C17-A49E-543056247AAF}"/>
              </a:ext>
            </a:extLst>
          </p:cNvPr>
          <p:cNvGraphicFramePr>
            <a:graphicFrameLocks noGrp="1"/>
          </p:cNvGraphicFramePr>
          <p:nvPr/>
        </p:nvGraphicFramePr>
        <p:xfrm>
          <a:off x="886459" y="2555415"/>
          <a:ext cx="10419082" cy="3008943"/>
        </p:xfrm>
        <a:graphic>
          <a:graphicData uri="http://schemas.openxmlformats.org/drawingml/2006/table">
            <a:tbl>
              <a:tblPr firstRow="1" bandRow="1">
                <a:effectLst>
                  <a:outerShdw blurRad="50800" dist="38100" dir="16200000" rotWithShape="0">
                    <a:prstClr val="black">
                      <a:alpha val="40000"/>
                    </a:prstClr>
                  </a:outerShdw>
                </a:effectLst>
                <a:tableStyleId>{6E25E649-3F16-4E02-A733-19D2CDBF48F0}</a:tableStyleId>
              </a:tblPr>
              <a:tblGrid>
                <a:gridCol w="3603245">
                  <a:extLst>
                    <a:ext uri="{9D8B030D-6E8A-4147-A177-3AD203B41FA5}">
                      <a16:colId xmlns="" xmlns:a16="http://schemas.microsoft.com/office/drawing/2014/main" val="3258886976"/>
                    </a:ext>
                  </a:extLst>
                </a:gridCol>
                <a:gridCol w="6815837">
                  <a:extLst>
                    <a:ext uri="{9D8B030D-6E8A-4147-A177-3AD203B41FA5}">
                      <a16:colId xmlns="" xmlns:a16="http://schemas.microsoft.com/office/drawing/2014/main" val="2190243453"/>
                    </a:ext>
                  </a:extLst>
                </a:gridCol>
              </a:tblGrid>
              <a:tr h="744480">
                <a:tc>
                  <a:txBody>
                    <a:bodyPr/>
                    <a:lstStyle/>
                    <a:p>
                      <a:pPr algn="ctr">
                        <a:lnSpc>
                          <a:spcPct val="150000"/>
                        </a:lnSpc>
                      </a:pPr>
                      <a:r>
                        <a:rPr lang="en-US" sz="2400" dirty="0">
                          <a:latin typeface="Arial" panose="020B0604020202020204" pitchFamily="34" charset="0"/>
                          <a:cs typeface="Arial" panose="020B0604020202020204" pitchFamily="34" charset="0"/>
                        </a:rPr>
                        <a:t>Value</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lnSpc>
                          <a:spcPct val="150000"/>
                        </a:lnSpc>
                      </a:pPr>
                      <a:r>
                        <a:rPr lang="en-US" sz="2400" dirty="0">
                          <a:latin typeface="Arial" panose="020B0604020202020204" pitchFamily="34" charset="0"/>
                          <a:cs typeface="Arial" panose="020B0604020202020204" pitchFamily="34" charset="0"/>
                        </a:rPr>
                        <a:t>Description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 xmlns:a16="http://schemas.microsoft.com/office/drawing/2014/main" val="3991396681"/>
                  </a:ext>
                </a:extLst>
              </a:tr>
              <a:tr h="754821">
                <a:tc>
                  <a:txBody>
                    <a:bodyPr/>
                    <a:lstStyle/>
                    <a:p>
                      <a:pPr algn="ctr">
                        <a:lnSpc>
                          <a:spcPct val="150000"/>
                        </a:lnSpc>
                      </a:pPr>
                      <a:r>
                        <a:rPr lang="en-US" sz="2000" dirty="0">
                          <a:latin typeface="Arial" panose="020B0604020202020204" pitchFamily="34" charset="0"/>
                          <a:cs typeface="Arial" panose="020B0604020202020204" pitchFamily="34" charset="0"/>
                        </a:rPr>
                        <a:t>orientation</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800" dirty="0">
                          <a:latin typeface="Arial" panose="020B0604020202020204" pitchFamily="34" charset="0"/>
                          <a:cs typeface="Arial" panose="020B0604020202020204" pitchFamily="34" charset="0"/>
                        </a:rPr>
                        <a:t>Orientation of the viewport. Landscape or portrait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879521878"/>
                  </a:ext>
                </a:extLst>
              </a:tr>
              <a:tr h="754821">
                <a:tc>
                  <a:txBody>
                    <a:bodyPr/>
                    <a:lstStyle/>
                    <a:p>
                      <a:pPr algn="ctr">
                        <a:lnSpc>
                          <a:spcPct val="150000"/>
                        </a:lnSpc>
                      </a:pPr>
                      <a:r>
                        <a:rPr lang="en-US" sz="2000" dirty="0">
                          <a:latin typeface="Arial" panose="020B0604020202020204" pitchFamily="34" charset="0"/>
                          <a:cs typeface="Arial" panose="020B0604020202020204" pitchFamily="34" charset="0"/>
                        </a:rPr>
                        <a:t>max-height, min-height</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800" dirty="0">
                          <a:latin typeface="Arial" panose="020B0604020202020204" pitchFamily="34" charset="0"/>
                          <a:cs typeface="Arial" panose="020B0604020202020204" pitchFamily="34" charset="0"/>
                        </a:rPr>
                        <a:t>Maximum, Minimum height of the viewport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772278444"/>
                  </a:ext>
                </a:extLst>
              </a:tr>
              <a:tr h="754821">
                <a:tc>
                  <a:txBody>
                    <a:bodyPr/>
                    <a:lstStyle/>
                    <a:p>
                      <a:pPr algn="ctr">
                        <a:lnSpc>
                          <a:spcPct val="150000"/>
                        </a:lnSpc>
                      </a:pPr>
                      <a:r>
                        <a:rPr lang="en-US" sz="2000" dirty="0">
                          <a:latin typeface="Arial" panose="020B0604020202020204" pitchFamily="34" charset="0"/>
                          <a:cs typeface="Arial" panose="020B0604020202020204" pitchFamily="34" charset="0"/>
                        </a:rPr>
                        <a:t>max-width, min-width</a:t>
                      </a:r>
                      <a:endParaRPr lang="en-US" sz="16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800" dirty="0">
                          <a:latin typeface="Arial" panose="020B0604020202020204" pitchFamily="34" charset="0"/>
                          <a:cs typeface="Arial" panose="020B0604020202020204" pitchFamily="34" charset="0"/>
                        </a:rPr>
                        <a:t>Maximum, Minimum  width of the viewport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417606840"/>
                  </a:ext>
                </a:extLst>
              </a:tr>
            </a:tbl>
          </a:graphicData>
        </a:graphic>
      </p:graphicFrame>
    </p:spTree>
    <p:extLst>
      <p:ext uri="{BB962C8B-B14F-4D97-AF65-F5344CB8AC3E}">
        <p14:creationId xmlns:p14="http://schemas.microsoft.com/office/powerpoint/2010/main" val="1667041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箭头: 五边形 1">
            <a:extLst>
              <a:ext uri="{FF2B5EF4-FFF2-40B4-BE49-F238E27FC236}">
                <a16:creationId xmlns="" xmlns:a16="http://schemas.microsoft.com/office/drawing/2014/main" id="{5900A933-53A9-4C89-B605-0CF974DB2D14}"/>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
            <a:extLst>
              <a:ext uri="{FF2B5EF4-FFF2-40B4-BE49-F238E27FC236}">
                <a16:creationId xmlns="" xmlns:a16="http://schemas.microsoft.com/office/drawing/2014/main" id="{82C3E075-7F89-4368-9D8D-DAEAA930A320}"/>
              </a:ext>
            </a:extLst>
          </p:cNvPr>
          <p:cNvSpPr/>
          <p:nvPr/>
        </p:nvSpPr>
        <p:spPr>
          <a:xfrm>
            <a:off x="719455" y="1125989"/>
            <a:ext cx="10230108" cy="369332"/>
          </a:xfrm>
          <a:prstGeom prst="rect">
            <a:avLst/>
          </a:prstGeom>
        </p:spPr>
        <p:txBody>
          <a:bodyPr wrap="none">
            <a:spAutoFit/>
          </a:bodyPr>
          <a:lstStyle/>
          <a:p>
            <a:r>
              <a:rPr lang="en-US" dirty="0">
                <a:solidFill>
                  <a:srgbClr val="000000"/>
                </a:solidFill>
                <a:latin typeface="Arial" panose="020B0604020202020204" pitchFamily="34" charset="0"/>
                <a:cs typeface="Arial" panose="020B0604020202020204" pitchFamily="34" charset="0"/>
              </a:rPr>
              <a:t>External styles are defined within the &lt;link&gt; element, inside the &lt;head&gt; section of an HTML page </a:t>
            </a:r>
            <a:r>
              <a:rPr lang="en-US" altLang="zh-CN" dirty="0">
                <a:latin typeface="Arial" panose="020B0604020202020204" pitchFamily="34" charset="0"/>
                <a:cs typeface="Arial" panose="020B0604020202020204" pitchFamily="34" charset="0"/>
                <a:sym typeface="+mn-lt"/>
              </a:rPr>
              <a:t>:</a:t>
            </a:r>
            <a:endParaRPr lang="zh-CN" altLang="en-US" dirty="0">
              <a:latin typeface="Arial" panose="020B0604020202020204" pitchFamily="34" charset="0"/>
              <a:cs typeface="Arial" panose="020B0604020202020204" pitchFamily="34" charset="0"/>
              <a:sym typeface="+mn-lt"/>
            </a:endParaRPr>
          </a:p>
        </p:txBody>
      </p:sp>
      <p:sp>
        <p:nvSpPr>
          <p:cNvPr id="6" name="TextBox 5">
            <a:extLst>
              <a:ext uri="{FF2B5EF4-FFF2-40B4-BE49-F238E27FC236}">
                <a16:creationId xmlns="" xmlns:a16="http://schemas.microsoft.com/office/drawing/2014/main" id="{C610B2CC-53D0-46C3-8924-3AD60EA4A4C8}"/>
              </a:ext>
            </a:extLst>
          </p:cNvPr>
          <p:cNvSpPr txBox="1"/>
          <p:nvPr/>
        </p:nvSpPr>
        <p:spPr>
          <a:xfrm>
            <a:off x="707769" y="1479709"/>
            <a:ext cx="6094476" cy="2646878"/>
          </a:xfrm>
          <a:prstGeom prst="rect">
            <a:avLst/>
          </a:prstGeom>
          <a:noFill/>
        </p:spPr>
        <p:txBody>
          <a:bodyPr wrap="square">
            <a:spAutoFit/>
          </a:bodyPr>
          <a:lstStyle/>
          <a:p>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A52A2A"/>
                </a:solidFill>
                <a:effectLst/>
                <a:latin typeface="Arial" panose="020B0604020202020204" pitchFamily="34" charset="0"/>
                <a:cs typeface="Arial" panose="020B0604020202020204" pitchFamily="34" charset="0"/>
              </a:rPr>
              <a:t>!DOCTYPE</a:t>
            </a:r>
            <a:r>
              <a:rPr lang="en-US" sz="1600" b="0" i="1" dirty="0">
                <a:solidFill>
                  <a:srgbClr val="FF0000"/>
                </a:solidFill>
                <a:effectLst/>
                <a:latin typeface="Arial" panose="020B0604020202020204" pitchFamily="34" charset="0"/>
                <a:cs typeface="Arial" panose="020B0604020202020204" pitchFamily="34" charset="0"/>
              </a:rPr>
              <a:t> html</a:t>
            </a:r>
            <a:r>
              <a:rPr lang="en-US" sz="1600" b="0" i="1" dirty="0">
                <a:solidFill>
                  <a:srgbClr val="0000CD"/>
                </a:solidFill>
                <a:effectLst/>
                <a:latin typeface="Arial" panose="020B0604020202020204" pitchFamily="34" charset="0"/>
                <a:cs typeface="Arial" panose="020B0604020202020204" pitchFamily="34" charset="0"/>
              </a:rPr>
              <a:t>&gt;</a:t>
            </a:r>
            <a:r>
              <a:rPr lang="en-US" sz="1600" i="1" dirty="0">
                <a:latin typeface="Arial" panose="020B0604020202020204" pitchFamily="34" charset="0"/>
                <a:cs typeface="Arial" panose="020B0604020202020204" pitchFamily="34" charset="0"/>
              </a:rPr>
              <a:t/>
            </a:r>
            <a:br>
              <a:rPr lang="en-US" sz="1600" i="1" dirty="0">
                <a:latin typeface="Arial" panose="020B0604020202020204" pitchFamily="34" charset="0"/>
                <a:cs typeface="Arial" panose="020B0604020202020204" pitchFamily="34" charset="0"/>
              </a:rPr>
            </a:br>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A52A2A"/>
                </a:solidFill>
                <a:effectLst/>
                <a:latin typeface="Arial" panose="020B0604020202020204" pitchFamily="34" charset="0"/>
                <a:cs typeface="Arial" panose="020B0604020202020204" pitchFamily="34" charset="0"/>
              </a:rPr>
              <a:t>html</a:t>
            </a:r>
            <a:r>
              <a:rPr lang="en-US" sz="1600" b="0" i="1" dirty="0">
                <a:solidFill>
                  <a:srgbClr val="0000CD"/>
                </a:solidFill>
                <a:effectLst/>
                <a:latin typeface="Arial" panose="020B0604020202020204" pitchFamily="34" charset="0"/>
                <a:cs typeface="Arial" panose="020B0604020202020204" pitchFamily="34" charset="0"/>
              </a:rPr>
              <a:t>&gt;</a:t>
            </a:r>
            <a:r>
              <a:rPr lang="en-US" sz="1600" i="1" dirty="0">
                <a:latin typeface="Arial" panose="020B0604020202020204" pitchFamily="34" charset="0"/>
                <a:cs typeface="Arial" panose="020B0604020202020204" pitchFamily="34" charset="0"/>
              </a:rPr>
              <a:t/>
            </a:r>
            <a:br>
              <a:rPr lang="en-US" sz="1600" i="1"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   </a:t>
            </a:r>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A52A2A"/>
                </a:solidFill>
                <a:effectLst/>
                <a:latin typeface="Arial" panose="020B0604020202020204" pitchFamily="34" charset="0"/>
                <a:cs typeface="Arial" panose="020B0604020202020204" pitchFamily="34" charset="0"/>
              </a:rPr>
              <a:t>head</a:t>
            </a:r>
            <a:r>
              <a:rPr lang="en-US" sz="1600" b="0" i="1" dirty="0">
                <a:solidFill>
                  <a:srgbClr val="0000CD"/>
                </a:solidFill>
                <a:effectLst/>
                <a:latin typeface="Arial" panose="020B0604020202020204" pitchFamily="34" charset="0"/>
                <a:cs typeface="Arial" panose="020B0604020202020204" pitchFamily="34" charset="0"/>
              </a:rPr>
              <a:t>&gt;</a:t>
            </a:r>
            <a:r>
              <a:rPr lang="en-US" sz="1600" i="1" dirty="0">
                <a:latin typeface="Arial" panose="020B0604020202020204" pitchFamily="34" charset="0"/>
                <a:cs typeface="Arial" panose="020B0604020202020204" pitchFamily="34" charset="0"/>
              </a:rPr>
              <a:t/>
            </a:r>
            <a:br>
              <a:rPr lang="en-US" sz="1600" i="1"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      </a:t>
            </a:r>
            <a:r>
              <a:rPr lang="en-US" sz="1600" b="0" i="1" u="sng" dirty="0">
                <a:solidFill>
                  <a:srgbClr val="0000CD"/>
                </a:solidFill>
                <a:effectLst/>
                <a:highlight>
                  <a:srgbClr val="FFFF00"/>
                </a:highlight>
                <a:latin typeface="Arial" panose="020B0604020202020204" pitchFamily="34" charset="0"/>
                <a:cs typeface="Arial" panose="020B0604020202020204" pitchFamily="34" charset="0"/>
              </a:rPr>
              <a:t>&lt;</a:t>
            </a:r>
            <a:r>
              <a:rPr lang="en-US" sz="1600" b="0" i="1" u="sng" dirty="0">
                <a:solidFill>
                  <a:srgbClr val="A52A2A"/>
                </a:solidFill>
                <a:effectLst/>
                <a:highlight>
                  <a:srgbClr val="FFFF00"/>
                </a:highlight>
                <a:latin typeface="Arial" panose="020B0604020202020204" pitchFamily="34" charset="0"/>
                <a:cs typeface="Arial" panose="020B0604020202020204" pitchFamily="34" charset="0"/>
              </a:rPr>
              <a:t>link</a:t>
            </a:r>
            <a:r>
              <a:rPr lang="en-US" sz="1600" b="0" i="1" u="sng" dirty="0">
                <a:solidFill>
                  <a:srgbClr val="FF0000"/>
                </a:solidFill>
                <a:effectLst/>
                <a:highlight>
                  <a:srgbClr val="FFFF00"/>
                </a:highlight>
                <a:latin typeface="Arial" panose="020B0604020202020204" pitchFamily="34" charset="0"/>
                <a:cs typeface="Arial" panose="020B0604020202020204" pitchFamily="34" charset="0"/>
              </a:rPr>
              <a:t> </a:t>
            </a:r>
            <a:r>
              <a:rPr lang="en-US" sz="1600" b="0" i="1" u="sng" dirty="0" err="1">
                <a:solidFill>
                  <a:srgbClr val="FF0000"/>
                </a:solidFill>
                <a:effectLst/>
                <a:highlight>
                  <a:srgbClr val="FFFF00"/>
                </a:highlight>
                <a:latin typeface="Arial" panose="020B0604020202020204" pitchFamily="34" charset="0"/>
                <a:cs typeface="Arial" panose="020B0604020202020204" pitchFamily="34" charset="0"/>
              </a:rPr>
              <a:t>rel</a:t>
            </a:r>
            <a:r>
              <a:rPr lang="en-US" sz="1600" b="0" i="1" u="sng" dirty="0">
                <a:solidFill>
                  <a:srgbClr val="0000CD"/>
                </a:solidFill>
                <a:effectLst/>
                <a:highlight>
                  <a:srgbClr val="FFFF00"/>
                </a:highlight>
                <a:latin typeface="Arial" panose="020B0604020202020204" pitchFamily="34" charset="0"/>
                <a:cs typeface="Arial" panose="020B0604020202020204" pitchFamily="34" charset="0"/>
              </a:rPr>
              <a:t>="stylesheet"</a:t>
            </a:r>
            <a:r>
              <a:rPr lang="en-US" sz="1600" b="0" i="1" u="sng" dirty="0">
                <a:solidFill>
                  <a:srgbClr val="FF0000"/>
                </a:solidFill>
                <a:effectLst/>
                <a:highlight>
                  <a:srgbClr val="FFFF00"/>
                </a:highlight>
                <a:latin typeface="Arial" panose="020B0604020202020204" pitchFamily="34" charset="0"/>
                <a:cs typeface="Arial" panose="020B0604020202020204" pitchFamily="34" charset="0"/>
              </a:rPr>
              <a:t> </a:t>
            </a:r>
            <a:r>
              <a:rPr lang="en-US" sz="1600" b="0" i="1" u="sng" dirty="0" err="1">
                <a:solidFill>
                  <a:srgbClr val="FF0000"/>
                </a:solidFill>
                <a:effectLst/>
                <a:highlight>
                  <a:srgbClr val="FFFF00"/>
                </a:highlight>
                <a:latin typeface="Arial" panose="020B0604020202020204" pitchFamily="34" charset="0"/>
                <a:cs typeface="Arial" panose="020B0604020202020204" pitchFamily="34" charset="0"/>
              </a:rPr>
              <a:t>href</a:t>
            </a:r>
            <a:r>
              <a:rPr lang="en-US" sz="1600" b="0" i="1" u="sng" dirty="0">
                <a:solidFill>
                  <a:srgbClr val="0000CD"/>
                </a:solidFill>
                <a:effectLst/>
                <a:highlight>
                  <a:srgbClr val="FFFF00"/>
                </a:highlight>
                <a:latin typeface="Arial" panose="020B0604020202020204" pitchFamily="34" charset="0"/>
                <a:cs typeface="Arial" panose="020B0604020202020204" pitchFamily="34" charset="0"/>
              </a:rPr>
              <a:t>="mystyle.css"&gt;</a:t>
            </a:r>
            <a:r>
              <a:rPr lang="en-US" sz="1600" i="1" dirty="0">
                <a:latin typeface="Arial" panose="020B0604020202020204" pitchFamily="34" charset="0"/>
                <a:cs typeface="Arial" panose="020B0604020202020204" pitchFamily="34" charset="0"/>
              </a:rPr>
              <a:t/>
            </a:r>
            <a:br>
              <a:rPr lang="en-US" sz="1600" i="1"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   </a:t>
            </a:r>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A52A2A"/>
                </a:solidFill>
                <a:effectLst/>
                <a:latin typeface="Arial" panose="020B0604020202020204" pitchFamily="34" charset="0"/>
                <a:cs typeface="Arial" panose="020B0604020202020204" pitchFamily="34" charset="0"/>
              </a:rPr>
              <a:t>/head</a:t>
            </a:r>
            <a:r>
              <a:rPr lang="en-US" sz="1600" b="0" i="1" dirty="0">
                <a:solidFill>
                  <a:srgbClr val="0000CD"/>
                </a:solidFill>
                <a:effectLst/>
                <a:latin typeface="Arial" panose="020B0604020202020204" pitchFamily="34" charset="0"/>
                <a:cs typeface="Arial" panose="020B0604020202020204" pitchFamily="34" charset="0"/>
              </a:rPr>
              <a:t>&gt;</a:t>
            </a:r>
            <a:r>
              <a:rPr lang="en-US" sz="1600" i="1" dirty="0">
                <a:latin typeface="Arial" panose="020B0604020202020204" pitchFamily="34" charset="0"/>
                <a:cs typeface="Arial" panose="020B0604020202020204" pitchFamily="34" charset="0"/>
              </a:rPr>
              <a:t/>
            </a:r>
            <a:br>
              <a:rPr lang="en-US" sz="1600" i="1"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   </a:t>
            </a:r>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A52A2A"/>
                </a:solidFill>
                <a:effectLst/>
                <a:latin typeface="Arial" panose="020B0604020202020204" pitchFamily="34" charset="0"/>
                <a:cs typeface="Arial" panose="020B0604020202020204" pitchFamily="34" charset="0"/>
              </a:rPr>
              <a:t>body</a:t>
            </a:r>
            <a:r>
              <a:rPr lang="en-US" sz="1600" b="0" i="1" dirty="0">
                <a:solidFill>
                  <a:srgbClr val="0000CD"/>
                </a:solidFill>
                <a:effectLst/>
                <a:latin typeface="Arial" panose="020B0604020202020204" pitchFamily="34" charset="0"/>
                <a:cs typeface="Arial" panose="020B0604020202020204" pitchFamily="34" charset="0"/>
              </a:rPr>
              <a:t>&gt;</a:t>
            </a:r>
            <a:r>
              <a:rPr lang="en-US" sz="1600" i="1" dirty="0">
                <a:latin typeface="Arial" panose="020B0604020202020204" pitchFamily="34" charset="0"/>
                <a:cs typeface="Arial" panose="020B0604020202020204" pitchFamily="34" charset="0"/>
              </a:rPr>
              <a:t/>
            </a:r>
            <a:br>
              <a:rPr lang="en-US" sz="1600" i="1"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     </a:t>
            </a:r>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994E15"/>
                </a:solidFill>
                <a:effectLst/>
                <a:latin typeface="Arial" panose="020B0604020202020204" pitchFamily="34" charset="0"/>
                <a:cs typeface="Arial" panose="020B0604020202020204" pitchFamily="34" charset="0"/>
              </a:rPr>
              <a:t>h1</a:t>
            </a:r>
            <a:r>
              <a:rPr lang="en-US" sz="1600" b="0" i="1" dirty="0">
                <a:solidFill>
                  <a:srgbClr val="0000CD"/>
                </a:solidFill>
                <a:effectLst/>
                <a:latin typeface="Arial" panose="020B0604020202020204" pitchFamily="34" charset="0"/>
                <a:cs typeface="Arial" panose="020B0604020202020204" pitchFamily="34" charset="0"/>
              </a:rPr>
              <a:t>&gt;</a:t>
            </a:r>
            <a:r>
              <a:rPr lang="en-US" sz="1600" b="0" i="1" dirty="0">
                <a:effectLst/>
                <a:latin typeface="Arial" panose="020B0604020202020204" pitchFamily="34" charset="0"/>
                <a:cs typeface="Arial" panose="020B0604020202020204" pitchFamily="34" charset="0"/>
              </a:rPr>
              <a:t>My First CSS Example</a:t>
            </a:r>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994E15"/>
                </a:solidFill>
                <a:effectLst/>
                <a:latin typeface="Arial" panose="020B0604020202020204" pitchFamily="34" charset="0"/>
                <a:cs typeface="Arial" panose="020B0604020202020204" pitchFamily="34" charset="0"/>
              </a:rPr>
              <a:t>h1</a:t>
            </a:r>
            <a:r>
              <a:rPr lang="en-US" sz="1600" b="0" i="1" dirty="0">
                <a:solidFill>
                  <a:srgbClr val="0000CD"/>
                </a:solidFill>
                <a:effectLst/>
                <a:latin typeface="Arial" panose="020B0604020202020204" pitchFamily="34" charset="0"/>
                <a:cs typeface="Arial" panose="020B0604020202020204" pitchFamily="34" charset="0"/>
              </a:rPr>
              <a:t>&gt;</a:t>
            </a:r>
          </a:p>
          <a:p>
            <a:r>
              <a:rPr lang="en-US" sz="1600" b="0" i="1" dirty="0">
                <a:solidFill>
                  <a:srgbClr val="0000CD"/>
                </a:solidFill>
                <a:effectLst/>
                <a:latin typeface="Arial" panose="020B0604020202020204" pitchFamily="34" charset="0"/>
                <a:cs typeface="Arial" panose="020B0604020202020204" pitchFamily="34" charset="0"/>
              </a:rPr>
              <a:t>     &lt;</a:t>
            </a:r>
            <a:r>
              <a:rPr lang="en-US" sz="1600" b="0" i="1" dirty="0">
                <a:solidFill>
                  <a:srgbClr val="994E15"/>
                </a:solidFill>
                <a:effectLst/>
                <a:latin typeface="Arial" panose="020B0604020202020204" pitchFamily="34" charset="0"/>
                <a:cs typeface="Arial" panose="020B0604020202020204" pitchFamily="34" charset="0"/>
              </a:rPr>
              <a:t>p</a:t>
            </a:r>
            <a:r>
              <a:rPr lang="en-US" sz="1600" b="0" i="1" dirty="0">
                <a:solidFill>
                  <a:srgbClr val="0000CD"/>
                </a:solidFill>
                <a:effectLst/>
                <a:latin typeface="Arial" panose="020B0604020202020204" pitchFamily="34" charset="0"/>
                <a:cs typeface="Arial" panose="020B0604020202020204" pitchFamily="34" charset="0"/>
              </a:rPr>
              <a:t>&gt;</a:t>
            </a:r>
            <a:r>
              <a:rPr lang="en-US" sz="1600" b="0" i="1" dirty="0">
                <a:effectLst/>
                <a:latin typeface="Arial" panose="020B0604020202020204" pitchFamily="34" charset="0"/>
                <a:cs typeface="Arial" panose="020B0604020202020204" pitchFamily="34" charset="0"/>
              </a:rPr>
              <a:t>This is a paragraph</a:t>
            </a:r>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994E15"/>
                </a:solidFill>
                <a:effectLst/>
                <a:latin typeface="Arial" panose="020B0604020202020204" pitchFamily="34" charset="0"/>
                <a:cs typeface="Arial" panose="020B0604020202020204" pitchFamily="34" charset="0"/>
              </a:rPr>
              <a:t>p</a:t>
            </a:r>
            <a:r>
              <a:rPr lang="en-US" sz="1600" b="0" i="1" dirty="0">
                <a:solidFill>
                  <a:srgbClr val="0000CD"/>
                </a:solidFill>
                <a:effectLst/>
                <a:latin typeface="Arial" panose="020B0604020202020204" pitchFamily="34" charset="0"/>
                <a:cs typeface="Arial" panose="020B0604020202020204" pitchFamily="34" charset="0"/>
              </a:rPr>
              <a:t>&gt;</a:t>
            </a:r>
            <a:r>
              <a:rPr lang="en-US" sz="1600" i="1" dirty="0">
                <a:latin typeface="Arial" panose="020B0604020202020204" pitchFamily="34" charset="0"/>
                <a:cs typeface="Arial" panose="020B0604020202020204" pitchFamily="34" charset="0"/>
              </a:rPr>
              <a:t/>
            </a:r>
            <a:br>
              <a:rPr lang="en-US" sz="1600" i="1" dirty="0">
                <a:latin typeface="Arial" panose="020B0604020202020204" pitchFamily="34" charset="0"/>
                <a:cs typeface="Arial" panose="020B0604020202020204" pitchFamily="34" charset="0"/>
              </a:rPr>
            </a:br>
            <a:r>
              <a:rPr lang="en-US" sz="1600" i="1" dirty="0">
                <a:latin typeface="Arial" panose="020B0604020202020204" pitchFamily="34" charset="0"/>
                <a:cs typeface="Arial" panose="020B0604020202020204" pitchFamily="34" charset="0"/>
              </a:rPr>
              <a:t>   </a:t>
            </a:r>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A52A2A"/>
                </a:solidFill>
                <a:effectLst/>
                <a:latin typeface="Arial" panose="020B0604020202020204" pitchFamily="34" charset="0"/>
                <a:cs typeface="Arial" panose="020B0604020202020204" pitchFamily="34" charset="0"/>
              </a:rPr>
              <a:t>/body</a:t>
            </a:r>
            <a:r>
              <a:rPr lang="en-US" sz="1600" b="0" i="1" dirty="0">
                <a:solidFill>
                  <a:srgbClr val="0000CD"/>
                </a:solidFill>
                <a:effectLst/>
                <a:latin typeface="Arial" panose="020B0604020202020204" pitchFamily="34" charset="0"/>
                <a:cs typeface="Arial" panose="020B0604020202020204" pitchFamily="34" charset="0"/>
              </a:rPr>
              <a:t>&gt;</a:t>
            </a:r>
            <a:r>
              <a:rPr lang="en-US" sz="1600" i="1" dirty="0">
                <a:latin typeface="Arial" panose="020B0604020202020204" pitchFamily="34" charset="0"/>
                <a:cs typeface="Arial" panose="020B0604020202020204" pitchFamily="34" charset="0"/>
              </a:rPr>
              <a:t/>
            </a:r>
            <a:br>
              <a:rPr lang="en-US" sz="1600" i="1" dirty="0">
                <a:latin typeface="Arial" panose="020B0604020202020204" pitchFamily="34" charset="0"/>
                <a:cs typeface="Arial" panose="020B0604020202020204" pitchFamily="34" charset="0"/>
              </a:rPr>
            </a:br>
            <a:r>
              <a:rPr lang="en-US" sz="1600" b="0" i="1" dirty="0">
                <a:solidFill>
                  <a:srgbClr val="0000CD"/>
                </a:solidFill>
                <a:effectLst/>
                <a:latin typeface="Arial" panose="020B0604020202020204" pitchFamily="34" charset="0"/>
                <a:cs typeface="Arial" panose="020B0604020202020204" pitchFamily="34" charset="0"/>
              </a:rPr>
              <a:t>&lt;</a:t>
            </a:r>
            <a:r>
              <a:rPr lang="en-US" sz="1600" b="0" i="1" dirty="0">
                <a:solidFill>
                  <a:srgbClr val="A52A2A"/>
                </a:solidFill>
                <a:effectLst/>
                <a:latin typeface="Arial" panose="020B0604020202020204" pitchFamily="34" charset="0"/>
                <a:cs typeface="Arial" panose="020B0604020202020204" pitchFamily="34" charset="0"/>
              </a:rPr>
              <a:t>/html</a:t>
            </a:r>
            <a:r>
              <a:rPr lang="en-US" sz="1600" b="0" i="1" dirty="0">
                <a:solidFill>
                  <a:srgbClr val="0000CD"/>
                </a:solidFill>
                <a:effectLst/>
                <a:latin typeface="Arial" panose="020B0604020202020204" pitchFamily="34" charset="0"/>
                <a:cs typeface="Arial" panose="020B0604020202020204" pitchFamily="34" charset="0"/>
              </a:rPr>
              <a:t>&gt;</a:t>
            </a:r>
            <a:endParaRPr lang="en-US" sz="1600" i="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5870ED6D-F454-4765-8F32-50D267063A42}"/>
              </a:ext>
            </a:extLst>
          </p:cNvPr>
          <p:cNvSpPr txBox="1"/>
          <p:nvPr/>
        </p:nvSpPr>
        <p:spPr>
          <a:xfrm>
            <a:off x="757022" y="4026456"/>
            <a:ext cx="6094476" cy="2631490"/>
          </a:xfrm>
          <a:prstGeom prst="rect">
            <a:avLst/>
          </a:prstGeom>
          <a:noFill/>
        </p:spPr>
        <p:txBody>
          <a:bodyPr wrap="square">
            <a:spAutoFit/>
          </a:bodyPr>
          <a:lstStyle/>
          <a:p>
            <a:r>
              <a:rPr lang="en-US" sz="1500" b="0" i="1" dirty="0">
                <a:solidFill>
                  <a:srgbClr val="000000"/>
                </a:solidFill>
                <a:effectLst/>
                <a:highlight>
                  <a:srgbClr val="FFFF00"/>
                </a:highlight>
                <a:latin typeface="Segoe UI" panose="020B0502040204020203" pitchFamily="34" charset="0"/>
              </a:rPr>
              <a:t>“mystyle.css”:</a:t>
            </a:r>
          </a:p>
          <a:p>
            <a:r>
              <a:rPr lang="en-US" sz="1500" b="0" i="1" dirty="0">
                <a:solidFill>
                  <a:srgbClr val="A52A2A"/>
                </a:solidFill>
                <a:effectLst/>
                <a:latin typeface="Arial" panose="020B0604020202020204" pitchFamily="34" charset="0"/>
                <a:cs typeface="Arial" panose="020B0604020202020204" pitchFamily="34" charset="0"/>
              </a:rPr>
              <a:t>body {</a:t>
            </a:r>
          </a:p>
          <a:p>
            <a:r>
              <a:rPr lang="en-US" sz="1500" b="0" i="1" dirty="0">
                <a:solidFill>
                  <a:srgbClr val="A52A2A"/>
                </a:solidFill>
                <a:effectLst/>
                <a:latin typeface="Arial" panose="020B0604020202020204" pitchFamily="34" charset="0"/>
                <a:cs typeface="Arial" panose="020B0604020202020204" pitchFamily="34" charset="0"/>
              </a:rPr>
              <a:t>  </a:t>
            </a:r>
            <a:r>
              <a:rPr lang="en-US" sz="1500" b="0" i="1" dirty="0">
                <a:solidFill>
                  <a:srgbClr val="FF0000"/>
                </a:solidFill>
                <a:effectLst/>
                <a:latin typeface="Arial" panose="020B0604020202020204" pitchFamily="34" charset="0"/>
                <a:cs typeface="Arial" panose="020B0604020202020204" pitchFamily="34" charset="0"/>
              </a:rPr>
              <a:t>background-color</a:t>
            </a:r>
            <a:r>
              <a:rPr lang="en-US" sz="1500" b="0" i="1" dirty="0">
                <a:solidFill>
                  <a:srgbClr val="A52A2A"/>
                </a:solidFill>
                <a:effectLst/>
                <a:latin typeface="Arial" panose="020B0604020202020204" pitchFamily="34" charset="0"/>
                <a:cs typeface="Arial" panose="020B0604020202020204" pitchFamily="34" charset="0"/>
              </a:rPr>
              <a:t>: </a:t>
            </a:r>
            <a:r>
              <a:rPr lang="en-US" sz="1500" b="0" i="1" dirty="0" err="1">
                <a:solidFill>
                  <a:srgbClr val="0070C0"/>
                </a:solidFill>
                <a:effectLst/>
                <a:latin typeface="Arial" panose="020B0604020202020204" pitchFamily="34" charset="0"/>
                <a:cs typeface="Arial" panose="020B0604020202020204" pitchFamily="34" charset="0"/>
              </a:rPr>
              <a:t>lightblue</a:t>
            </a:r>
            <a:r>
              <a:rPr lang="en-US" sz="1500" b="0" i="1" dirty="0">
                <a:solidFill>
                  <a:srgbClr val="A52A2A"/>
                </a:solidFill>
                <a:effectLst/>
                <a:latin typeface="Arial" panose="020B0604020202020204" pitchFamily="34" charset="0"/>
                <a:cs typeface="Arial" panose="020B0604020202020204" pitchFamily="34" charset="0"/>
              </a:rPr>
              <a:t>;</a:t>
            </a:r>
          </a:p>
          <a:p>
            <a:r>
              <a:rPr lang="en-US" sz="1500" b="0" i="1" dirty="0">
                <a:solidFill>
                  <a:srgbClr val="A52A2A"/>
                </a:solidFill>
                <a:effectLst/>
                <a:latin typeface="Arial" panose="020B0604020202020204" pitchFamily="34" charset="0"/>
                <a:cs typeface="Arial" panose="020B0604020202020204" pitchFamily="34" charset="0"/>
              </a:rPr>
              <a:t>}</a:t>
            </a:r>
          </a:p>
          <a:p>
            <a:r>
              <a:rPr lang="en-US" sz="1500" b="0" i="1" dirty="0">
                <a:solidFill>
                  <a:srgbClr val="A52A2A"/>
                </a:solidFill>
                <a:effectLst/>
                <a:latin typeface="Arial" panose="020B0604020202020204" pitchFamily="34" charset="0"/>
                <a:cs typeface="Arial" panose="020B0604020202020204" pitchFamily="34" charset="0"/>
              </a:rPr>
              <a:t>h1 {</a:t>
            </a:r>
          </a:p>
          <a:p>
            <a:r>
              <a:rPr lang="en-US" sz="1500" b="0" i="1" dirty="0">
                <a:solidFill>
                  <a:srgbClr val="A52A2A"/>
                </a:solidFill>
                <a:effectLst/>
                <a:latin typeface="Arial" panose="020B0604020202020204" pitchFamily="34" charset="0"/>
                <a:cs typeface="Arial" panose="020B0604020202020204" pitchFamily="34" charset="0"/>
              </a:rPr>
              <a:t>  </a:t>
            </a:r>
            <a:r>
              <a:rPr lang="en-US" sz="1500" b="0" i="1" dirty="0">
                <a:solidFill>
                  <a:srgbClr val="FF0000"/>
                </a:solidFill>
                <a:effectLst/>
                <a:latin typeface="Arial" panose="020B0604020202020204" pitchFamily="34" charset="0"/>
                <a:cs typeface="Arial" panose="020B0604020202020204" pitchFamily="34" charset="0"/>
              </a:rPr>
              <a:t>color</a:t>
            </a:r>
            <a:r>
              <a:rPr lang="en-US" sz="1500" b="0" i="1" dirty="0">
                <a:solidFill>
                  <a:srgbClr val="A52A2A"/>
                </a:solidFill>
                <a:effectLst/>
                <a:latin typeface="Arial" panose="020B0604020202020204" pitchFamily="34" charset="0"/>
                <a:cs typeface="Arial" panose="020B0604020202020204" pitchFamily="34" charset="0"/>
              </a:rPr>
              <a:t>: </a:t>
            </a:r>
            <a:r>
              <a:rPr lang="en-US" sz="1500" b="0" i="1" dirty="0">
                <a:solidFill>
                  <a:srgbClr val="0070C0"/>
                </a:solidFill>
                <a:effectLst/>
                <a:latin typeface="Arial" panose="020B0604020202020204" pitchFamily="34" charset="0"/>
                <a:cs typeface="Arial" panose="020B0604020202020204" pitchFamily="34" charset="0"/>
              </a:rPr>
              <a:t>white</a:t>
            </a:r>
            <a:r>
              <a:rPr lang="en-US" sz="1500" b="0" i="1" dirty="0">
                <a:solidFill>
                  <a:srgbClr val="A52A2A"/>
                </a:solidFill>
                <a:effectLst/>
                <a:latin typeface="Arial" panose="020B0604020202020204" pitchFamily="34" charset="0"/>
                <a:cs typeface="Arial" panose="020B0604020202020204" pitchFamily="34" charset="0"/>
              </a:rPr>
              <a:t>;</a:t>
            </a:r>
          </a:p>
          <a:p>
            <a:r>
              <a:rPr lang="en-US" sz="1500" b="0" i="1" dirty="0">
                <a:solidFill>
                  <a:srgbClr val="A52A2A"/>
                </a:solidFill>
                <a:effectLst/>
                <a:latin typeface="Arial" panose="020B0604020202020204" pitchFamily="34" charset="0"/>
                <a:cs typeface="Arial" panose="020B0604020202020204" pitchFamily="34" charset="0"/>
              </a:rPr>
              <a:t>  </a:t>
            </a:r>
            <a:r>
              <a:rPr lang="en-US" sz="1500" b="0" i="1" dirty="0">
                <a:solidFill>
                  <a:srgbClr val="FF0000"/>
                </a:solidFill>
                <a:effectLst/>
                <a:latin typeface="Arial" panose="020B0604020202020204" pitchFamily="34" charset="0"/>
                <a:cs typeface="Arial" panose="020B0604020202020204" pitchFamily="34" charset="0"/>
              </a:rPr>
              <a:t>text-align</a:t>
            </a:r>
            <a:r>
              <a:rPr lang="en-US" sz="1500" b="0" i="1" dirty="0">
                <a:solidFill>
                  <a:srgbClr val="A52A2A"/>
                </a:solidFill>
                <a:effectLst/>
                <a:latin typeface="Arial" panose="020B0604020202020204" pitchFamily="34" charset="0"/>
                <a:cs typeface="Arial" panose="020B0604020202020204" pitchFamily="34" charset="0"/>
              </a:rPr>
              <a:t>: </a:t>
            </a:r>
            <a:r>
              <a:rPr lang="en-US" sz="1500" b="0" i="1" dirty="0">
                <a:solidFill>
                  <a:srgbClr val="0070C0"/>
                </a:solidFill>
                <a:effectLst/>
                <a:latin typeface="Arial" panose="020B0604020202020204" pitchFamily="34" charset="0"/>
                <a:cs typeface="Arial" panose="020B0604020202020204" pitchFamily="34" charset="0"/>
              </a:rPr>
              <a:t>center</a:t>
            </a:r>
            <a:r>
              <a:rPr lang="en-US" sz="1500" b="0" i="1" dirty="0">
                <a:solidFill>
                  <a:srgbClr val="A52A2A"/>
                </a:solidFill>
                <a:effectLst/>
                <a:latin typeface="Arial" panose="020B0604020202020204" pitchFamily="34" charset="0"/>
                <a:cs typeface="Arial" panose="020B0604020202020204" pitchFamily="34" charset="0"/>
              </a:rPr>
              <a:t>;</a:t>
            </a:r>
          </a:p>
          <a:p>
            <a:r>
              <a:rPr lang="en-US" sz="1500" b="0" i="1" dirty="0">
                <a:solidFill>
                  <a:srgbClr val="A52A2A"/>
                </a:solidFill>
                <a:effectLst/>
                <a:latin typeface="Arial" panose="020B0604020202020204" pitchFamily="34" charset="0"/>
                <a:cs typeface="Arial" panose="020B0604020202020204" pitchFamily="34" charset="0"/>
              </a:rPr>
              <a:t>}</a:t>
            </a:r>
          </a:p>
          <a:p>
            <a:r>
              <a:rPr lang="en-US" sz="1500" b="0" i="1" dirty="0">
                <a:solidFill>
                  <a:srgbClr val="A52A2A"/>
                </a:solidFill>
                <a:effectLst/>
                <a:latin typeface="Arial" panose="020B0604020202020204" pitchFamily="34" charset="0"/>
                <a:cs typeface="Arial" panose="020B0604020202020204" pitchFamily="34" charset="0"/>
              </a:rPr>
              <a:t>p {</a:t>
            </a:r>
          </a:p>
          <a:p>
            <a:r>
              <a:rPr lang="en-US" sz="1500" b="0" i="1" dirty="0">
                <a:solidFill>
                  <a:srgbClr val="A52A2A"/>
                </a:solidFill>
                <a:effectLst/>
                <a:latin typeface="Arial" panose="020B0604020202020204" pitchFamily="34" charset="0"/>
                <a:cs typeface="Arial" panose="020B0604020202020204" pitchFamily="34" charset="0"/>
              </a:rPr>
              <a:t>  </a:t>
            </a:r>
            <a:r>
              <a:rPr lang="en-US" sz="1500" b="0" i="1" dirty="0">
                <a:solidFill>
                  <a:srgbClr val="FF0000"/>
                </a:solidFill>
                <a:effectLst/>
                <a:latin typeface="Arial" panose="020B0604020202020204" pitchFamily="34" charset="0"/>
                <a:cs typeface="Arial" panose="020B0604020202020204" pitchFamily="34" charset="0"/>
              </a:rPr>
              <a:t>font-family</a:t>
            </a:r>
            <a:r>
              <a:rPr lang="en-US" sz="1500" b="0" i="1" dirty="0">
                <a:solidFill>
                  <a:srgbClr val="A52A2A"/>
                </a:solidFill>
                <a:effectLst/>
                <a:latin typeface="Arial" panose="020B0604020202020204" pitchFamily="34" charset="0"/>
                <a:cs typeface="Arial" panose="020B0604020202020204" pitchFamily="34" charset="0"/>
              </a:rPr>
              <a:t>: </a:t>
            </a:r>
            <a:r>
              <a:rPr lang="en-US" sz="1500" b="0" i="1" dirty="0" err="1">
                <a:solidFill>
                  <a:srgbClr val="0070C0"/>
                </a:solidFill>
                <a:effectLst/>
                <a:latin typeface="Arial" panose="020B0604020202020204" pitchFamily="34" charset="0"/>
                <a:cs typeface="Arial" panose="020B0604020202020204" pitchFamily="34" charset="0"/>
              </a:rPr>
              <a:t>verdana</a:t>
            </a:r>
            <a:r>
              <a:rPr lang="en-US" sz="1500" b="0" i="1" dirty="0">
                <a:solidFill>
                  <a:srgbClr val="A52A2A"/>
                </a:solidFill>
                <a:effectLst/>
                <a:latin typeface="Arial" panose="020B0604020202020204" pitchFamily="34" charset="0"/>
                <a:cs typeface="Arial" panose="020B0604020202020204" pitchFamily="34" charset="0"/>
              </a:rPr>
              <a:t>;</a:t>
            </a:r>
          </a:p>
          <a:p>
            <a:r>
              <a:rPr lang="en-US" sz="1500" b="0" i="1" dirty="0">
                <a:solidFill>
                  <a:srgbClr val="A52A2A"/>
                </a:solidFill>
                <a:effectLst/>
                <a:latin typeface="Arial" panose="020B0604020202020204" pitchFamily="34" charset="0"/>
                <a:cs typeface="Arial" panose="020B0604020202020204" pitchFamily="34" charset="0"/>
              </a:rPr>
              <a:t>}</a:t>
            </a:r>
            <a:endParaRPr lang="en-US" sz="1500" i="1" dirty="0">
              <a:latin typeface="Arial" panose="020B0604020202020204" pitchFamily="34" charset="0"/>
              <a:cs typeface="Arial" panose="020B0604020202020204" pitchFamily="34" charset="0"/>
            </a:endParaRPr>
          </a:p>
        </p:txBody>
      </p:sp>
      <p:cxnSp>
        <p:nvCxnSpPr>
          <p:cNvPr id="9" name="直接连接符 3">
            <a:extLst>
              <a:ext uri="{FF2B5EF4-FFF2-40B4-BE49-F238E27FC236}">
                <a16:creationId xmlns="" xmlns:a16="http://schemas.microsoft.com/office/drawing/2014/main" id="{2EF03121-313C-4E4F-B622-C466696AF8F9}"/>
              </a:ext>
            </a:extLst>
          </p:cNvPr>
          <p:cNvCxnSpPr>
            <a:cxnSpLocks/>
          </p:cNvCxnSpPr>
          <p:nvPr/>
        </p:nvCxnSpPr>
        <p:spPr>
          <a:xfrm>
            <a:off x="719455" y="4019930"/>
            <a:ext cx="4803521" cy="0"/>
          </a:xfrm>
          <a:prstGeom prst="line">
            <a:avLst/>
          </a:prstGeom>
          <a:ln/>
        </p:spPr>
        <p:style>
          <a:lnRef idx="3">
            <a:schemeClr val="accent1"/>
          </a:lnRef>
          <a:fillRef idx="0">
            <a:schemeClr val="accent1"/>
          </a:fillRef>
          <a:effectRef idx="2">
            <a:schemeClr val="accent1"/>
          </a:effectRef>
          <a:fontRef idx="minor">
            <a:schemeClr val="tx1"/>
          </a:fontRef>
        </p:style>
      </p:cxnSp>
      <p:sp>
        <p:nvSpPr>
          <p:cNvPr id="13" name="矩形 2">
            <a:extLst>
              <a:ext uri="{FF2B5EF4-FFF2-40B4-BE49-F238E27FC236}">
                <a16:creationId xmlns="" xmlns:a16="http://schemas.microsoft.com/office/drawing/2014/main" id="{EB0AEFF5-9211-46AA-9699-B3240BC24B55}"/>
              </a:ext>
            </a:extLst>
          </p:cNvPr>
          <p:cNvSpPr/>
          <p:nvPr/>
        </p:nvSpPr>
        <p:spPr>
          <a:xfrm>
            <a:off x="757022" y="477401"/>
            <a:ext cx="2244525" cy="523220"/>
          </a:xfrm>
          <a:prstGeom prst="rect">
            <a:avLst/>
          </a:prstGeom>
        </p:spPr>
        <p:txBody>
          <a:bodyPr wrap="none">
            <a:spAutoFit/>
          </a:bodyPr>
          <a:lstStyle/>
          <a:p>
            <a:pPr marL="457200" indent="-457200">
              <a:buFont typeface="Wingdings" panose="05000000000000000000" pitchFamily="2" charset="2"/>
              <a:buChar char="Ø"/>
            </a:pPr>
            <a:r>
              <a:rPr lang="en-US" altLang="zh-CN" sz="2800" b="1" dirty="0">
                <a:solidFill>
                  <a:srgbClr val="C00000"/>
                </a:solidFill>
                <a:latin typeface="Arial" panose="020B0604020202020204" pitchFamily="34" charset="0"/>
                <a:cs typeface="Arial" panose="020B0604020202020204" pitchFamily="34" charset="0"/>
                <a:sym typeface="+mn-lt"/>
              </a:rPr>
              <a:t>Example:</a:t>
            </a:r>
            <a:endParaRPr lang="zh-CN" altLang="en-US" sz="2800" b="1" dirty="0">
              <a:solidFill>
                <a:srgbClr val="C00000"/>
              </a:solidFill>
              <a:latin typeface="Arial" panose="020B0604020202020204" pitchFamily="34" charset="0"/>
              <a:cs typeface="Arial" panose="020B0604020202020204" pitchFamily="34" charset="0"/>
              <a:sym typeface="+mn-lt"/>
            </a:endParaRPr>
          </a:p>
        </p:txBody>
      </p:sp>
      <p:pic>
        <p:nvPicPr>
          <p:cNvPr id="14" name="Picture 13">
            <a:extLst>
              <a:ext uri="{FF2B5EF4-FFF2-40B4-BE49-F238E27FC236}">
                <a16:creationId xmlns="" xmlns:a16="http://schemas.microsoft.com/office/drawing/2014/main" id="{302FABAA-4652-41B7-876B-00C49E370C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pic>
        <p:nvPicPr>
          <p:cNvPr id="11" name="Picture 10">
            <a:extLst>
              <a:ext uri="{FF2B5EF4-FFF2-40B4-BE49-F238E27FC236}">
                <a16:creationId xmlns="" xmlns:a16="http://schemas.microsoft.com/office/drawing/2014/main" id="{6E99D081-F272-442A-A8AB-76DBE4DEEBC9}"/>
              </a:ext>
            </a:extLst>
          </p:cNvPr>
          <p:cNvPicPr>
            <a:picLocks noChangeAspect="1"/>
          </p:cNvPicPr>
          <p:nvPr/>
        </p:nvPicPr>
        <p:blipFill>
          <a:blip r:embed="rId3"/>
          <a:stretch>
            <a:fillRect/>
          </a:stretch>
        </p:blipFill>
        <p:spPr>
          <a:xfrm>
            <a:off x="6379633" y="2803148"/>
            <a:ext cx="5228000" cy="24335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706858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676147" y="769841"/>
            <a:ext cx="9932759" cy="1015663"/>
          </a:xfrm>
          <a:prstGeom prst="rect">
            <a:avLst/>
          </a:prstGeom>
          <a:noFill/>
        </p:spPr>
        <p:txBody>
          <a:bodyPr wrap="square">
            <a:spAutoFit/>
          </a:bodyPr>
          <a:lstStyle/>
          <a:p>
            <a:r>
              <a:rPr lang="en-US" altLang="zh-CN" sz="6000" b="1" dirty="0">
                <a:solidFill>
                  <a:srgbClr val="C00000"/>
                </a:solidFill>
                <a:cs typeface="+mn-ea"/>
                <a:sym typeface="+mn-lt"/>
              </a:rPr>
              <a:t>Setting the Viewport</a:t>
            </a:r>
            <a:endParaRPr lang="zh-CN" altLang="en-US" sz="6000" b="1" dirty="0">
              <a:solidFill>
                <a:srgbClr val="C00000"/>
              </a:solidFill>
              <a:cs typeface="+mn-ea"/>
              <a:sym typeface="+mn-lt"/>
            </a:endParaRPr>
          </a:p>
        </p:txBody>
      </p:sp>
      <p:cxnSp>
        <p:nvCxnSpPr>
          <p:cNvPr id="4" name="直接连接符 3">
            <a:extLst>
              <a:ext uri="{FF2B5EF4-FFF2-40B4-BE49-F238E27FC236}">
                <a16:creationId xmlns="" xmlns:a16="http://schemas.microsoft.com/office/drawing/2014/main" id="{AF6DC636-9B51-48A0-ADB9-26DA77AECD8C}"/>
              </a:ext>
            </a:extLst>
          </p:cNvPr>
          <p:cNvCxnSpPr>
            <a:cxnSpLocks/>
          </p:cNvCxnSpPr>
          <p:nvPr/>
        </p:nvCxnSpPr>
        <p:spPr>
          <a:xfrm>
            <a:off x="740564" y="1785504"/>
            <a:ext cx="702269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 xmlns:a16="http://schemas.microsoft.com/office/drawing/2014/main" id="{9B9B41DB-0A97-45FD-B06A-4479FC620764}"/>
              </a:ext>
            </a:extLst>
          </p:cNvPr>
          <p:cNvSpPr>
            <a:spLocks noGrp="1"/>
          </p:cNvSpPr>
          <p:nvPr>
            <p:ph type="sldNum" sz="quarter" idx="12"/>
          </p:nvPr>
        </p:nvSpPr>
        <p:spPr/>
        <p:txBody>
          <a:bodyPr/>
          <a:lstStyle/>
          <a:p>
            <a:fld id="{CDE1651F-BCDB-4DC2-9A8D-B6E1C817E896}" type="slidenum">
              <a:rPr lang="zh-CN" altLang="en-US" smtClean="0"/>
              <a:t>190</a:t>
            </a:fld>
            <a:endParaRPr lang="zh-CN" altLang="en-US"/>
          </a:p>
        </p:txBody>
      </p:sp>
      <p:pic>
        <p:nvPicPr>
          <p:cNvPr id="10" name="Picture 9">
            <a:extLst>
              <a:ext uri="{FF2B5EF4-FFF2-40B4-BE49-F238E27FC236}">
                <a16:creationId xmlns="" xmlns:a16="http://schemas.microsoft.com/office/drawing/2014/main" id="{8FFA3B58-1CA0-4DD7-94FB-DB57155204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1" name="TextBox 10">
            <a:extLst>
              <a:ext uri="{FF2B5EF4-FFF2-40B4-BE49-F238E27FC236}">
                <a16:creationId xmlns="" xmlns:a16="http://schemas.microsoft.com/office/drawing/2014/main" id="{A8AA04CB-1484-4B53-9567-F5C0AE711251}"/>
              </a:ext>
            </a:extLst>
          </p:cNvPr>
          <p:cNvSpPr txBox="1"/>
          <p:nvPr/>
        </p:nvSpPr>
        <p:spPr>
          <a:xfrm>
            <a:off x="740564" y="2085493"/>
            <a:ext cx="9932758"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viewport is the user's visible area of a web page. It varies with the device - it will be smaller on a mobile phone than on a computer screen.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should include the following &lt;meta&gt; element in all your web pages:</a:t>
            </a:r>
          </a:p>
        </p:txBody>
      </p:sp>
      <p:sp>
        <p:nvSpPr>
          <p:cNvPr id="12" name="TextBox 11">
            <a:extLst>
              <a:ext uri="{FF2B5EF4-FFF2-40B4-BE49-F238E27FC236}">
                <a16:creationId xmlns="" xmlns:a16="http://schemas.microsoft.com/office/drawing/2014/main" id="{16EBD4A3-C5D0-4D37-8E6F-D2893DC0452D}"/>
              </a:ext>
            </a:extLst>
          </p:cNvPr>
          <p:cNvSpPr txBox="1"/>
          <p:nvPr/>
        </p:nvSpPr>
        <p:spPr>
          <a:xfrm>
            <a:off x="740564" y="3639898"/>
            <a:ext cx="9537292"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&lt;</a:t>
            </a:r>
            <a:r>
              <a:rPr lang="en-US" dirty="0">
                <a:solidFill>
                  <a:srgbClr val="993300"/>
                </a:solidFill>
                <a:latin typeface="Arial" panose="020B0604020202020204" pitchFamily="34" charset="0"/>
                <a:cs typeface="Arial" panose="020B0604020202020204" pitchFamily="34" charset="0"/>
              </a:rPr>
              <a:t>meta</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name</a:t>
            </a:r>
            <a:r>
              <a:rPr lang="en-US" dirty="0">
                <a:latin typeface="Arial" panose="020B0604020202020204" pitchFamily="34" charset="0"/>
                <a:cs typeface="Arial" panose="020B0604020202020204" pitchFamily="34" charset="0"/>
              </a:rPr>
              <a:t>="</a:t>
            </a:r>
            <a:r>
              <a:rPr lang="en-US" dirty="0">
                <a:solidFill>
                  <a:srgbClr val="0070C0"/>
                </a:solidFill>
                <a:latin typeface="Arial" panose="020B0604020202020204" pitchFamily="34" charset="0"/>
                <a:cs typeface="Arial" panose="020B0604020202020204" pitchFamily="34" charset="0"/>
              </a:rPr>
              <a:t>viewport</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content</a:t>
            </a:r>
            <a:r>
              <a:rPr lang="en-US" dirty="0">
                <a:latin typeface="Arial" panose="020B0604020202020204" pitchFamily="34" charset="0"/>
                <a:cs typeface="Arial" panose="020B0604020202020204" pitchFamily="34" charset="0"/>
              </a:rPr>
              <a:t>="</a:t>
            </a:r>
            <a:r>
              <a:rPr lang="en-US" dirty="0">
                <a:solidFill>
                  <a:srgbClr val="0070C0"/>
                </a:solidFill>
                <a:latin typeface="Arial" panose="020B0604020202020204" pitchFamily="34" charset="0"/>
                <a:cs typeface="Arial" panose="020B0604020202020204" pitchFamily="34" charset="0"/>
              </a:rPr>
              <a:t>width</a:t>
            </a:r>
            <a:r>
              <a:rPr lang="en-US" dirty="0">
                <a:latin typeface="Arial" panose="020B0604020202020204" pitchFamily="34" charset="0"/>
                <a:cs typeface="Arial" panose="020B0604020202020204" pitchFamily="34" charset="0"/>
              </a:rPr>
              <a:t>=</a:t>
            </a:r>
            <a:r>
              <a:rPr lang="en-US" dirty="0">
                <a:solidFill>
                  <a:srgbClr val="0070C0"/>
                </a:solidFill>
                <a:latin typeface="Arial" panose="020B0604020202020204" pitchFamily="34" charset="0"/>
                <a:cs typeface="Arial" panose="020B0604020202020204" pitchFamily="34" charset="0"/>
              </a:rPr>
              <a:t>device-width</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initial-scale</a:t>
            </a:r>
            <a:r>
              <a:rPr lang="en-US" dirty="0">
                <a:latin typeface="Arial" panose="020B0604020202020204" pitchFamily="34" charset="0"/>
                <a:cs typeface="Arial" panose="020B0604020202020204" pitchFamily="34" charset="0"/>
              </a:rPr>
              <a:t>=</a:t>
            </a:r>
            <a:r>
              <a:rPr lang="en-US" dirty="0">
                <a:solidFill>
                  <a:srgbClr val="0070C0"/>
                </a:solidFill>
                <a:latin typeface="Arial" panose="020B0604020202020204" pitchFamily="34" charset="0"/>
                <a:cs typeface="Arial" panose="020B0604020202020204" pitchFamily="34" charset="0"/>
              </a:rPr>
              <a:t>1.0</a:t>
            </a:r>
            <a:r>
              <a:rPr lang="en-US" dirty="0">
                <a:latin typeface="Arial" panose="020B0604020202020204" pitchFamily="34" charset="0"/>
                <a:cs typeface="Arial" panose="020B0604020202020204" pitchFamily="34" charset="0"/>
              </a:rPr>
              <a:t>"&gt;</a:t>
            </a:r>
          </a:p>
        </p:txBody>
      </p:sp>
      <p:sp>
        <p:nvSpPr>
          <p:cNvPr id="15" name="TextBox 14">
            <a:extLst>
              <a:ext uri="{FF2B5EF4-FFF2-40B4-BE49-F238E27FC236}">
                <a16:creationId xmlns="" xmlns:a16="http://schemas.microsoft.com/office/drawing/2014/main" id="{D86B224D-9278-4F2F-BF89-F287A527B96B}"/>
              </a:ext>
            </a:extLst>
          </p:cNvPr>
          <p:cNvSpPr txBox="1"/>
          <p:nvPr/>
        </p:nvSpPr>
        <p:spPr>
          <a:xfrm>
            <a:off x="740564" y="4451754"/>
            <a:ext cx="9932758"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This gives the browser instructions on how to control the page's dimensions and scaling</a:t>
            </a:r>
            <a:r>
              <a:rPr lang="en-US" dirty="0"/>
              <a:t>.</a:t>
            </a:r>
          </a:p>
        </p:txBody>
      </p:sp>
    </p:spTree>
    <p:extLst>
      <p:ext uri="{BB962C8B-B14F-4D97-AF65-F5344CB8AC3E}">
        <p14:creationId xmlns:p14="http://schemas.microsoft.com/office/powerpoint/2010/main" val="2155845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8503936" cy="523220"/>
          </a:xfrm>
          <a:prstGeom prst="rect">
            <a:avLst/>
          </a:prstGeom>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Meaning of the not, only, and </a:t>
            </a:r>
            <a:r>
              <a:rPr lang="en-US" sz="2800" b="1" dirty="0" err="1">
                <a:solidFill>
                  <a:srgbClr val="C00000"/>
                </a:solidFill>
                <a:latin typeface="Arial" panose="020B0604020202020204" pitchFamily="34" charset="0"/>
                <a:cs typeface="Arial" panose="020B0604020202020204" pitchFamily="34" charset="0"/>
              </a:rPr>
              <a:t>and</a:t>
            </a:r>
            <a:r>
              <a:rPr lang="en-US" sz="2800" b="1" dirty="0">
                <a:solidFill>
                  <a:srgbClr val="C00000"/>
                </a:solidFill>
                <a:latin typeface="Arial" panose="020B0604020202020204" pitchFamily="34" charset="0"/>
                <a:cs typeface="Arial" panose="020B0604020202020204" pitchFamily="34" charset="0"/>
              </a:rPr>
              <a:t> keywords:</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191</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7" name="TextBox 6">
            <a:extLst>
              <a:ext uri="{FF2B5EF4-FFF2-40B4-BE49-F238E27FC236}">
                <a16:creationId xmlns="" xmlns:a16="http://schemas.microsoft.com/office/drawing/2014/main" id="{AEB14474-EE76-4B4C-AF36-D5BB2208C2C0}"/>
              </a:ext>
            </a:extLst>
          </p:cNvPr>
          <p:cNvSpPr txBox="1"/>
          <p:nvPr/>
        </p:nvSpPr>
        <p:spPr>
          <a:xfrm>
            <a:off x="988241" y="2222326"/>
            <a:ext cx="9939166" cy="2308324"/>
          </a:xfrm>
          <a:prstGeom prst="rect">
            <a:avLst/>
          </a:prstGeom>
          <a:noFill/>
        </p:spPr>
        <p:txBody>
          <a:bodyPr wrap="square">
            <a:spAutoFit/>
          </a:bodyPr>
          <a:lstStyle/>
          <a:p>
            <a:r>
              <a:rPr lang="en-US" sz="2400" b="1" dirty="0"/>
              <a:t>not</a:t>
            </a:r>
            <a:r>
              <a:rPr lang="en-US" sz="2400" dirty="0"/>
              <a:t>: This keyword inverts the meaning of an entire media query.</a:t>
            </a:r>
          </a:p>
          <a:p>
            <a:endParaRPr lang="en-US" sz="2400" dirty="0"/>
          </a:p>
          <a:p>
            <a:r>
              <a:rPr lang="en-US" sz="2400" b="1" dirty="0"/>
              <a:t>only</a:t>
            </a:r>
            <a:r>
              <a:rPr lang="en-US" sz="2400" dirty="0"/>
              <a:t>: This keyword prevents older browsers that do not support media queries from applying the specified styles. It has no effect on modern browsers.</a:t>
            </a:r>
          </a:p>
          <a:p>
            <a:endParaRPr lang="en-US" sz="2400" dirty="0"/>
          </a:p>
          <a:p>
            <a:r>
              <a:rPr lang="en-US" sz="2400" b="1" dirty="0"/>
              <a:t>and</a:t>
            </a:r>
            <a:r>
              <a:rPr lang="en-US" sz="2400" dirty="0"/>
              <a:t>: This keyword combines a media type and one or more media features.</a:t>
            </a:r>
          </a:p>
        </p:txBody>
      </p:sp>
      <p:sp>
        <p:nvSpPr>
          <p:cNvPr id="9" name="箭头: 五边形 7">
            <a:extLst>
              <a:ext uri="{FF2B5EF4-FFF2-40B4-BE49-F238E27FC236}">
                <a16:creationId xmlns="" xmlns:a16="http://schemas.microsoft.com/office/drawing/2014/main" id="{15984312-FD72-468F-AE3C-CEDA62AB5448}"/>
              </a:ext>
            </a:extLst>
          </p:cNvPr>
          <p:cNvSpPr/>
          <p:nvPr/>
        </p:nvSpPr>
        <p:spPr>
          <a:xfrm>
            <a:off x="259080" y="2296278"/>
            <a:ext cx="731091" cy="31274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5" name="箭头: 五边形 7">
            <a:extLst>
              <a:ext uri="{FF2B5EF4-FFF2-40B4-BE49-F238E27FC236}">
                <a16:creationId xmlns="" xmlns:a16="http://schemas.microsoft.com/office/drawing/2014/main" id="{D46EA334-A59A-478E-A459-7781E4EDD3D6}"/>
              </a:ext>
            </a:extLst>
          </p:cNvPr>
          <p:cNvSpPr/>
          <p:nvPr/>
        </p:nvSpPr>
        <p:spPr>
          <a:xfrm>
            <a:off x="257150" y="3220117"/>
            <a:ext cx="731091" cy="31274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8" name="箭头: 五边形 7">
            <a:extLst>
              <a:ext uri="{FF2B5EF4-FFF2-40B4-BE49-F238E27FC236}">
                <a16:creationId xmlns="" xmlns:a16="http://schemas.microsoft.com/office/drawing/2014/main" id="{6A9C3DFD-592E-4ADC-8E08-B03965E2E6B2}"/>
              </a:ext>
            </a:extLst>
          </p:cNvPr>
          <p:cNvSpPr/>
          <p:nvPr/>
        </p:nvSpPr>
        <p:spPr>
          <a:xfrm>
            <a:off x="257150" y="4091598"/>
            <a:ext cx="731091" cy="31274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Tree>
    <p:extLst>
      <p:ext uri="{BB962C8B-B14F-4D97-AF65-F5344CB8AC3E}">
        <p14:creationId xmlns:p14="http://schemas.microsoft.com/office/powerpoint/2010/main" val="5686417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878218" cy="523220"/>
          </a:xfrm>
          <a:prstGeom prst="rect">
            <a:avLst/>
          </a:prstGeom>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Media Queries – Example 1:</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192</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pic>
        <p:nvPicPr>
          <p:cNvPr id="7" name="Picture 6">
            <a:extLst>
              <a:ext uri="{FF2B5EF4-FFF2-40B4-BE49-F238E27FC236}">
                <a16:creationId xmlns="" xmlns:a16="http://schemas.microsoft.com/office/drawing/2014/main" id="{9F20DB26-375B-4E7C-9DBD-F7A7B77E4657}"/>
              </a:ext>
            </a:extLst>
          </p:cNvPr>
          <p:cNvPicPr>
            <a:picLocks noChangeAspect="1"/>
          </p:cNvPicPr>
          <p:nvPr/>
        </p:nvPicPr>
        <p:blipFill>
          <a:blip r:embed="rId3"/>
          <a:stretch>
            <a:fillRect/>
          </a:stretch>
        </p:blipFill>
        <p:spPr>
          <a:xfrm>
            <a:off x="5857500" y="1122044"/>
            <a:ext cx="4641069" cy="4252524"/>
          </a:xfrm>
          <a:prstGeom prst="rect">
            <a:avLst/>
          </a:prstGeom>
        </p:spPr>
      </p:pic>
      <p:pic>
        <p:nvPicPr>
          <p:cNvPr id="10" name="Picture 9">
            <a:extLst>
              <a:ext uri="{FF2B5EF4-FFF2-40B4-BE49-F238E27FC236}">
                <a16:creationId xmlns="" xmlns:a16="http://schemas.microsoft.com/office/drawing/2014/main" id="{2FCE5F7B-8D81-470D-8A4F-AB849336A129}"/>
              </a:ext>
            </a:extLst>
          </p:cNvPr>
          <p:cNvPicPr>
            <a:picLocks noChangeAspect="1"/>
          </p:cNvPicPr>
          <p:nvPr/>
        </p:nvPicPr>
        <p:blipFill>
          <a:blip r:embed="rId4"/>
          <a:stretch>
            <a:fillRect/>
          </a:stretch>
        </p:blipFill>
        <p:spPr>
          <a:xfrm>
            <a:off x="6687562" y="2076578"/>
            <a:ext cx="2980944" cy="1796432"/>
          </a:xfrm>
          <a:prstGeom prst="rect">
            <a:avLst/>
          </a:prstGeom>
        </p:spPr>
      </p:pic>
      <p:sp>
        <p:nvSpPr>
          <p:cNvPr id="15" name="TextBox 14">
            <a:extLst>
              <a:ext uri="{FF2B5EF4-FFF2-40B4-BE49-F238E27FC236}">
                <a16:creationId xmlns="" xmlns:a16="http://schemas.microsoft.com/office/drawing/2014/main" id="{2C52A261-FE09-406D-9DCD-5DC2C61F3258}"/>
              </a:ext>
            </a:extLst>
          </p:cNvPr>
          <p:cNvSpPr txBox="1"/>
          <p:nvPr/>
        </p:nvSpPr>
        <p:spPr>
          <a:xfrm>
            <a:off x="757022" y="1122044"/>
            <a:ext cx="6094476" cy="5416868"/>
          </a:xfrm>
          <a:prstGeom prst="rect">
            <a:avLst/>
          </a:prstGeom>
          <a:noFill/>
        </p:spPr>
        <p:txBody>
          <a:bodyPr wrap="square">
            <a:spAutoFit/>
          </a:bodyPr>
          <a:lstStyle/>
          <a:p>
            <a:r>
              <a:rPr lang="en-US" sz="1600" dirty="0"/>
              <a:t>&lt;!DOCTYPE html&gt;</a:t>
            </a:r>
          </a:p>
          <a:p>
            <a:r>
              <a:rPr lang="en-US" sz="1600" dirty="0"/>
              <a:t>&lt;</a:t>
            </a:r>
            <a:r>
              <a:rPr lang="en-US" sz="1600" dirty="0">
                <a:solidFill>
                  <a:srgbClr val="994E15"/>
                </a:solidFill>
              </a:rPr>
              <a:t>html</a:t>
            </a:r>
            <a:r>
              <a:rPr lang="en-US" sz="1600" dirty="0"/>
              <a:t>&gt;</a:t>
            </a:r>
          </a:p>
          <a:p>
            <a:r>
              <a:rPr lang="en-US" sz="1600" dirty="0"/>
              <a:t>&lt;</a:t>
            </a:r>
            <a:r>
              <a:rPr lang="en-US" sz="1600" dirty="0">
                <a:solidFill>
                  <a:srgbClr val="994E15"/>
                </a:solidFill>
              </a:rPr>
              <a:t>head</a:t>
            </a:r>
            <a:r>
              <a:rPr lang="en-US" sz="1600" dirty="0"/>
              <a:t>&gt;</a:t>
            </a:r>
          </a:p>
          <a:p>
            <a:r>
              <a:rPr lang="en-US" sz="1600" dirty="0"/>
              <a:t>&lt;</a:t>
            </a:r>
            <a:r>
              <a:rPr lang="en-US" sz="1600" dirty="0">
                <a:solidFill>
                  <a:srgbClr val="994E15"/>
                </a:solidFill>
              </a:rPr>
              <a:t>meta</a:t>
            </a:r>
            <a:r>
              <a:rPr lang="en-US" sz="1600" dirty="0"/>
              <a:t> </a:t>
            </a:r>
            <a:r>
              <a:rPr lang="en-US" sz="1600" dirty="0">
                <a:solidFill>
                  <a:srgbClr val="FF0000"/>
                </a:solidFill>
              </a:rPr>
              <a:t>name</a:t>
            </a:r>
            <a:r>
              <a:rPr lang="en-US" sz="1600" dirty="0"/>
              <a:t>="viewport" </a:t>
            </a:r>
            <a:r>
              <a:rPr lang="en-US" sz="1600" dirty="0">
                <a:solidFill>
                  <a:srgbClr val="FF0000"/>
                </a:solidFill>
              </a:rPr>
              <a:t>content</a:t>
            </a:r>
            <a:r>
              <a:rPr lang="en-US" sz="1600" dirty="0"/>
              <a:t>="</a:t>
            </a:r>
            <a:r>
              <a:rPr lang="en-US" sz="1600" dirty="0">
                <a:solidFill>
                  <a:srgbClr val="0070C0"/>
                </a:solidFill>
              </a:rPr>
              <a:t>width</a:t>
            </a:r>
            <a:r>
              <a:rPr lang="en-US" sz="1600" dirty="0"/>
              <a:t>=</a:t>
            </a:r>
            <a:r>
              <a:rPr lang="en-US" sz="1600" dirty="0">
                <a:solidFill>
                  <a:srgbClr val="0070C0"/>
                </a:solidFill>
              </a:rPr>
              <a:t>device-width</a:t>
            </a:r>
            <a:r>
              <a:rPr lang="en-US" sz="1600" dirty="0"/>
              <a:t>, </a:t>
            </a:r>
            <a:r>
              <a:rPr lang="en-US" sz="1600" dirty="0">
                <a:solidFill>
                  <a:srgbClr val="0070C0"/>
                </a:solidFill>
              </a:rPr>
              <a:t>initial-scale</a:t>
            </a:r>
            <a:r>
              <a:rPr lang="en-US" sz="1600" dirty="0"/>
              <a:t>=</a:t>
            </a:r>
            <a:r>
              <a:rPr lang="en-US" sz="1600" dirty="0">
                <a:solidFill>
                  <a:srgbClr val="0070C0"/>
                </a:solidFill>
              </a:rPr>
              <a:t>1</a:t>
            </a:r>
            <a:r>
              <a:rPr lang="en-US" sz="1600" dirty="0"/>
              <a:t>"&gt;</a:t>
            </a:r>
          </a:p>
          <a:p>
            <a:r>
              <a:rPr lang="en-US" sz="1600" dirty="0"/>
              <a:t>&lt;</a:t>
            </a:r>
            <a:r>
              <a:rPr lang="en-US" sz="1600" dirty="0">
                <a:solidFill>
                  <a:srgbClr val="994E15"/>
                </a:solidFill>
              </a:rPr>
              <a:t>style</a:t>
            </a:r>
            <a:r>
              <a:rPr lang="en-US" sz="1600" dirty="0"/>
              <a:t>&gt;</a:t>
            </a:r>
          </a:p>
          <a:p>
            <a:r>
              <a:rPr lang="en-US" sz="1600" dirty="0">
                <a:solidFill>
                  <a:srgbClr val="994E15"/>
                </a:solidFill>
              </a:rPr>
              <a:t>body</a:t>
            </a:r>
            <a:r>
              <a:rPr lang="en-US" sz="1600" dirty="0"/>
              <a:t> {</a:t>
            </a:r>
          </a:p>
          <a:p>
            <a:r>
              <a:rPr lang="en-US" sz="1600" dirty="0"/>
              <a:t>  </a:t>
            </a:r>
            <a:r>
              <a:rPr lang="en-US" sz="1600" dirty="0">
                <a:solidFill>
                  <a:srgbClr val="FF0000"/>
                </a:solidFill>
              </a:rPr>
              <a:t>background-color</a:t>
            </a:r>
            <a:r>
              <a:rPr lang="en-US" sz="1600" dirty="0"/>
              <a:t>: </a:t>
            </a:r>
            <a:r>
              <a:rPr lang="en-US" sz="1600" dirty="0">
                <a:solidFill>
                  <a:srgbClr val="0070C0"/>
                </a:solidFill>
              </a:rPr>
              <a:t>pink</a:t>
            </a:r>
            <a:r>
              <a:rPr lang="en-US" sz="1600" dirty="0"/>
              <a:t>;</a:t>
            </a:r>
          </a:p>
          <a:p>
            <a:r>
              <a:rPr lang="en-US" sz="1600" dirty="0"/>
              <a:t>}</a:t>
            </a:r>
          </a:p>
          <a:p>
            <a:endParaRPr lang="en-US" sz="1600" dirty="0"/>
          </a:p>
          <a:p>
            <a:r>
              <a:rPr lang="en-US" sz="1600" dirty="0"/>
              <a:t>@media </a:t>
            </a:r>
            <a:r>
              <a:rPr lang="en-US" sz="1600" dirty="0">
                <a:solidFill>
                  <a:srgbClr val="FF0000"/>
                </a:solidFill>
              </a:rPr>
              <a:t>screen</a:t>
            </a:r>
            <a:r>
              <a:rPr lang="en-US" sz="1600" dirty="0"/>
              <a:t> </a:t>
            </a:r>
            <a:r>
              <a:rPr lang="en-US" sz="1600" dirty="0">
                <a:solidFill>
                  <a:srgbClr val="0070C0"/>
                </a:solidFill>
              </a:rPr>
              <a:t>and</a:t>
            </a:r>
            <a:r>
              <a:rPr lang="en-US" sz="1600" dirty="0"/>
              <a:t> (</a:t>
            </a:r>
            <a:r>
              <a:rPr lang="en-US" sz="1600" dirty="0">
                <a:solidFill>
                  <a:srgbClr val="FF0000"/>
                </a:solidFill>
              </a:rPr>
              <a:t>min-width</a:t>
            </a:r>
            <a:r>
              <a:rPr lang="en-US" sz="1600" dirty="0"/>
              <a:t>: </a:t>
            </a:r>
            <a:r>
              <a:rPr lang="en-US" sz="1600" dirty="0">
                <a:solidFill>
                  <a:srgbClr val="0070C0"/>
                </a:solidFill>
              </a:rPr>
              <a:t>480px</a:t>
            </a:r>
            <a:r>
              <a:rPr lang="en-US" sz="1600" dirty="0"/>
              <a:t>) {</a:t>
            </a:r>
          </a:p>
          <a:p>
            <a:r>
              <a:rPr lang="en-US" sz="1600" dirty="0"/>
              <a:t>  </a:t>
            </a:r>
            <a:r>
              <a:rPr lang="en-US" sz="1600" dirty="0">
                <a:solidFill>
                  <a:srgbClr val="993300"/>
                </a:solidFill>
              </a:rPr>
              <a:t>body</a:t>
            </a:r>
            <a:r>
              <a:rPr lang="en-US" sz="1600" dirty="0"/>
              <a:t> {</a:t>
            </a:r>
          </a:p>
          <a:p>
            <a:r>
              <a:rPr lang="en-US" sz="1600" dirty="0"/>
              <a:t>    </a:t>
            </a:r>
            <a:r>
              <a:rPr lang="en-US" sz="1600" dirty="0">
                <a:solidFill>
                  <a:srgbClr val="FF0000"/>
                </a:solidFill>
              </a:rPr>
              <a:t>background-color</a:t>
            </a:r>
            <a:r>
              <a:rPr lang="en-US" sz="1600" dirty="0"/>
              <a:t>: </a:t>
            </a:r>
            <a:r>
              <a:rPr lang="en-US" sz="1600" dirty="0" err="1">
                <a:solidFill>
                  <a:srgbClr val="0070C0"/>
                </a:solidFill>
              </a:rPr>
              <a:t>lightgreen</a:t>
            </a:r>
            <a:r>
              <a:rPr lang="en-US" sz="1600" dirty="0"/>
              <a:t>;</a:t>
            </a:r>
          </a:p>
          <a:p>
            <a:r>
              <a:rPr lang="en-US" sz="1600" dirty="0"/>
              <a:t>  }</a:t>
            </a:r>
          </a:p>
          <a:p>
            <a:r>
              <a:rPr lang="en-US" sz="1600" dirty="0"/>
              <a:t>}</a:t>
            </a:r>
          </a:p>
          <a:p>
            <a:r>
              <a:rPr lang="en-US" sz="1600" dirty="0"/>
              <a:t>&lt;/</a:t>
            </a:r>
            <a:r>
              <a:rPr lang="en-US" sz="1600" dirty="0">
                <a:solidFill>
                  <a:srgbClr val="994E15"/>
                </a:solidFill>
              </a:rPr>
              <a:t>style</a:t>
            </a:r>
            <a:r>
              <a:rPr lang="en-US" sz="1600" dirty="0"/>
              <a:t>&gt;</a:t>
            </a:r>
          </a:p>
          <a:p>
            <a:r>
              <a:rPr lang="en-US" sz="1600" dirty="0"/>
              <a:t>&lt;/</a:t>
            </a:r>
            <a:r>
              <a:rPr lang="en-US" sz="1600" dirty="0">
                <a:solidFill>
                  <a:srgbClr val="994E15"/>
                </a:solidFill>
              </a:rPr>
              <a:t>head</a:t>
            </a:r>
            <a:r>
              <a:rPr lang="en-US" sz="1600" dirty="0"/>
              <a:t>&gt;</a:t>
            </a:r>
          </a:p>
          <a:p>
            <a:r>
              <a:rPr lang="en-US" sz="1600" dirty="0"/>
              <a:t>&lt;</a:t>
            </a:r>
            <a:r>
              <a:rPr lang="en-US" sz="1600" dirty="0">
                <a:solidFill>
                  <a:srgbClr val="994E15"/>
                </a:solidFill>
              </a:rPr>
              <a:t>body</a:t>
            </a:r>
            <a:r>
              <a:rPr lang="en-US" sz="1600" dirty="0"/>
              <a:t>&gt;</a:t>
            </a:r>
          </a:p>
          <a:p>
            <a:r>
              <a:rPr lang="en-US" sz="1600" dirty="0"/>
              <a:t>&lt;</a:t>
            </a:r>
            <a:r>
              <a:rPr lang="en-US" sz="1600" dirty="0">
                <a:solidFill>
                  <a:srgbClr val="994E15"/>
                </a:solidFill>
              </a:rPr>
              <a:t>p</a:t>
            </a:r>
            <a:r>
              <a:rPr lang="en-US" sz="1600" dirty="0"/>
              <a:t>&gt;media query will apply if the media type is screen&lt;/</a:t>
            </a:r>
            <a:r>
              <a:rPr lang="en-US" sz="1600" dirty="0">
                <a:solidFill>
                  <a:srgbClr val="994E15"/>
                </a:solidFill>
              </a:rPr>
              <a:t>p</a:t>
            </a:r>
            <a:r>
              <a:rPr lang="en-US" sz="1600" dirty="0"/>
              <a:t>&gt;</a:t>
            </a:r>
          </a:p>
          <a:p>
            <a:r>
              <a:rPr lang="en-US" sz="1600" dirty="0"/>
              <a:t>&lt;/</a:t>
            </a:r>
            <a:r>
              <a:rPr lang="en-US" sz="1600" dirty="0">
                <a:solidFill>
                  <a:srgbClr val="994E15"/>
                </a:solidFill>
              </a:rPr>
              <a:t>body</a:t>
            </a:r>
            <a:r>
              <a:rPr lang="en-US" sz="1600" dirty="0"/>
              <a:t>&gt;</a:t>
            </a:r>
          </a:p>
          <a:p>
            <a:r>
              <a:rPr lang="en-US" sz="1600" dirty="0"/>
              <a:t>&lt;/</a:t>
            </a:r>
            <a:r>
              <a:rPr lang="en-US" sz="1600" dirty="0">
                <a:solidFill>
                  <a:srgbClr val="994E15"/>
                </a:solidFill>
              </a:rPr>
              <a:t>html</a:t>
            </a:r>
            <a:r>
              <a:rPr lang="en-US" sz="1600" dirty="0"/>
              <a:t>&gt;</a:t>
            </a:r>
          </a:p>
        </p:txBody>
      </p:sp>
    </p:spTree>
    <p:extLst>
      <p:ext uri="{BB962C8B-B14F-4D97-AF65-F5344CB8AC3E}">
        <p14:creationId xmlns:p14="http://schemas.microsoft.com/office/powerpoint/2010/main" val="350754589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878218" cy="523220"/>
          </a:xfrm>
          <a:prstGeom prst="rect">
            <a:avLst/>
          </a:prstGeom>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Media Queries – Example 1:</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193</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pic>
        <p:nvPicPr>
          <p:cNvPr id="6" name="Picture 5">
            <a:extLst>
              <a:ext uri="{FF2B5EF4-FFF2-40B4-BE49-F238E27FC236}">
                <a16:creationId xmlns="" xmlns:a16="http://schemas.microsoft.com/office/drawing/2014/main" id="{F43496C3-A0D1-4484-BF45-311FBEC1B730}"/>
              </a:ext>
            </a:extLst>
          </p:cNvPr>
          <p:cNvPicPr>
            <a:picLocks noChangeAspect="1"/>
          </p:cNvPicPr>
          <p:nvPr/>
        </p:nvPicPr>
        <p:blipFill>
          <a:blip r:embed="rId3"/>
          <a:stretch>
            <a:fillRect/>
          </a:stretch>
        </p:blipFill>
        <p:spPr>
          <a:xfrm>
            <a:off x="5401056" y="1144740"/>
            <a:ext cx="5257800" cy="3939150"/>
          </a:xfrm>
          <a:prstGeom prst="rect">
            <a:avLst/>
          </a:prstGeom>
        </p:spPr>
      </p:pic>
      <p:pic>
        <p:nvPicPr>
          <p:cNvPr id="9" name="Picture 8">
            <a:extLst>
              <a:ext uri="{FF2B5EF4-FFF2-40B4-BE49-F238E27FC236}">
                <a16:creationId xmlns="" xmlns:a16="http://schemas.microsoft.com/office/drawing/2014/main" id="{F82B0535-9329-4FB6-B499-F273CF349BD5}"/>
              </a:ext>
            </a:extLst>
          </p:cNvPr>
          <p:cNvPicPr>
            <a:picLocks noChangeAspect="1"/>
          </p:cNvPicPr>
          <p:nvPr/>
        </p:nvPicPr>
        <p:blipFill>
          <a:blip r:embed="rId4"/>
          <a:stretch>
            <a:fillRect/>
          </a:stretch>
        </p:blipFill>
        <p:spPr>
          <a:xfrm>
            <a:off x="7287768" y="1482322"/>
            <a:ext cx="1501212" cy="32451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 xmlns:a16="http://schemas.microsoft.com/office/drawing/2014/main" id="{ACE50C09-4FE1-4FAC-A5CB-42253C206F2C}"/>
              </a:ext>
            </a:extLst>
          </p:cNvPr>
          <p:cNvSpPr txBox="1"/>
          <p:nvPr/>
        </p:nvSpPr>
        <p:spPr>
          <a:xfrm>
            <a:off x="757022" y="1122044"/>
            <a:ext cx="6094476" cy="5416868"/>
          </a:xfrm>
          <a:prstGeom prst="rect">
            <a:avLst/>
          </a:prstGeom>
          <a:noFill/>
        </p:spPr>
        <p:txBody>
          <a:bodyPr wrap="square">
            <a:spAutoFit/>
          </a:bodyPr>
          <a:lstStyle/>
          <a:p>
            <a:r>
              <a:rPr lang="en-US" sz="1600" dirty="0"/>
              <a:t>&lt;!DOCTYPE html&gt;</a:t>
            </a:r>
          </a:p>
          <a:p>
            <a:r>
              <a:rPr lang="en-US" sz="1600" dirty="0"/>
              <a:t>&lt;</a:t>
            </a:r>
            <a:r>
              <a:rPr lang="en-US" sz="1600" dirty="0">
                <a:solidFill>
                  <a:srgbClr val="994E15"/>
                </a:solidFill>
              </a:rPr>
              <a:t>html</a:t>
            </a:r>
            <a:r>
              <a:rPr lang="en-US" sz="1600" dirty="0"/>
              <a:t>&gt;</a:t>
            </a:r>
          </a:p>
          <a:p>
            <a:r>
              <a:rPr lang="en-US" sz="1600" dirty="0"/>
              <a:t>&lt;</a:t>
            </a:r>
            <a:r>
              <a:rPr lang="en-US" sz="1600" dirty="0">
                <a:solidFill>
                  <a:srgbClr val="994E15"/>
                </a:solidFill>
              </a:rPr>
              <a:t>head</a:t>
            </a:r>
            <a:r>
              <a:rPr lang="en-US" sz="1600" dirty="0"/>
              <a:t>&gt;</a:t>
            </a:r>
          </a:p>
          <a:p>
            <a:r>
              <a:rPr lang="en-US" sz="1600" dirty="0"/>
              <a:t>&lt;</a:t>
            </a:r>
            <a:r>
              <a:rPr lang="en-US" sz="1600" dirty="0">
                <a:solidFill>
                  <a:srgbClr val="994E15"/>
                </a:solidFill>
              </a:rPr>
              <a:t>meta</a:t>
            </a:r>
            <a:r>
              <a:rPr lang="en-US" sz="1600" dirty="0"/>
              <a:t> </a:t>
            </a:r>
            <a:r>
              <a:rPr lang="en-US" sz="1600" dirty="0">
                <a:solidFill>
                  <a:srgbClr val="FF0000"/>
                </a:solidFill>
              </a:rPr>
              <a:t>name</a:t>
            </a:r>
            <a:r>
              <a:rPr lang="en-US" sz="1600" dirty="0"/>
              <a:t>="viewport" </a:t>
            </a:r>
            <a:r>
              <a:rPr lang="en-US" sz="1600" dirty="0">
                <a:solidFill>
                  <a:srgbClr val="FF0000"/>
                </a:solidFill>
              </a:rPr>
              <a:t>content</a:t>
            </a:r>
            <a:r>
              <a:rPr lang="en-US" sz="1600" dirty="0"/>
              <a:t>="</a:t>
            </a:r>
            <a:r>
              <a:rPr lang="en-US" sz="1600" dirty="0">
                <a:solidFill>
                  <a:srgbClr val="0070C0"/>
                </a:solidFill>
              </a:rPr>
              <a:t>width</a:t>
            </a:r>
            <a:r>
              <a:rPr lang="en-US" sz="1600" dirty="0"/>
              <a:t>=</a:t>
            </a:r>
            <a:r>
              <a:rPr lang="en-US" sz="1600" dirty="0">
                <a:solidFill>
                  <a:srgbClr val="0070C0"/>
                </a:solidFill>
              </a:rPr>
              <a:t>device-width</a:t>
            </a:r>
            <a:r>
              <a:rPr lang="en-US" sz="1600" dirty="0"/>
              <a:t>, </a:t>
            </a:r>
            <a:r>
              <a:rPr lang="en-US" sz="1600" dirty="0">
                <a:solidFill>
                  <a:srgbClr val="0070C0"/>
                </a:solidFill>
              </a:rPr>
              <a:t>initial-scale</a:t>
            </a:r>
            <a:r>
              <a:rPr lang="en-US" sz="1600" dirty="0"/>
              <a:t>=</a:t>
            </a:r>
            <a:r>
              <a:rPr lang="en-US" sz="1600" dirty="0">
                <a:solidFill>
                  <a:srgbClr val="0070C0"/>
                </a:solidFill>
              </a:rPr>
              <a:t>1</a:t>
            </a:r>
            <a:r>
              <a:rPr lang="en-US" sz="1600" dirty="0"/>
              <a:t>"&gt;</a:t>
            </a:r>
          </a:p>
          <a:p>
            <a:r>
              <a:rPr lang="en-US" sz="1600" dirty="0"/>
              <a:t>&lt;</a:t>
            </a:r>
            <a:r>
              <a:rPr lang="en-US" sz="1600" dirty="0">
                <a:solidFill>
                  <a:srgbClr val="994E15"/>
                </a:solidFill>
              </a:rPr>
              <a:t>style</a:t>
            </a:r>
            <a:r>
              <a:rPr lang="en-US" sz="1600" dirty="0"/>
              <a:t>&gt;</a:t>
            </a:r>
          </a:p>
          <a:p>
            <a:r>
              <a:rPr lang="en-US" sz="1600" dirty="0">
                <a:solidFill>
                  <a:srgbClr val="994E15"/>
                </a:solidFill>
              </a:rPr>
              <a:t>body</a:t>
            </a:r>
            <a:r>
              <a:rPr lang="en-US" sz="1600" dirty="0"/>
              <a:t> {</a:t>
            </a:r>
          </a:p>
          <a:p>
            <a:r>
              <a:rPr lang="en-US" sz="1600" dirty="0"/>
              <a:t>  </a:t>
            </a:r>
            <a:r>
              <a:rPr lang="en-US" sz="1600" dirty="0">
                <a:solidFill>
                  <a:srgbClr val="FF0000"/>
                </a:solidFill>
              </a:rPr>
              <a:t>background-color</a:t>
            </a:r>
            <a:r>
              <a:rPr lang="en-US" sz="1600" dirty="0"/>
              <a:t>: </a:t>
            </a:r>
            <a:r>
              <a:rPr lang="en-US" sz="1600" dirty="0">
                <a:solidFill>
                  <a:srgbClr val="0070C0"/>
                </a:solidFill>
              </a:rPr>
              <a:t>pink</a:t>
            </a:r>
            <a:r>
              <a:rPr lang="en-US" sz="1600" dirty="0"/>
              <a:t>;</a:t>
            </a:r>
          </a:p>
          <a:p>
            <a:r>
              <a:rPr lang="en-US" sz="1600" dirty="0"/>
              <a:t>}</a:t>
            </a:r>
          </a:p>
          <a:p>
            <a:endParaRPr lang="en-US" sz="1600" dirty="0"/>
          </a:p>
          <a:p>
            <a:r>
              <a:rPr lang="en-US" sz="1600" dirty="0"/>
              <a:t>@media </a:t>
            </a:r>
            <a:r>
              <a:rPr lang="en-US" sz="1600" dirty="0">
                <a:solidFill>
                  <a:srgbClr val="FF0000"/>
                </a:solidFill>
              </a:rPr>
              <a:t>screen</a:t>
            </a:r>
            <a:r>
              <a:rPr lang="en-US" sz="1600" dirty="0"/>
              <a:t> </a:t>
            </a:r>
            <a:r>
              <a:rPr lang="en-US" sz="1600" dirty="0">
                <a:solidFill>
                  <a:srgbClr val="0070C0"/>
                </a:solidFill>
              </a:rPr>
              <a:t>and</a:t>
            </a:r>
            <a:r>
              <a:rPr lang="en-US" sz="1600" dirty="0"/>
              <a:t> (</a:t>
            </a:r>
            <a:r>
              <a:rPr lang="en-US" sz="1600" dirty="0">
                <a:solidFill>
                  <a:srgbClr val="FF0000"/>
                </a:solidFill>
              </a:rPr>
              <a:t>min-width</a:t>
            </a:r>
            <a:r>
              <a:rPr lang="en-US" sz="1600" dirty="0"/>
              <a:t>: </a:t>
            </a:r>
            <a:r>
              <a:rPr lang="en-US" sz="1600" dirty="0">
                <a:solidFill>
                  <a:srgbClr val="0070C0"/>
                </a:solidFill>
              </a:rPr>
              <a:t>480px</a:t>
            </a:r>
            <a:r>
              <a:rPr lang="en-US" sz="1600" dirty="0"/>
              <a:t>) {</a:t>
            </a:r>
          </a:p>
          <a:p>
            <a:r>
              <a:rPr lang="en-US" sz="1600" dirty="0"/>
              <a:t>  </a:t>
            </a:r>
            <a:r>
              <a:rPr lang="en-US" sz="1600" dirty="0">
                <a:solidFill>
                  <a:srgbClr val="993300"/>
                </a:solidFill>
              </a:rPr>
              <a:t>body</a:t>
            </a:r>
            <a:r>
              <a:rPr lang="en-US" sz="1600" dirty="0"/>
              <a:t> {</a:t>
            </a:r>
          </a:p>
          <a:p>
            <a:r>
              <a:rPr lang="en-US" sz="1600" dirty="0"/>
              <a:t>    </a:t>
            </a:r>
            <a:r>
              <a:rPr lang="en-US" sz="1600" dirty="0">
                <a:solidFill>
                  <a:srgbClr val="FF0000"/>
                </a:solidFill>
              </a:rPr>
              <a:t>background-color</a:t>
            </a:r>
            <a:r>
              <a:rPr lang="en-US" sz="1600" dirty="0"/>
              <a:t>: </a:t>
            </a:r>
            <a:r>
              <a:rPr lang="en-US" sz="1600" dirty="0" err="1">
                <a:solidFill>
                  <a:srgbClr val="0070C0"/>
                </a:solidFill>
              </a:rPr>
              <a:t>lightgreen</a:t>
            </a:r>
            <a:r>
              <a:rPr lang="en-US" sz="1600" dirty="0"/>
              <a:t>;</a:t>
            </a:r>
          </a:p>
          <a:p>
            <a:r>
              <a:rPr lang="en-US" sz="1600" dirty="0"/>
              <a:t>  }</a:t>
            </a:r>
          </a:p>
          <a:p>
            <a:r>
              <a:rPr lang="en-US" sz="1600" dirty="0"/>
              <a:t>}</a:t>
            </a:r>
          </a:p>
          <a:p>
            <a:r>
              <a:rPr lang="en-US" sz="1600" dirty="0"/>
              <a:t>&lt;/</a:t>
            </a:r>
            <a:r>
              <a:rPr lang="en-US" sz="1600" dirty="0">
                <a:solidFill>
                  <a:srgbClr val="994E15"/>
                </a:solidFill>
              </a:rPr>
              <a:t>style</a:t>
            </a:r>
            <a:r>
              <a:rPr lang="en-US" sz="1600" dirty="0"/>
              <a:t>&gt;</a:t>
            </a:r>
          </a:p>
          <a:p>
            <a:r>
              <a:rPr lang="en-US" sz="1600" dirty="0"/>
              <a:t>&lt;/</a:t>
            </a:r>
            <a:r>
              <a:rPr lang="en-US" sz="1600" dirty="0">
                <a:solidFill>
                  <a:srgbClr val="994E15"/>
                </a:solidFill>
              </a:rPr>
              <a:t>head</a:t>
            </a:r>
            <a:r>
              <a:rPr lang="en-US" sz="1600" dirty="0"/>
              <a:t>&gt;</a:t>
            </a:r>
          </a:p>
          <a:p>
            <a:r>
              <a:rPr lang="en-US" sz="1600" dirty="0"/>
              <a:t>&lt;</a:t>
            </a:r>
            <a:r>
              <a:rPr lang="en-US" sz="1600" dirty="0">
                <a:solidFill>
                  <a:srgbClr val="994E15"/>
                </a:solidFill>
              </a:rPr>
              <a:t>body</a:t>
            </a:r>
            <a:r>
              <a:rPr lang="en-US" sz="1600" dirty="0"/>
              <a:t>&gt;</a:t>
            </a:r>
          </a:p>
          <a:p>
            <a:r>
              <a:rPr lang="en-US" sz="1600" dirty="0"/>
              <a:t>&lt;</a:t>
            </a:r>
            <a:r>
              <a:rPr lang="en-US" sz="1600" dirty="0">
                <a:solidFill>
                  <a:srgbClr val="994E15"/>
                </a:solidFill>
              </a:rPr>
              <a:t>p</a:t>
            </a:r>
            <a:r>
              <a:rPr lang="en-US" sz="1600" dirty="0"/>
              <a:t>&gt;media query will apply if the media type is screen&lt;/</a:t>
            </a:r>
            <a:r>
              <a:rPr lang="en-US" sz="1600" dirty="0">
                <a:solidFill>
                  <a:srgbClr val="994E15"/>
                </a:solidFill>
              </a:rPr>
              <a:t>p</a:t>
            </a:r>
            <a:r>
              <a:rPr lang="en-US" sz="1600" dirty="0"/>
              <a:t>&gt;</a:t>
            </a:r>
          </a:p>
          <a:p>
            <a:r>
              <a:rPr lang="en-US" sz="1600" dirty="0"/>
              <a:t>&lt;/</a:t>
            </a:r>
            <a:r>
              <a:rPr lang="en-US" sz="1600" dirty="0">
                <a:solidFill>
                  <a:srgbClr val="994E15"/>
                </a:solidFill>
              </a:rPr>
              <a:t>body</a:t>
            </a:r>
            <a:r>
              <a:rPr lang="en-US" sz="1600" dirty="0"/>
              <a:t>&gt;</a:t>
            </a:r>
          </a:p>
          <a:p>
            <a:r>
              <a:rPr lang="en-US" sz="1600" dirty="0"/>
              <a:t>&lt;/</a:t>
            </a:r>
            <a:r>
              <a:rPr lang="en-US" sz="1600" dirty="0">
                <a:solidFill>
                  <a:srgbClr val="994E15"/>
                </a:solidFill>
              </a:rPr>
              <a:t>html</a:t>
            </a:r>
            <a:r>
              <a:rPr lang="en-US" sz="1600" dirty="0"/>
              <a:t>&gt;</a:t>
            </a:r>
          </a:p>
        </p:txBody>
      </p:sp>
    </p:spTree>
    <p:extLst>
      <p:ext uri="{BB962C8B-B14F-4D97-AF65-F5344CB8AC3E}">
        <p14:creationId xmlns:p14="http://schemas.microsoft.com/office/powerpoint/2010/main" val="128392214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878218" cy="523220"/>
          </a:xfrm>
          <a:prstGeom prst="rect">
            <a:avLst/>
          </a:prstGeom>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Media Queries – Example 2:</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194</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987CCF36-2ACF-4141-93B2-143174690DFB}"/>
              </a:ext>
            </a:extLst>
          </p:cNvPr>
          <p:cNvSpPr txBox="1"/>
          <p:nvPr/>
        </p:nvSpPr>
        <p:spPr>
          <a:xfrm>
            <a:off x="719455" y="1151753"/>
            <a:ext cx="6094476" cy="5262979"/>
          </a:xfrm>
          <a:prstGeom prst="rect">
            <a:avLst/>
          </a:prstGeom>
          <a:noFill/>
        </p:spPr>
        <p:txBody>
          <a:bodyPr wrap="square">
            <a:spAutoFit/>
          </a:bodyPr>
          <a:lstStyle/>
          <a:p>
            <a:r>
              <a:rPr lang="en-US" sz="1600" i="1" dirty="0"/>
              <a:t>&lt;!DOCTYPE html&gt;</a:t>
            </a:r>
          </a:p>
          <a:p>
            <a:r>
              <a:rPr lang="en-US" sz="1600" i="1" dirty="0"/>
              <a:t>&lt;</a:t>
            </a:r>
            <a:r>
              <a:rPr lang="en-US" sz="1600" i="1" dirty="0">
                <a:solidFill>
                  <a:srgbClr val="994E15"/>
                </a:solidFill>
              </a:rPr>
              <a:t>html</a:t>
            </a:r>
            <a:r>
              <a:rPr lang="en-US" sz="1600" i="1" dirty="0"/>
              <a:t>&gt;</a:t>
            </a:r>
          </a:p>
          <a:p>
            <a:r>
              <a:rPr lang="en-US" sz="1600" i="1" dirty="0"/>
              <a:t>&lt;</a:t>
            </a:r>
            <a:r>
              <a:rPr lang="en-US" sz="1600" i="1" dirty="0">
                <a:solidFill>
                  <a:srgbClr val="994E15"/>
                </a:solidFill>
              </a:rPr>
              <a:t>head</a:t>
            </a:r>
            <a:r>
              <a:rPr lang="en-US" sz="1600" i="1" dirty="0"/>
              <a:t>&gt;</a:t>
            </a:r>
          </a:p>
          <a:p>
            <a:r>
              <a:rPr lang="en-US" sz="1600" i="1" dirty="0"/>
              <a:t>&lt;</a:t>
            </a:r>
            <a:r>
              <a:rPr lang="en-US" sz="1600" i="1" dirty="0">
                <a:solidFill>
                  <a:srgbClr val="994E15"/>
                </a:solidFill>
              </a:rPr>
              <a:t>meta</a:t>
            </a:r>
            <a:r>
              <a:rPr lang="en-US" sz="1600" i="1" dirty="0"/>
              <a:t> </a:t>
            </a:r>
            <a:r>
              <a:rPr lang="en-US" sz="1600" i="1" dirty="0">
                <a:solidFill>
                  <a:srgbClr val="FF0000"/>
                </a:solidFill>
              </a:rPr>
              <a:t>name</a:t>
            </a:r>
            <a:r>
              <a:rPr lang="en-US" sz="1600" i="1" dirty="0"/>
              <a:t>="</a:t>
            </a:r>
            <a:r>
              <a:rPr lang="en-US" sz="1600" i="1" dirty="0">
                <a:solidFill>
                  <a:srgbClr val="0070C0"/>
                </a:solidFill>
              </a:rPr>
              <a:t>viewport</a:t>
            </a:r>
            <a:r>
              <a:rPr lang="en-US" sz="1600" i="1" dirty="0"/>
              <a:t>" </a:t>
            </a:r>
            <a:r>
              <a:rPr lang="en-US" sz="1600" i="1" dirty="0">
                <a:solidFill>
                  <a:srgbClr val="FF0000"/>
                </a:solidFill>
              </a:rPr>
              <a:t>content</a:t>
            </a:r>
            <a:r>
              <a:rPr lang="en-US" sz="1600" i="1" dirty="0"/>
              <a:t>="</a:t>
            </a:r>
            <a:r>
              <a:rPr lang="en-US" sz="1600" i="1" dirty="0">
                <a:solidFill>
                  <a:srgbClr val="0070C0"/>
                </a:solidFill>
              </a:rPr>
              <a:t>width=device-width, initial-scale=1.0</a:t>
            </a:r>
            <a:r>
              <a:rPr lang="en-US" sz="1600" i="1" dirty="0"/>
              <a:t>"&gt;</a:t>
            </a:r>
          </a:p>
          <a:p>
            <a:r>
              <a:rPr lang="en-US" sz="1600" i="1" dirty="0"/>
              <a:t>&lt;</a:t>
            </a:r>
            <a:r>
              <a:rPr lang="en-US" sz="1600" i="1" dirty="0">
                <a:solidFill>
                  <a:srgbClr val="994E15"/>
                </a:solidFill>
              </a:rPr>
              <a:t>style</a:t>
            </a:r>
            <a:r>
              <a:rPr lang="en-US" sz="1600" i="1" dirty="0"/>
              <a:t>&gt;</a:t>
            </a:r>
          </a:p>
          <a:p>
            <a:r>
              <a:rPr lang="en-US" sz="1600" i="1" dirty="0"/>
              <a:t>.</a:t>
            </a:r>
            <a:r>
              <a:rPr lang="en-US" sz="1600" i="1" dirty="0">
                <a:solidFill>
                  <a:srgbClr val="994E15"/>
                </a:solidFill>
              </a:rPr>
              <a:t>wrapper</a:t>
            </a:r>
            <a:r>
              <a:rPr lang="en-US" sz="1600" i="1" dirty="0"/>
              <a:t> {</a:t>
            </a:r>
            <a:r>
              <a:rPr lang="en-US" sz="1600" i="1" dirty="0">
                <a:solidFill>
                  <a:srgbClr val="FF0000"/>
                </a:solidFill>
              </a:rPr>
              <a:t>overflow</a:t>
            </a:r>
            <a:r>
              <a:rPr lang="en-US" sz="1600" i="1" dirty="0"/>
              <a:t>: </a:t>
            </a:r>
            <a:r>
              <a:rPr lang="en-US" sz="1600" i="1" dirty="0">
                <a:solidFill>
                  <a:srgbClr val="0070C0"/>
                </a:solidFill>
              </a:rPr>
              <a:t>auto</a:t>
            </a:r>
            <a:r>
              <a:rPr lang="en-US" sz="1600" i="1" dirty="0"/>
              <a:t>;}</a:t>
            </a:r>
          </a:p>
          <a:p>
            <a:endParaRPr lang="en-US" sz="1600" i="1" dirty="0"/>
          </a:p>
          <a:p>
            <a:r>
              <a:rPr lang="en-US" sz="1600" i="1" dirty="0">
                <a:solidFill>
                  <a:srgbClr val="994E15"/>
                </a:solidFill>
              </a:rPr>
              <a:t>#main</a:t>
            </a:r>
            <a:r>
              <a:rPr lang="en-US" sz="1600" i="1" dirty="0"/>
              <a:t> {</a:t>
            </a:r>
            <a:r>
              <a:rPr lang="en-US" sz="1600" i="1" dirty="0">
                <a:solidFill>
                  <a:srgbClr val="FF0000"/>
                </a:solidFill>
              </a:rPr>
              <a:t>margin-left</a:t>
            </a:r>
            <a:r>
              <a:rPr lang="en-US" sz="1600" i="1" dirty="0"/>
              <a:t>: </a:t>
            </a:r>
            <a:r>
              <a:rPr lang="en-US" sz="1600" i="1" dirty="0">
                <a:solidFill>
                  <a:srgbClr val="0070C0"/>
                </a:solidFill>
              </a:rPr>
              <a:t>4px</a:t>
            </a:r>
            <a:r>
              <a:rPr lang="en-US" sz="1600" i="1" dirty="0"/>
              <a:t>;}</a:t>
            </a:r>
          </a:p>
          <a:p>
            <a:endParaRPr lang="en-US" sz="1600" i="1" dirty="0"/>
          </a:p>
          <a:p>
            <a:r>
              <a:rPr lang="en-US" sz="1600" i="1" dirty="0">
                <a:solidFill>
                  <a:srgbClr val="994E15"/>
                </a:solidFill>
              </a:rPr>
              <a:t>#leftsidebar </a:t>
            </a:r>
            <a:r>
              <a:rPr lang="en-US" sz="1600" i="1" dirty="0"/>
              <a:t>{</a:t>
            </a:r>
          </a:p>
          <a:p>
            <a:r>
              <a:rPr lang="en-US" sz="1600" i="1" dirty="0"/>
              <a:t>  </a:t>
            </a:r>
            <a:r>
              <a:rPr lang="en-US" sz="1600" i="1" dirty="0">
                <a:solidFill>
                  <a:srgbClr val="FF0000"/>
                </a:solidFill>
              </a:rPr>
              <a:t>float</a:t>
            </a:r>
            <a:r>
              <a:rPr lang="en-US" sz="1600" i="1" dirty="0"/>
              <a:t>: </a:t>
            </a:r>
            <a:r>
              <a:rPr lang="en-US" sz="1600" i="1" dirty="0">
                <a:solidFill>
                  <a:srgbClr val="0070C0"/>
                </a:solidFill>
              </a:rPr>
              <a:t>none</a:t>
            </a:r>
            <a:r>
              <a:rPr lang="en-US" sz="1600" i="1" dirty="0"/>
              <a:t>;</a:t>
            </a:r>
          </a:p>
          <a:p>
            <a:r>
              <a:rPr lang="en-US" sz="1600" i="1" dirty="0"/>
              <a:t>  </a:t>
            </a:r>
            <a:r>
              <a:rPr lang="en-US" sz="1600" i="1" dirty="0">
                <a:solidFill>
                  <a:srgbClr val="FF0000"/>
                </a:solidFill>
              </a:rPr>
              <a:t>width</a:t>
            </a:r>
            <a:r>
              <a:rPr lang="en-US" sz="1600" i="1" dirty="0"/>
              <a:t>: </a:t>
            </a:r>
            <a:r>
              <a:rPr lang="en-US" sz="1600" i="1" dirty="0">
                <a:solidFill>
                  <a:srgbClr val="0070C0"/>
                </a:solidFill>
              </a:rPr>
              <a:t>auto</a:t>
            </a:r>
            <a:r>
              <a:rPr lang="en-US" sz="1600" i="1" dirty="0"/>
              <a:t>;</a:t>
            </a:r>
          </a:p>
          <a:p>
            <a:r>
              <a:rPr lang="en-US" sz="1600" i="1" dirty="0"/>
              <a:t>}</a:t>
            </a:r>
          </a:p>
          <a:p>
            <a:r>
              <a:rPr lang="en-US" sz="1600" i="1" dirty="0"/>
              <a:t>.</a:t>
            </a:r>
            <a:r>
              <a:rPr lang="en-US" sz="1600" i="1" dirty="0" err="1">
                <a:solidFill>
                  <a:srgbClr val="994E15"/>
                </a:solidFill>
              </a:rPr>
              <a:t>menuitem</a:t>
            </a:r>
            <a:r>
              <a:rPr lang="en-US" sz="1600" i="1" dirty="0"/>
              <a:t> {</a:t>
            </a:r>
          </a:p>
          <a:p>
            <a:r>
              <a:rPr lang="en-US" sz="1600" i="1" dirty="0"/>
              <a:t>  </a:t>
            </a:r>
            <a:r>
              <a:rPr lang="en-US" sz="1600" i="1" dirty="0">
                <a:solidFill>
                  <a:srgbClr val="FF0000"/>
                </a:solidFill>
              </a:rPr>
              <a:t>background</a:t>
            </a:r>
            <a:r>
              <a:rPr lang="en-US" sz="1600" i="1" dirty="0"/>
              <a:t>: </a:t>
            </a:r>
            <a:r>
              <a:rPr lang="en-US" sz="1600" i="1" dirty="0">
                <a:solidFill>
                  <a:srgbClr val="0070C0"/>
                </a:solidFill>
              </a:rPr>
              <a:t>#CDF0F6</a:t>
            </a:r>
            <a:r>
              <a:rPr lang="en-US" sz="1600" i="1" dirty="0"/>
              <a:t>;</a:t>
            </a:r>
          </a:p>
          <a:p>
            <a:r>
              <a:rPr lang="en-US" sz="1600" i="1" dirty="0"/>
              <a:t>  </a:t>
            </a:r>
            <a:r>
              <a:rPr lang="en-US" sz="1600" i="1" dirty="0">
                <a:solidFill>
                  <a:srgbClr val="FF0000"/>
                </a:solidFill>
              </a:rPr>
              <a:t>border</a:t>
            </a:r>
            <a:r>
              <a:rPr lang="en-US" sz="1600" i="1" dirty="0"/>
              <a:t>: </a:t>
            </a:r>
            <a:r>
              <a:rPr lang="en-US" sz="1600" i="1" dirty="0">
                <a:solidFill>
                  <a:srgbClr val="0070C0"/>
                </a:solidFill>
              </a:rPr>
              <a:t>1px solid #d4d4d4</a:t>
            </a:r>
            <a:r>
              <a:rPr lang="en-US" sz="1600" i="1" dirty="0"/>
              <a:t>;</a:t>
            </a:r>
          </a:p>
          <a:p>
            <a:r>
              <a:rPr lang="en-US" sz="1600" i="1" dirty="0"/>
              <a:t>  </a:t>
            </a:r>
            <a:r>
              <a:rPr lang="en-US" sz="1600" i="1" dirty="0">
                <a:solidFill>
                  <a:srgbClr val="FF0000"/>
                </a:solidFill>
              </a:rPr>
              <a:t>border-radius</a:t>
            </a:r>
            <a:r>
              <a:rPr lang="en-US" sz="1600" i="1" dirty="0"/>
              <a:t>: </a:t>
            </a:r>
            <a:r>
              <a:rPr lang="en-US" sz="1600" i="1" dirty="0">
                <a:solidFill>
                  <a:srgbClr val="0070C0"/>
                </a:solidFill>
              </a:rPr>
              <a:t>4px</a:t>
            </a:r>
            <a:r>
              <a:rPr lang="en-US" sz="1600" i="1" dirty="0"/>
              <a:t>;</a:t>
            </a:r>
          </a:p>
          <a:p>
            <a:r>
              <a:rPr lang="en-US" sz="1600" i="1" dirty="0"/>
              <a:t>  </a:t>
            </a:r>
            <a:r>
              <a:rPr lang="en-US" sz="1600" i="1" dirty="0">
                <a:solidFill>
                  <a:srgbClr val="FF0000"/>
                </a:solidFill>
              </a:rPr>
              <a:t>margin</a:t>
            </a:r>
            <a:r>
              <a:rPr lang="en-US" sz="1600" i="1" dirty="0"/>
              <a:t>: </a:t>
            </a:r>
            <a:r>
              <a:rPr lang="en-US" sz="1600" i="1" dirty="0">
                <a:solidFill>
                  <a:srgbClr val="0070C0"/>
                </a:solidFill>
              </a:rPr>
              <a:t>4px</a:t>
            </a:r>
            <a:r>
              <a:rPr lang="en-US" sz="1600" i="1" dirty="0"/>
              <a:t>;</a:t>
            </a:r>
          </a:p>
          <a:p>
            <a:r>
              <a:rPr lang="en-US" sz="1600" i="1" dirty="0"/>
              <a:t>  </a:t>
            </a:r>
            <a:r>
              <a:rPr lang="en-US" sz="1600" i="1" dirty="0">
                <a:solidFill>
                  <a:srgbClr val="FF0000"/>
                </a:solidFill>
              </a:rPr>
              <a:t>padding</a:t>
            </a:r>
            <a:r>
              <a:rPr lang="en-US" sz="1600" i="1" dirty="0"/>
              <a:t>: </a:t>
            </a:r>
            <a:r>
              <a:rPr lang="en-US" sz="1600" i="1" dirty="0">
                <a:solidFill>
                  <a:srgbClr val="0070C0"/>
                </a:solidFill>
              </a:rPr>
              <a:t>2px</a:t>
            </a:r>
            <a:r>
              <a:rPr lang="en-US" sz="1600" i="1" dirty="0"/>
              <a:t>;</a:t>
            </a:r>
          </a:p>
          <a:p>
            <a:r>
              <a:rPr lang="en-US" sz="1600" i="1" dirty="0"/>
              <a:t>}</a:t>
            </a:r>
          </a:p>
        </p:txBody>
      </p:sp>
      <p:sp>
        <p:nvSpPr>
          <p:cNvPr id="11" name="TextBox 10">
            <a:extLst>
              <a:ext uri="{FF2B5EF4-FFF2-40B4-BE49-F238E27FC236}">
                <a16:creationId xmlns="" xmlns:a16="http://schemas.microsoft.com/office/drawing/2014/main" id="{D593623B-4954-418A-83B1-2B26E9A50892}"/>
              </a:ext>
            </a:extLst>
          </p:cNvPr>
          <p:cNvSpPr txBox="1"/>
          <p:nvPr/>
        </p:nvSpPr>
        <p:spPr>
          <a:xfrm>
            <a:off x="6366510" y="1014620"/>
            <a:ext cx="6094476" cy="5586145"/>
          </a:xfrm>
          <a:prstGeom prst="rect">
            <a:avLst/>
          </a:prstGeom>
          <a:noFill/>
        </p:spPr>
        <p:txBody>
          <a:bodyPr wrap="square">
            <a:spAutoFit/>
          </a:bodyPr>
          <a:lstStyle/>
          <a:p>
            <a:r>
              <a:rPr lang="en-US" sz="1700" i="1" dirty="0"/>
              <a:t>@media </a:t>
            </a:r>
            <a:r>
              <a:rPr lang="en-US" sz="1700" i="1" dirty="0">
                <a:solidFill>
                  <a:srgbClr val="FF0000"/>
                </a:solidFill>
              </a:rPr>
              <a:t>screen</a:t>
            </a:r>
            <a:r>
              <a:rPr lang="en-US" sz="1700" i="1" dirty="0"/>
              <a:t> </a:t>
            </a:r>
            <a:r>
              <a:rPr lang="en-US" sz="1700" i="1" dirty="0">
                <a:solidFill>
                  <a:srgbClr val="0070C0"/>
                </a:solidFill>
              </a:rPr>
              <a:t>and</a:t>
            </a:r>
            <a:r>
              <a:rPr lang="en-US" sz="1700" i="1" dirty="0"/>
              <a:t> (</a:t>
            </a:r>
            <a:r>
              <a:rPr lang="en-US" sz="1700" i="1" dirty="0">
                <a:solidFill>
                  <a:srgbClr val="FF0000"/>
                </a:solidFill>
              </a:rPr>
              <a:t>min-width</a:t>
            </a:r>
            <a:r>
              <a:rPr lang="en-US" sz="1700" i="1" dirty="0"/>
              <a:t>: </a:t>
            </a:r>
            <a:r>
              <a:rPr lang="en-US" sz="1700" i="1" dirty="0">
                <a:solidFill>
                  <a:srgbClr val="0070C0"/>
                </a:solidFill>
              </a:rPr>
              <a:t>480px</a:t>
            </a:r>
            <a:r>
              <a:rPr lang="en-US" sz="1700" i="1" dirty="0"/>
              <a:t>) {</a:t>
            </a:r>
          </a:p>
          <a:p>
            <a:r>
              <a:rPr lang="en-US" sz="1700" i="1" dirty="0"/>
              <a:t>  </a:t>
            </a:r>
            <a:r>
              <a:rPr lang="en-US" sz="1700" i="1" dirty="0">
                <a:solidFill>
                  <a:srgbClr val="994E15"/>
                </a:solidFill>
              </a:rPr>
              <a:t>#leftsidebar </a:t>
            </a:r>
            <a:r>
              <a:rPr lang="en-US" sz="1700" i="1" dirty="0"/>
              <a:t>{</a:t>
            </a:r>
            <a:r>
              <a:rPr lang="en-US" sz="1700" i="1" dirty="0">
                <a:solidFill>
                  <a:srgbClr val="FF0000"/>
                </a:solidFill>
              </a:rPr>
              <a:t>width</a:t>
            </a:r>
            <a:r>
              <a:rPr lang="en-US" sz="1700" i="1" dirty="0"/>
              <a:t>: </a:t>
            </a:r>
            <a:r>
              <a:rPr lang="en-US" sz="1700" i="1" dirty="0">
                <a:solidFill>
                  <a:srgbClr val="0070C0"/>
                </a:solidFill>
              </a:rPr>
              <a:t>200px</a:t>
            </a:r>
            <a:r>
              <a:rPr lang="en-US" sz="1700" i="1" dirty="0"/>
              <a:t>; </a:t>
            </a:r>
            <a:r>
              <a:rPr lang="en-US" sz="1700" i="1" dirty="0">
                <a:solidFill>
                  <a:srgbClr val="FF0000"/>
                </a:solidFill>
              </a:rPr>
              <a:t>float</a:t>
            </a:r>
            <a:r>
              <a:rPr lang="en-US" sz="1700" i="1" dirty="0"/>
              <a:t>: </a:t>
            </a:r>
            <a:r>
              <a:rPr lang="en-US" sz="1700" i="1" dirty="0">
                <a:solidFill>
                  <a:srgbClr val="0070C0"/>
                </a:solidFill>
              </a:rPr>
              <a:t>left</a:t>
            </a:r>
            <a:r>
              <a:rPr lang="en-US" sz="1700" i="1" dirty="0"/>
              <a:t>;}</a:t>
            </a:r>
          </a:p>
          <a:p>
            <a:r>
              <a:rPr lang="en-US" sz="1700" i="1" dirty="0"/>
              <a:t>  </a:t>
            </a:r>
            <a:r>
              <a:rPr lang="en-US" sz="1700" i="1" dirty="0">
                <a:solidFill>
                  <a:srgbClr val="994E15"/>
                </a:solidFill>
              </a:rPr>
              <a:t>#main </a:t>
            </a:r>
            <a:r>
              <a:rPr lang="en-US" sz="1700" i="1" dirty="0"/>
              <a:t>{</a:t>
            </a:r>
            <a:r>
              <a:rPr lang="en-US" sz="1700" i="1" dirty="0">
                <a:solidFill>
                  <a:srgbClr val="FF0000"/>
                </a:solidFill>
              </a:rPr>
              <a:t>margin-left</a:t>
            </a:r>
            <a:r>
              <a:rPr lang="en-US" sz="1700" i="1" dirty="0"/>
              <a:t>: </a:t>
            </a:r>
            <a:r>
              <a:rPr lang="en-US" sz="1700" i="1" dirty="0">
                <a:solidFill>
                  <a:srgbClr val="0070C0"/>
                </a:solidFill>
              </a:rPr>
              <a:t>216px</a:t>
            </a:r>
            <a:r>
              <a:rPr lang="en-US" sz="1700" i="1" dirty="0"/>
              <a:t>;}</a:t>
            </a:r>
          </a:p>
          <a:p>
            <a:r>
              <a:rPr lang="en-US" sz="1700" i="1" dirty="0"/>
              <a:t>}</a:t>
            </a:r>
          </a:p>
          <a:p>
            <a:r>
              <a:rPr lang="en-US" sz="1700" i="1" dirty="0"/>
              <a:t>&lt;/</a:t>
            </a:r>
            <a:r>
              <a:rPr lang="en-US" sz="1700" i="1" dirty="0">
                <a:solidFill>
                  <a:srgbClr val="994E15"/>
                </a:solidFill>
              </a:rPr>
              <a:t>style</a:t>
            </a:r>
            <a:r>
              <a:rPr lang="en-US" sz="1700" i="1" dirty="0"/>
              <a:t>&gt;</a:t>
            </a:r>
          </a:p>
          <a:p>
            <a:r>
              <a:rPr lang="en-US" sz="1700" i="1" dirty="0"/>
              <a:t>&lt;/</a:t>
            </a:r>
            <a:r>
              <a:rPr lang="en-US" sz="1700" i="1" dirty="0">
                <a:solidFill>
                  <a:srgbClr val="994E15"/>
                </a:solidFill>
              </a:rPr>
              <a:t>head</a:t>
            </a:r>
            <a:r>
              <a:rPr lang="en-US" sz="1700" i="1" dirty="0"/>
              <a:t>&gt;</a:t>
            </a:r>
          </a:p>
          <a:p>
            <a:r>
              <a:rPr lang="en-US" sz="1700" i="1" dirty="0"/>
              <a:t>&lt;</a:t>
            </a:r>
            <a:r>
              <a:rPr lang="en-US" sz="1700" i="1" dirty="0">
                <a:solidFill>
                  <a:srgbClr val="994E15"/>
                </a:solidFill>
              </a:rPr>
              <a:t>body</a:t>
            </a:r>
            <a:r>
              <a:rPr lang="en-US" sz="1700" i="1" dirty="0"/>
              <a:t>&gt;</a:t>
            </a:r>
          </a:p>
          <a:p>
            <a:r>
              <a:rPr lang="en-US" sz="1700" i="1" dirty="0"/>
              <a:t>&lt;</a:t>
            </a:r>
            <a:r>
              <a:rPr lang="en-US" sz="1700" i="1" dirty="0">
                <a:solidFill>
                  <a:srgbClr val="994E15"/>
                </a:solidFill>
              </a:rPr>
              <a:t>div</a:t>
            </a:r>
            <a:r>
              <a:rPr lang="en-US" sz="1700" i="1" dirty="0"/>
              <a:t> </a:t>
            </a:r>
            <a:r>
              <a:rPr lang="en-US" sz="1700" i="1" dirty="0">
                <a:solidFill>
                  <a:srgbClr val="FF0000"/>
                </a:solidFill>
              </a:rPr>
              <a:t>class</a:t>
            </a:r>
            <a:r>
              <a:rPr lang="en-US" sz="1700" i="1" dirty="0"/>
              <a:t>="</a:t>
            </a:r>
            <a:r>
              <a:rPr lang="en-US" sz="1700" i="1" dirty="0">
                <a:solidFill>
                  <a:srgbClr val="0070C0"/>
                </a:solidFill>
              </a:rPr>
              <a:t>wrapper</a:t>
            </a:r>
            <a:r>
              <a:rPr lang="en-US" sz="1700" i="1" dirty="0"/>
              <a:t>"&gt;</a:t>
            </a:r>
          </a:p>
          <a:p>
            <a:r>
              <a:rPr lang="en-US" sz="1700" i="1" dirty="0"/>
              <a:t>  &lt;</a:t>
            </a:r>
            <a:r>
              <a:rPr lang="en-US" sz="1700" i="1" dirty="0">
                <a:solidFill>
                  <a:srgbClr val="994E15"/>
                </a:solidFill>
              </a:rPr>
              <a:t>div</a:t>
            </a:r>
            <a:r>
              <a:rPr lang="en-US" sz="1700" i="1" dirty="0"/>
              <a:t> </a:t>
            </a:r>
            <a:r>
              <a:rPr lang="en-US" sz="1700" i="1" dirty="0">
                <a:solidFill>
                  <a:srgbClr val="FF0000"/>
                </a:solidFill>
              </a:rPr>
              <a:t>id</a:t>
            </a:r>
            <a:r>
              <a:rPr lang="en-US" sz="1700" i="1" dirty="0"/>
              <a:t>="</a:t>
            </a:r>
            <a:r>
              <a:rPr lang="en-US" sz="1700" i="1" dirty="0" err="1">
                <a:solidFill>
                  <a:srgbClr val="0070C0"/>
                </a:solidFill>
              </a:rPr>
              <a:t>leftsidebar</a:t>
            </a:r>
            <a:r>
              <a:rPr lang="en-US" sz="1700" i="1" dirty="0"/>
              <a:t>"&gt;</a:t>
            </a:r>
          </a:p>
          <a:p>
            <a:r>
              <a:rPr lang="en-US" sz="1700" i="1" dirty="0"/>
              <a:t>    &lt;</a:t>
            </a:r>
            <a:r>
              <a:rPr lang="en-US" sz="1700" i="1" dirty="0">
                <a:solidFill>
                  <a:srgbClr val="994E15"/>
                </a:solidFill>
              </a:rPr>
              <a:t>ul</a:t>
            </a:r>
            <a:r>
              <a:rPr lang="en-US" sz="1700" i="1" dirty="0"/>
              <a:t> </a:t>
            </a:r>
            <a:r>
              <a:rPr lang="en-US" sz="1700" i="1" dirty="0">
                <a:solidFill>
                  <a:srgbClr val="FF0000"/>
                </a:solidFill>
              </a:rPr>
              <a:t>id</a:t>
            </a:r>
            <a:r>
              <a:rPr lang="en-US" sz="1700" i="1" dirty="0"/>
              <a:t>="</a:t>
            </a:r>
            <a:r>
              <a:rPr lang="en-US" sz="1700" i="1" dirty="0" err="1">
                <a:solidFill>
                  <a:srgbClr val="0070C0"/>
                </a:solidFill>
              </a:rPr>
              <a:t>menulist</a:t>
            </a:r>
            <a:r>
              <a:rPr lang="en-US" sz="1700" i="1" dirty="0"/>
              <a:t>"&gt;</a:t>
            </a:r>
          </a:p>
          <a:p>
            <a:r>
              <a:rPr lang="en-US" sz="1700" i="1" dirty="0"/>
              <a:t>      &lt;</a:t>
            </a:r>
            <a:r>
              <a:rPr lang="en-US" sz="1700" i="1" dirty="0">
                <a:solidFill>
                  <a:srgbClr val="994E15"/>
                </a:solidFill>
              </a:rPr>
              <a:t>li</a:t>
            </a:r>
            <a:r>
              <a:rPr lang="en-US" sz="1700" i="1" dirty="0"/>
              <a:t> </a:t>
            </a:r>
            <a:r>
              <a:rPr lang="en-US" sz="1700" i="1" dirty="0">
                <a:solidFill>
                  <a:srgbClr val="FF0000"/>
                </a:solidFill>
              </a:rPr>
              <a:t>class</a:t>
            </a:r>
            <a:r>
              <a:rPr lang="en-US" sz="1700" i="1" dirty="0"/>
              <a:t>="</a:t>
            </a:r>
            <a:r>
              <a:rPr lang="en-US" sz="1700" i="1" dirty="0" err="1">
                <a:solidFill>
                  <a:srgbClr val="0070C0"/>
                </a:solidFill>
              </a:rPr>
              <a:t>menuitem</a:t>
            </a:r>
            <a:r>
              <a:rPr lang="en-US" sz="1700" i="1" dirty="0"/>
              <a:t>"&gt;Menu-item 1&lt;/</a:t>
            </a:r>
            <a:r>
              <a:rPr lang="en-US" sz="1700" i="1" dirty="0">
                <a:solidFill>
                  <a:srgbClr val="994E15"/>
                </a:solidFill>
              </a:rPr>
              <a:t>li</a:t>
            </a:r>
            <a:r>
              <a:rPr lang="en-US" sz="1700" i="1" dirty="0"/>
              <a:t>&gt;</a:t>
            </a:r>
          </a:p>
          <a:p>
            <a:r>
              <a:rPr lang="en-US" sz="1700" i="1" dirty="0"/>
              <a:t>      &lt;</a:t>
            </a:r>
            <a:r>
              <a:rPr lang="en-US" sz="1700" i="1" dirty="0">
                <a:solidFill>
                  <a:srgbClr val="994E15"/>
                </a:solidFill>
              </a:rPr>
              <a:t>li</a:t>
            </a:r>
            <a:r>
              <a:rPr lang="en-US" sz="1700" i="1" dirty="0"/>
              <a:t> </a:t>
            </a:r>
            <a:r>
              <a:rPr lang="en-US" sz="1700" i="1" dirty="0">
                <a:solidFill>
                  <a:srgbClr val="FF0000"/>
                </a:solidFill>
              </a:rPr>
              <a:t>class</a:t>
            </a:r>
            <a:r>
              <a:rPr lang="en-US" sz="1700" i="1" dirty="0"/>
              <a:t>="</a:t>
            </a:r>
            <a:r>
              <a:rPr lang="en-US" sz="1700" i="1" dirty="0" err="1">
                <a:solidFill>
                  <a:srgbClr val="0070C0"/>
                </a:solidFill>
              </a:rPr>
              <a:t>menuitem</a:t>
            </a:r>
            <a:r>
              <a:rPr lang="en-US" sz="1700" i="1" dirty="0"/>
              <a:t>"&gt;Menu-item 2&lt;/</a:t>
            </a:r>
            <a:r>
              <a:rPr lang="en-US" sz="1700" i="1" dirty="0">
                <a:solidFill>
                  <a:srgbClr val="994E15"/>
                </a:solidFill>
              </a:rPr>
              <a:t>li</a:t>
            </a:r>
            <a:r>
              <a:rPr lang="en-US" sz="1700" i="1" dirty="0"/>
              <a:t>&gt;</a:t>
            </a:r>
          </a:p>
          <a:p>
            <a:r>
              <a:rPr lang="en-US" sz="1700" i="1" dirty="0"/>
              <a:t>      &lt;</a:t>
            </a:r>
            <a:r>
              <a:rPr lang="en-US" sz="1700" i="1" dirty="0">
                <a:solidFill>
                  <a:srgbClr val="994E15"/>
                </a:solidFill>
              </a:rPr>
              <a:t>li</a:t>
            </a:r>
            <a:r>
              <a:rPr lang="en-US" sz="1700" i="1" dirty="0"/>
              <a:t> </a:t>
            </a:r>
            <a:r>
              <a:rPr lang="en-US" sz="1700" i="1" dirty="0">
                <a:solidFill>
                  <a:srgbClr val="FF0000"/>
                </a:solidFill>
              </a:rPr>
              <a:t>class</a:t>
            </a:r>
            <a:r>
              <a:rPr lang="en-US" sz="1700" i="1" dirty="0"/>
              <a:t>="</a:t>
            </a:r>
            <a:r>
              <a:rPr lang="en-US" sz="1700" i="1" dirty="0" err="1">
                <a:solidFill>
                  <a:srgbClr val="0070C0"/>
                </a:solidFill>
              </a:rPr>
              <a:t>menuitem</a:t>
            </a:r>
            <a:r>
              <a:rPr lang="en-US" sz="1700" i="1" dirty="0"/>
              <a:t>"&gt;Menu-item 3&lt;/</a:t>
            </a:r>
            <a:r>
              <a:rPr lang="en-US" sz="1700" i="1" dirty="0">
                <a:solidFill>
                  <a:srgbClr val="994E15"/>
                </a:solidFill>
              </a:rPr>
              <a:t>li</a:t>
            </a:r>
            <a:r>
              <a:rPr lang="en-US" sz="1700" i="1" dirty="0"/>
              <a:t>&gt;</a:t>
            </a:r>
          </a:p>
          <a:p>
            <a:r>
              <a:rPr lang="en-US" sz="1700" i="1" dirty="0"/>
              <a:t>    &lt;/</a:t>
            </a:r>
            <a:r>
              <a:rPr lang="en-US" sz="1700" i="1" dirty="0">
                <a:solidFill>
                  <a:srgbClr val="994E15"/>
                </a:solidFill>
              </a:rPr>
              <a:t>ul</a:t>
            </a:r>
            <a:r>
              <a:rPr lang="en-US" sz="1700" i="1" dirty="0"/>
              <a:t>&gt;</a:t>
            </a:r>
          </a:p>
          <a:p>
            <a:r>
              <a:rPr lang="en-US" sz="1700" i="1" dirty="0"/>
              <a:t>  &lt;/</a:t>
            </a:r>
            <a:r>
              <a:rPr lang="en-US" sz="1700" i="1" dirty="0">
                <a:solidFill>
                  <a:srgbClr val="994E15"/>
                </a:solidFill>
              </a:rPr>
              <a:t>div</a:t>
            </a:r>
            <a:r>
              <a:rPr lang="en-US" sz="1700" i="1" dirty="0"/>
              <a:t>&gt;</a:t>
            </a:r>
          </a:p>
          <a:p>
            <a:r>
              <a:rPr lang="en-US" sz="1700" i="1" dirty="0"/>
              <a:t>  &lt;</a:t>
            </a:r>
            <a:r>
              <a:rPr lang="en-US" sz="1700" i="1" dirty="0">
                <a:solidFill>
                  <a:srgbClr val="994E15"/>
                </a:solidFill>
              </a:rPr>
              <a:t>div</a:t>
            </a:r>
            <a:r>
              <a:rPr lang="en-US" sz="1700" i="1" dirty="0"/>
              <a:t> </a:t>
            </a:r>
            <a:r>
              <a:rPr lang="en-US" sz="1700" i="1" dirty="0">
                <a:solidFill>
                  <a:srgbClr val="FF0000"/>
                </a:solidFill>
              </a:rPr>
              <a:t>id</a:t>
            </a:r>
            <a:r>
              <a:rPr lang="en-US" sz="1700" i="1" dirty="0"/>
              <a:t>="</a:t>
            </a:r>
            <a:r>
              <a:rPr lang="en-US" sz="1700" i="1" dirty="0">
                <a:solidFill>
                  <a:srgbClr val="0070C0"/>
                </a:solidFill>
              </a:rPr>
              <a:t>main</a:t>
            </a:r>
            <a:r>
              <a:rPr lang="en-US" sz="1700" i="1" dirty="0"/>
              <a:t>"&gt;</a:t>
            </a:r>
          </a:p>
          <a:p>
            <a:r>
              <a:rPr lang="en-US" sz="1700" i="1" dirty="0"/>
              <a:t>    &lt;</a:t>
            </a:r>
            <a:r>
              <a:rPr lang="en-US" sz="1700" i="1" dirty="0">
                <a:solidFill>
                  <a:srgbClr val="994E15"/>
                </a:solidFill>
              </a:rPr>
              <a:t>h1</a:t>
            </a:r>
            <a:r>
              <a:rPr lang="en-US" sz="1700" i="1" dirty="0"/>
              <a:t>&gt;Resize the browser window to see the effect!&lt;/</a:t>
            </a:r>
            <a:r>
              <a:rPr lang="en-US" sz="1700" i="1" dirty="0">
                <a:solidFill>
                  <a:srgbClr val="994E15"/>
                </a:solidFill>
              </a:rPr>
              <a:t>h1</a:t>
            </a:r>
            <a:r>
              <a:rPr lang="en-US" sz="1700" i="1" dirty="0"/>
              <a:t>&gt;</a:t>
            </a:r>
          </a:p>
          <a:p>
            <a:r>
              <a:rPr lang="en-US" sz="1700" i="1" dirty="0"/>
              <a:t>  &lt;/</a:t>
            </a:r>
            <a:r>
              <a:rPr lang="en-US" sz="1700" i="1" dirty="0">
                <a:solidFill>
                  <a:srgbClr val="994E15"/>
                </a:solidFill>
              </a:rPr>
              <a:t>div</a:t>
            </a:r>
            <a:r>
              <a:rPr lang="en-US" sz="1700" i="1" dirty="0"/>
              <a:t>&gt;</a:t>
            </a:r>
          </a:p>
          <a:p>
            <a:r>
              <a:rPr lang="en-US" sz="1700" i="1" dirty="0"/>
              <a:t>&lt;/</a:t>
            </a:r>
            <a:r>
              <a:rPr lang="en-US" sz="1700" i="1" dirty="0">
                <a:solidFill>
                  <a:srgbClr val="994E15"/>
                </a:solidFill>
              </a:rPr>
              <a:t>div</a:t>
            </a:r>
            <a:r>
              <a:rPr lang="en-US" sz="1700" i="1" dirty="0"/>
              <a:t>&gt;</a:t>
            </a:r>
          </a:p>
          <a:p>
            <a:r>
              <a:rPr lang="en-US" sz="1700" i="1" dirty="0"/>
              <a:t>&lt;/</a:t>
            </a:r>
            <a:r>
              <a:rPr lang="en-US" sz="1700" i="1" dirty="0">
                <a:solidFill>
                  <a:srgbClr val="994E15"/>
                </a:solidFill>
              </a:rPr>
              <a:t>body</a:t>
            </a:r>
            <a:r>
              <a:rPr lang="en-US" sz="1700" i="1" dirty="0"/>
              <a:t>&gt;</a:t>
            </a:r>
          </a:p>
          <a:p>
            <a:r>
              <a:rPr lang="en-US" sz="1700" i="1" dirty="0"/>
              <a:t>&lt;/</a:t>
            </a:r>
            <a:r>
              <a:rPr lang="en-US" sz="1700" i="1" dirty="0">
                <a:solidFill>
                  <a:srgbClr val="994E15"/>
                </a:solidFill>
              </a:rPr>
              <a:t>html</a:t>
            </a:r>
            <a:r>
              <a:rPr lang="en-US" sz="1700" i="1" dirty="0"/>
              <a:t>&gt;</a:t>
            </a:r>
          </a:p>
        </p:txBody>
      </p:sp>
    </p:spTree>
    <p:extLst>
      <p:ext uri="{BB962C8B-B14F-4D97-AF65-F5344CB8AC3E}">
        <p14:creationId xmlns:p14="http://schemas.microsoft.com/office/powerpoint/2010/main" val="24672688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878218" cy="523220"/>
          </a:xfrm>
          <a:prstGeom prst="rect">
            <a:avLst/>
          </a:prstGeom>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Media Queries – Example 2:</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195</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8" name="TextBox 7">
            <a:extLst>
              <a:ext uri="{FF2B5EF4-FFF2-40B4-BE49-F238E27FC236}">
                <a16:creationId xmlns="" xmlns:a16="http://schemas.microsoft.com/office/drawing/2014/main" id="{29206E47-6037-48C8-BF80-628AE3E16879}"/>
              </a:ext>
            </a:extLst>
          </p:cNvPr>
          <p:cNvSpPr txBox="1"/>
          <p:nvPr/>
        </p:nvSpPr>
        <p:spPr>
          <a:xfrm>
            <a:off x="822111" y="1455393"/>
            <a:ext cx="1271152"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Out put:</a:t>
            </a:r>
            <a:endParaRPr lang="fa-IR" sz="2400" b="1" dirty="0">
              <a:latin typeface="Arial" panose="020B0604020202020204" pitchFamily="34" charset="0"/>
              <a:cs typeface="Arial" panose="020B0604020202020204" pitchFamily="34" charset="0"/>
            </a:endParaRPr>
          </a:p>
        </p:txBody>
      </p:sp>
      <p:sp>
        <p:nvSpPr>
          <p:cNvPr id="10" name="箭头: 五边形 7">
            <a:extLst>
              <a:ext uri="{FF2B5EF4-FFF2-40B4-BE49-F238E27FC236}">
                <a16:creationId xmlns="" xmlns:a16="http://schemas.microsoft.com/office/drawing/2014/main" id="{7B36EEBD-AC92-4F86-9928-111D176198C6}"/>
              </a:ext>
            </a:extLst>
          </p:cNvPr>
          <p:cNvSpPr/>
          <p:nvPr/>
        </p:nvSpPr>
        <p:spPr>
          <a:xfrm>
            <a:off x="240296" y="1530514"/>
            <a:ext cx="497942" cy="249869"/>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pic>
        <p:nvPicPr>
          <p:cNvPr id="13" name="Picture 12">
            <a:extLst>
              <a:ext uri="{FF2B5EF4-FFF2-40B4-BE49-F238E27FC236}">
                <a16:creationId xmlns="" xmlns:a16="http://schemas.microsoft.com/office/drawing/2014/main" id="{827FB100-BD27-4895-825A-C63EFD2CB7D8}"/>
              </a:ext>
            </a:extLst>
          </p:cNvPr>
          <p:cNvPicPr>
            <a:picLocks noChangeAspect="1"/>
          </p:cNvPicPr>
          <p:nvPr/>
        </p:nvPicPr>
        <p:blipFill>
          <a:blip r:embed="rId3"/>
          <a:stretch>
            <a:fillRect/>
          </a:stretch>
        </p:blipFill>
        <p:spPr>
          <a:xfrm>
            <a:off x="6290065" y="2114076"/>
            <a:ext cx="4641069" cy="4252524"/>
          </a:xfrm>
          <a:prstGeom prst="rect">
            <a:avLst/>
          </a:prstGeom>
        </p:spPr>
      </p:pic>
      <p:pic>
        <p:nvPicPr>
          <p:cNvPr id="12" name="Picture 11">
            <a:extLst>
              <a:ext uri="{FF2B5EF4-FFF2-40B4-BE49-F238E27FC236}">
                <a16:creationId xmlns="" xmlns:a16="http://schemas.microsoft.com/office/drawing/2014/main" id="{DB3B5092-E4A3-4C09-9074-52CA055C4DC0}"/>
              </a:ext>
            </a:extLst>
          </p:cNvPr>
          <p:cNvPicPr>
            <a:picLocks noChangeAspect="1"/>
          </p:cNvPicPr>
          <p:nvPr/>
        </p:nvPicPr>
        <p:blipFill>
          <a:blip r:embed="rId4"/>
          <a:stretch>
            <a:fillRect/>
          </a:stretch>
        </p:blipFill>
        <p:spPr>
          <a:xfrm>
            <a:off x="7156685" y="3116598"/>
            <a:ext cx="2907827" cy="1761897"/>
          </a:xfrm>
          <a:prstGeom prst="rect">
            <a:avLst/>
          </a:prstGeom>
        </p:spPr>
      </p:pic>
      <p:pic>
        <p:nvPicPr>
          <p:cNvPr id="14" name="Picture 13">
            <a:extLst>
              <a:ext uri="{FF2B5EF4-FFF2-40B4-BE49-F238E27FC236}">
                <a16:creationId xmlns="" xmlns:a16="http://schemas.microsoft.com/office/drawing/2014/main" id="{14BC9014-4C42-48D1-892D-4978A606E043}"/>
              </a:ext>
            </a:extLst>
          </p:cNvPr>
          <p:cNvPicPr>
            <a:picLocks noChangeAspect="1"/>
          </p:cNvPicPr>
          <p:nvPr/>
        </p:nvPicPr>
        <p:blipFill>
          <a:blip r:embed="rId5"/>
          <a:stretch>
            <a:fillRect/>
          </a:stretch>
        </p:blipFill>
        <p:spPr>
          <a:xfrm>
            <a:off x="443755" y="2265499"/>
            <a:ext cx="5261304" cy="3938357"/>
          </a:xfrm>
          <a:prstGeom prst="rect">
            <a:avLst/>
          </a:prstGeom>
        </p:spPr>
      </p:pic>
      <p:pic>
        <p:nvPicPr>
          <p:cNvPr id="15" name="Picture 14">
            <a:extLst>
              <a:ext uri="{FF2B5EF4-FFF2-40B4-BE49-F238E27FC236}">
                <a16:creationId xmlns="" xmlns:a16="http://schemas.microsoft.com/office/drawing/2014/main" id="{4B862C70-B4BE-4BDB-B8F2-19A0A51BFDE9}"/>
              </a:ext>
            </a:extLst>
          </p:cNvPr>
          <p:cNvPicPr>
            <a:picLocks noChangeAspect="1"/>
          </p:cNvPicPr>
          <p:nvPr/>
        </p:nvPicPr>
        <p:blipFill>
          <a:blip r:embed="rId6"/>
          <a:stretch>
            <a:fillRect/>
          </a:stretch>
        </p:blipFill>
        <p:spPr>
          <a:xfrm>
            <a:off x="2329171" y="2656972"/>
            <a:ext cx="1490472" cy="31554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6554265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878218" cy="523220"/>
          </a:xfrm>
          <a:prstGeom prst="rect">
            <a:avLst/>
          </a:prstGeom>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Media Queries – Example 3:</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196</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9" name="TextBox 8">
            <a:extLst>
              <a:ext uri="{FF2B5EF4-FFF2-40B4-BE49-F238E27FC236}">
                <a16:creationId xmlns="" xmlns:a16="http://schemas.microsoft.com/office/drawing/2014/main" id="{D89AA53D-A992-47A3-805F-244FD968B12D}"/>
              </a:ext>
            </a:extLst>
          </p:cNvPr>
          <p:cNvSpPr txBox="1"/>
          <p:nvPr/>
        </p:nvSpPr>
        <p:spPr>
          <a:xfrm>
            <a:off x="757022" y="1152132"/>
            <a:ext cx="6094476" cy="5262979"/>
          </a:xfrm>
          <a:prstGeom prst="rect">
            <a:avLst/>
          </a:prstGeom>
          <a:noFill/>
        </p:spPr>
        <p:txBody>
          <a:bodyPr wrap="square">
            <a:spAutoFit/>
          </a:bodyPr>
          <a:lstStyle/>
          <a:p>
            <a:r>
              <a:rPr lang="en-US" sz="1600" i="1" dirty="0"/>
              <a:t>&lt;!DOCTYPE html&gt;</a:t>
            </a:r>
          </a:p>
          <a:p>
            <a:r>
              <a:rPr lang="en-US" sz="1600" i="1" dirty="0"/>
              <a:t>&lt;</a:t>
            </a:r>
            <a:r>
              <a:rPr lang="en-US" sz="1600" i="1" dirty="0">
                <a:solidFill>
                  <a:srgbClr val="994E15"/>
                </a:solidFill>
              </a:rPr>
              <a:t>html</a:t>
            </a:r>
            <a:r>
              <a:rPr lang="en-US" sz="1600" i="1" dirty="0"/>
              <a:t>&gt;</a:t>
            </a:r>
          </a:p>
          <a:p>
            <a:r>
              <a:rPr lang="en-US" sz="1600" i="1" dirty="0"/>
              <a:t>&lt;</a:t>
            </a:r>
            <a:r>
              <a:rPr lang="en-US" sz="1600" i="1" dirty="0">
                <a:solidFill>
                  <a:srgbClr val="994E15"/>
                </a:solidFill>
              </a:rPr>
              <a:t>head</a:t>
            </a:r>
            <a:r>
              <a:rPr lang="en-US" sz="1600" i="1" dirty="0"/>
              <a:t>&gt;</a:t>
            </a:r>
          </a:p>
          <a:p>
            <a:r>
              <a:rPr lang="en-US" sz="1600" i="1" dirty="0"/>
              <a:t>    &lt;</a:t>
            </a:r>
            <a:r>
              <a:rPr lang="en-US" sz="1600" i="1" dirty="0">
                <a:solidFill>
                  <a:srgbClr val="994E15"/>
                </a:solidFill>
              </a:rPr>
              <a:t>meta</a:t>
            </a:r>
            <a:r>
              <a:rPr lang="en-US" sz="1600" i="1" dirty="0"/>
              <a:t> </a:t>
            </a:r>
            <a:r>
              <a:rPr lang="en-US" sz="1600" i="1" dirty="0">
                <a:solidFill>
                  <a:srgbClr val="FF0000"/>
                </a:solidFill>
              </a:rPr>
              <a:t>charset</a:t>
            </a:r>
            <a:r>
              <a:rPr lang="en-US" sz="1600" i="1" dirty="0"/>
              <a:t>="</a:t>
            </a:r>
            <a:r>
              <a:rPr lang="en-US" sz="1600" i="1" dirty="0">
                <a:solidFill>
                  <a:srgbClr val="0070C0"/>
                </a:solidFill>
              </a:rPr>
              <a:t>UTF-8</a:t>
            </a:r>
            <a:r>
              <a:rPr lang="en-US" sz="1600" i="1" dirty="0"/>
              <a:t>"&gt;</a:t>
            </a:r>
          </a:p>
          <a:p>
            <a:r>
              <a:rPr lang="en-US" sz="1600" i="1" dirty="0"/>
              <a:t>    &lt;</a:t>
            </a:r>
            <a:r>
              <a:rPr lang="en-US" sz="1600" i="1" dirty="0">
                <a:solidFill>
                  <a:srgbClr val="994E15"/>
                </a:solidFill>
              </a:rPr>
              <a:t>meta</a:t>
            </a:r>
            <a:r>
              <a:rPr lang="en-US" sz="1600" i="1" dirty="0"/>
              <a:t> </a:t>
            </a:r>
            <a:r>
              <a:rPr lang="en-US" sz="1600" i="1" dirty="0">
                <a:solidFill>
                  <a:srgbClr val="FF0000"/>
                </a:solidFill>
              </a:rPr>
              <a:t>name</a:t>
            </a:r>
            <a:r>
              <a:rPr lang="en-US" sz="1600" i="1" dirty="0"/>
              <a:t>="</a:t>
            </a:r>
            <a:r>
              <a:rPr lang="en-US" sz="1600" i="1" dirty="0">
                <a:solidFill>
                  <a:srgbClr val="0070C0"/>
                </a:solidFill>
              </a:rPr>
              <a:t>viewport</a:t>
            </a:r>
            <a:r>
              <a:rPr lang="en-US" sz="1600" i="1" dirty="0"/>
              <a:t>" </a:t>
            </a:r>
            <a:r>
              <a:rPr lang="en-US" sz="1600" i="1" dirty="0">
                <a:solidFill>
                  <a:srgbClr val="FF0000"/>
                </a:solidFill>
              </a:rPr>
              <a:t>content</a:t>
            </a:r>
            <a:r>
              <a:rPr lang="en-US" sz="1600" i="1" dirty="0"/>
              <a:t>="</a:t>
            </a:r>
            <a:r>
              <a:rPr lang="en-US" sz="1600" i="1" dirty="0">
                <a:solidFill>
                  <a:srgbClr val="0070C0"/>
                </a:solidFill>
              </a:rPr>
              <a:t>width</a:t>
            </a:r>
            <a:r>
              <a:rPr lang="en-US" sz="1600" i="1" dirty="0"/>
              <a:t>=</a:t>
            </a:r>
            <a:r>
              <a:rPr lang="en-US" sz="1600" i="1" dirty="0">
                <a:solidFill>
                  <a:srgbClr val="0070C0"/>
                </a:solidFill>
              </a:rPr>
              <a:t>device-width</a:t>
            </a:r>
            <a:r>
              <a:rPr lang="en-US" sz="1600" i="1" dirty="0"/>
              <a:t>, </a:t>
            </a:r>
            <a:r>
              <a:rPr lang="en-US" sz="1600" i="1" dirty="0">
                <a:solidFill>
                  <a:srgbClr val="FF0000"/>
                </a:solidFill>
              </a:rPr>
              <a:t>initial-scale</a:t>
            </a:r>
            <a:r>
              <a:rPr lang="en-US" sz="1600" i="1" dirty="0"/>
              <a:t>=1"&gt;</a:t>
            </a:r>
          </a:p>
          <a:p>
            <a:r>
              <a:rPr lang="en-US" sz="1600" i="1" dirty="0"/>
              <a:t>    &lt;</a:t>
            </a:r>
            <a:r>
              <a:rPr lang="en-US" sz="1600" i="1" dirty="0">
                <a:solidFill>
                  <a:srgbClr val="994E15"/>
                </a:solidFill>
              </a:rPr>
              <a:t>style</a:t>
            </a:r>
            <a:r>
              <a:rPr lang="en-US" sz="1600" i="1" dirty="0"/>
              <a:t>&gt;</a:t>
            </a:r>
          </a:p>
          <a:p>
            <a:r>
              <a:rPr lang="en-US" sz="1600" i="1" dirty="0"/>
              <a:t>        * {</a:t>
            </a:r>
          </a:p>
          <a:p>
            <a:r>
              <a:rPr lang="en-US" sz="1600" i="1" dirty="0"/>
              <a:t>            </a:t>
            </a:r>
            <a:r>
              <a:rPr lang="en-US" sz="1600" i="1" dirty="0">
                <a:solidFill>
                  <a:srgbClr val="FF0000"/>
                </a:solidFill>
              </a:rPr>
              <a:t>margin</a:t>
            </a:r>
            <a:r>
              <a:rPr lang="en-US" sz="1600" i="1" dirty="0"/>
              <a:t>: </a:t>
            </a:r>
            <a:r>
              <a:rPr lang="en-US" sz="1600" i="1" dirty="0">
                <a:solidFill>
                  <a:srgbClr val="0070C0"/>
                </a:solidFill>
              </a:rPr>
              <a:t>0</a:t>
            </a:r>
            <a:r>
              <a:rPr lang="en-US" sz="1600" i="1" dirty="0"/>
              <a:t>;</a:t>
            </a:r>
          </a:p>
          <a:p>
            <a:r>
              <a:rPr lang="en-US" sz="1600" i="1" dirty="0"/>
              <a:t>            </a:t>
            </a:r>
            <a:r>
              <a:rPr lang="en-US" sz="1600" i="1" dirty="0">
                <a:solidFill>
                  <a:srgbClr val="FF0000"/>
                </a:solidFill>
              </a:rPr>
              <a:t>padding</a:t>
            </a:r>
            <a:r>
              <a:rPr lang="en-US" sz="1600" i="1" dirty="0"/>
              <a:t>: </a:t>
            </a:r>
            <a:r>
              <a:rPr lang="en-US" sz="1600" i="1" dirty="0">
                <a:solidFill>
                  <a:srgbClr val="0070C0"/>
                </a:solidFill>
              </a:rPr>
              <a:t>0</a:t>
            </a:r>
            <a:r>
              <a:rPr lang="en-US" sz="1600" i="1" dirty="0"/>
              <a:t>;</a:t>
            </a:r>
          </a:p>
          <a:p>
            <a:r>
              <a:rPr lang="en-US" sz="1600" i="1" dirty="0"/>
              <a:t>            </a:t>
            </a:r>
            <a:r>
              <a:rPr lang="en-US" sz="1600" i="1" dirty="0">
                <a:solidFill>
                  <a:srgbClr val="FF0000"/>
                </a:solidFill>
              </a:rPr>
              <a:t>box-sizing</a:t>
            </a:r>
            <a:r>
              <a:rPr lang="en-US" sz="1600" i="1" dirty="0"/>
              <a:t>: </a:t>
            </a:r>
            <a:r>
              <a:rPr lang="en-US" sz="1600" i="1" dirty="0">
                <a:solidFill>
                  <a:srgbClr val="0070C0"/>
                </a:solidFill>
              </a:rPr>
              <a:t>border-box</a:t>
            </a:r>
            <a:r>
              <a:rPr lang="en-US" sz="1600" i="1" dirty="0"/>
              <a:t>;</a:t>
            </a:r>
          </a:p>
          <a:p>
            <a:r>
              <a:rPr lang="en-US" sz="1600" i="1" dirty="0"/>
              <a:t>        }</a:t>
            </a:r>
          </a:p>
          <a:p>
            <a:endParaRPr lang="en-US" sz="1600" i="1" dirty="0"/>
          </a:p>
          <a:p>
            <a:endParaRPr lang="en-US" sz="1600" i="1" dirty="0"/>
          </a:p>
          <a:p>
            <a:r>
              <a:rPr lang="en-US" sz="1600" i="1" dirty="0"/>
              <a:t> .</a:t>
            </a:r>
            <a:r>
              <a:rPr lang="en-US" sz="1600" i="1" dirty="0">
                <a:solidFill>
                  <a:srgbClr val="994E15"/>
                </a:solidFill>
              </a:rPr>
              <a:t>header</a:t>
            </a:r>
            <a:r>
              <a:rPr lang="en-US" sz="1600" i="1" dirty="0"/>
              <a:t> {</a:t>
            </a:r>
          </a:p>
          <a:p>
            <a:r>
              <a:rPr lang="en-US" sz="1600" i="1" dirty="0"/>
              <a:t>            </a:t>
            </a:r>
            <a:r>
              <a:rPr lang="en-US" sz="1600" i="1" dirty="0">
                <a:solidFill>
                  <a:srgbClr val="FF0000"/>
                </a:solidFill>
              </a:rPr>
              <a:t>padding</a:t>
            </a:r>
            <a:r>
              <a:rPr lang="en-US" sz="1600" i="1" dirty="0"/>
              <a:t>: </a:t>
            </a:r>
            <a:r>
              <a:rPr lang="en-US" sz="1600" i="1" dirty="0">
                <a:solidFill>
                  <a:srgbClr val="0070C0"/>
                </a:solidFill>
              </a:rPr>
              <a:t>60px</a:t>
            </a:r>
            <a:r>
              <a:rPr lang="en-US" sz="1600" i="1" dirty="0"/>
              <a:t>;</a:t>
            </a:r>
          </a:p>
          <a:p>
            <a:r>
              <a:rPr lang="en-US" sz="1600" i="1" dirty="0"/>
              <a:t>            </a:t>
            </a:r>
            <a:r>
              <a:rPr lang="en-US" sz="1600" i="1" dirty="0">
                <a:solidFill>
                  <a:srgbClr val="FF0000"/>
                </a:solidFill>
              </a:rPr>
              <a:t>text-align</a:t>
            </a:r>
            <a:r>
              <a:rPr lang="en-US" sz="1600" i="1" dirty="0"/>
              <a:t>: </a:t>
            </a:r>
            <a:r>
              <a:rPr lang="en-US" sz="1600" i="1" dirty="0">
                <a:solidFill>
                  <a:srgbClr val="0070C0"/>
                </a:solidFill>
              </a:rPr>
              <a:t>center</a:t>
            </a:r>
            <a:r>
              <a:rPr lang="en-US" sz="1600" i="1" dirty="0"/>
              <a:t>;</a:t>
            </a:r>
          </a:p>
          <a:p>
            <a:r>
              <a:rPr lang="en-US" sz="1600" i="1" dirty="0"/>
              <a:t>            </a:t>
            </a:r>
            <a:r>
              <a:rPr lang="en-US" sz="1600" i="1" dirty="0">
                <a:solidFill>
                  <a:srgbClr val="FF0000"/>
                </a:solidFill>
              </a:rPr>
              <a:t>background</a:t>
            </a:r>
            <a:r>
              <a:rPr lang="en-US" sz="1600" i="1" dirty="0"/>
              <a:t>: </a:t>
            </a:r>
            <a:r>
              <a:rPr lang="en-US" sz="1600" i="1" dirty="0">
                <a:solidFill>
                  <a:srgbClr val="0070C0"/>
                </a:solidFill>
              </a:rPr>
              <a:t>#1abc9c</a:t>
            </a:r>
            <a:r>
              <a:rPr lang="en-US" sz="1600" i="1" dirty="0"/>
              <a:t>;</a:t>
            </a:r>
          </a:p>
          <a:p>
            <a:r>
              <a:rPr lang="en-US" sz="1600" i="1" dirty="0"/>
              <a:t>            </a:t>
            </a:r>
            <a:r>
              <a:rPr lang="en-US" sz="1600" i="1" dirty="0">
                <a:solidFill>
                  <a:srgbClr val="FF0000"/>
                </a:solidFill>
              </a:rPr>
              <a:t>color</a:t>
            </a:r>
            <a:r>
              <a:rPr lang="en-US" sz="1600" i="1" dirty="0"/>
              <a:t>: </a:t>
            </a:r>
            <a:r>
              <a:rPr lang="en-US" sz="1600" i="1" dirty="0">
                <a:solidFill>
                  <a:srgbClr val="0070C0"/>
                </a:solidFill>
              </a:rPr>
              <a:t>white</a:t>
            </a:r>
            <a:r>
              <a:rPr lang="en-US" sz="1600" i="1" dirty="0"/>
              <a:t>;</a:t>
            </a:r>
          </a:p>
          <a:p>
            <a:r>
              <a:rPr lang="en-US" sz="1600" i="1" dirty="0"/>
              <a:t>        }</a:t>
            </a:r>
          </a:p>
          <a:p>
            <a:endParaRPr lang="en-US" sz="1600" i="1" dirty="0"/>
          </a:p>
        </p:txBody>
      </p:sp>
      <p:sp>
        <p:nvSpPr>
          <p:cNvPr id="15" name="TextBox 14">
            <a:extLst>
              <a:ext uri="{FF2B5EF4-FFF2-40B4-BE49-F238E27FC236}">
                <a16:creationId xmlns="" xmlns:a16="http://schemas.microsoft.com/office/drawing/2014/main" id="{EAEE47FC-9CD4-4982-9A0E-F21EE4A5D99B}"/>
              </a:ext>
            </a:extLst>
          </p:cNvPr>
          <p:cNvSpPr txBox="1"/>
          <p:nvPr/>
        </p:nvSpPr>
        <p:spPr>
          <a:xfrm>
            <a:off x="6527492" y="996620"/>
            <a:ext cx="6094476" cy="5262979"/>
          </a:xfrm>
          <a:prstGeom prst="rect">
            <a:avLst/>
          </a:prstGeom>
          <a:noFill/>
        </p:spPr>
        <p:txBody>
          <a:bodyPr wrap="square">
            <a:spAutoFit/>
          </a:bodyPr>
          <a:lstStyle/>
          <a:p>
            <a:endParaRPr lang="en-US" sz="1600" i="1" dirty="0"/>
          </a:p>
          <a:p>
            <a:r>
              <a:rPr lang="en-US" sz="1600" i="1" dirty="0"/>
              <a:t>        .</a:t>
            </a:r>
            <a:r>
              <a:rPr lang="en-US" sz="1600" i="1" dirty="0">
                <a:solidFill>
                  <a:srgbClr val="994E15"/>
                </a:solidFill>
              </a:rPr>
              <a:t>navbar</a:t>
            </a:r>
            <a:r>
              <a:rPr lang="en-US" sz="1600" i="1" dirty="0"/>
              <a:t> {</a:t>
            </a:r>
          </a:p>
          <a:p>
            <a:r>
              <a:rPr lang="en-US" sz="1600" i="1" dirty="0"/>
              <a:t>            </a:t>
            </a:r>
            <a:r>
              <a:rPr lang="en-US" sz="1600" i="1" dirty="0">
                <a:solidFill>
                  <a:srgbClr val="FF0000"/>
                </a:solidFill>
              </a:rPr>
              <a:t>display</a:t>
            </a:r>
            <a:r>
              <a:rPr lang="en-US" sz="1600" i="1" dirty="0"/>
              <a:t>: </a:t>
            </a:r>
            <a:r>
              <a:rPr lang="en-US" sz="1600" i="1" dirty="0">
                <a:solidFill>
                  <a:srgbClr val="0070C0"/>
                </a:solidFill>
              </a:rPr>
              <a:t>flex</a:t>
            </a:r>
            <a:r>
              <a:rPr lang="en-US" sz="1600" i="1" dirty="0"/>
              <a:t>;</a:t>
            </a:r>
          </a:p>
          <a:p>
            <a:r>
              <a:rPr lang="en-US" sz="1600" i="1" dirty="0"/>
              <a:t>            </a:t>
            </a:r>
            <a:r>
              <a:rPr lang="en-US" sz="1600" i="1" dirty="0">
                <a:solidFill>
                  <a:srgbClr val="FF0000"/>
                </a:solidFill>
              </a:rPr>
              <a:t>background</a:t>
            </a:r>
            <a:r>
              <a:rPr lang="en-US" sz="1600" i="1" dirty="0"/>
              <a:t>:</a:t>
            </a:r>
            <a:r>
              <a:rPr lang="en-US" sz="1600" i="1" dirty="0">
                <a:solidFill>
                  <a:srgbClr val="0070C0"/>
                </a:solidFill>
              </a:rPr>
              <a:t> #333</a:t>
            </a:r>
            <a:r>
              <a:rPr lang="en-US" sz="1600" i="1" dirty="0"/>
              <a:t>;</a:t>
            </a:r>
          </a:p>
          <a:p>
            <a:r>
              <a:rPr lang="en-US" sz="1600" i="1" dirty="0"/>
              <a:t>            </a:t>
            </a:r>
            <a:r>
              <a:rPr lang="en-US" sz="1600" i="1" dirty="0">
                <a:solidFill>
                  <a:srgbClr val="FF0000"/>
                </a:solidFill>
              </a:rPr>
              <a:t>padding</a:t>
            </a:r>
            <a:r>
              <a:rPr lang="en-US" sz="1600" i="1" dirty="0"/>
              <a:t>: </a:t>
            </a:r>
            <a:r>
              <a:rPr lang="en-US" sz="1600" i="1" dirty="0">
                <a:solidFill>
                  <a:srgbClr val="0070C0"/>
                </a:solidFill>
              </a:rPr>
              <a:t>0</a:t>
            </a:r>
            <a:r>
              <a:rPr lang="en-US" sz="1600" i="1" dirty="0"/>
              <a:t> </a:t>
            </a:r>
            <a:r>
              <a:rPr lang="en-US" sz="1600" i="1" dirty="0">
                <a:solidFill>
                  <a:srgbClr val="0070C0"/>
                </a:solidFill>
              </a:rPr>
              <a:t>20px</a:t>
            </a:r>
            <a:r>
              <a:rPr lang="en-US" sz="1600" i="1" dirty="0"/>
              <a:t>;</a:t>
            </a:r>
          </a:p>
          <a:p>
            <a:r>
              <a:rPr lang="en-US" sz="1600" i="1" dirty="0"/>
              <a:t>        }</a:t>
            </a:r>
          </a:p>
          <a:p>
            <a:endParaRPr lang="en-US" sz="1600" i="1" dirty="0"/>
          </a:p>
          <a:p>
            <a:r>
              <a:rPr lang="en-US" sz="1600" i="1" dirty="0"/>
              <a:t>        .</a:t>
            </a:r>
            <a:r>
              <a:rPr lang="en-US" sz="1600" i="1" dirty="0">
                <a:solidFill>
                  <a:srgbClr val="994E15"/>
                </a:solidFill>
              </a:rPr>
              <a:t>navbar</a:t>
            </a:r>
            <a:r>
              <a:rPr lang="en-US" sz="1600" i="1" dirty="0"/>
              <a:t> </a:t>
            </a:r>
            <a:r>
              <a:rPr lang="en-US" sz="1600" i="1" dirty="0">
                <a:solidFill>
                  <a:srgbClr val="994E15"/>
                </a:solidFill>
              </a:rPr>
              <a:t>a</a:t>
            </a:r>
            <a:r>
              <a:rPr lang="en-US" sz="1600" i="1" dirty="0"/>
              <a:t> {</a:t>
            </a:r>
          </a:p>
          <a:p>
            <a:r>
              <a:rPr lang="en-US" sz="1600" i="1" dirty="0"/>
              <a:t>            </a:t>
            </a:r>
            <a:r>
              <a:rPr lang="en-US" sz="1600" i="1" dirty="0">
                <a:solidFill>
                  <a:srgbClr val="FF0000"/>
                </a:solidFill>
              </a:rPr>
              <a:t>color</a:t>
            </a:r>
            <a:r>
              <a:rPr lang="en-US" sz="1600" i="1" dirty="0"/>
              <a:t>: </a:t>
            </a:r>
            <a:r>
              <a:rPr lang="en-US" sz="1600" i="1" dirty="0">
                <a:solidFill>
                  <a:srgbClr val="0070C0"/>
                </a:solidFill>
              </a:rPr>
              <a:t>white</a:t>
            </a:r>
            <a:r>
              <a:rPr lang="en-US" sz="1600" i="1" dirty="0"/>
              <a:t>;</a:t>
            </a:r>
          </a:p>
          <a:p>
            <a:r>
              <a:rPr lang="en-US" sz="1600" i="1" dirty="0"/>
              <a:t>            </a:t>
            </a:r>
            <a:r>
              <a:rPr lang="en-US" sz="1600" i="1" dirty="0">
                <a:solidFill>
                  <a:srgbClr val="FF0000"/>
                </a:solidFill>
              </a:rPr>
              <a:t>padding</a:t>
            </a:r>
            <a:r>
              <a:rPr lang="en-US" sz="1600" i="1" dirty="0"/>
              <a:t>: </a:t>
            </a:r>
            <a:r>
              <a:rPr lang="en-US" sz="1600" i="1" dirty="0">
                <a:solidFill>
                  <a:srgbClr val="0070C0"/>
                </a:solidFill>
              </a:rPr>
              <a:t>15px 20px</a:t>
            </a:r>
            <a:r>
              <a:rPr lang="en-US" sz="1600" i="1" dirty="0"/>
              <a:t>;</a:t>
            </a:r>
          </a:p>
          <a:p>
            <a:r>
              <a:rPr lang="en-US" sz="1600" i="1" dirty="0"/>
              <a:t>            </a:t>
            </a:r>
            <a:r>
              <a:rPr lang="en-US" sz="1600" i="1" dirty="0">
                <a:solidFill>
                  <a:srgbClr val="FF0000"/>
                </a:solidFill>
              </a:rPr>
              <a:t>text-decoration</a:t>
            </a:r>
            <a:r>
              <a:rPr lang="en-US" sz="1600" i="1" dirty="0"/>
              <a:t>: </a:t>
            </a:r>
            <a:r>
              <a:rPr lang="en-US" sz="1600" i="1" dirty="0">
                <a:solidFill>
                  <a:srgbClr val="0070C0"/>
                </a:solidFill>
              </a:rPr>
              <a:t>none</a:t>
            </a:r>
            <a:r>
              <a:rPr lang="en-US" sz="1600" i="1" dirty="0"/>
              <a:t>;</a:t>
            </a:r>
          </a:p>
          <a:p>
            <a:r>
              <a:rPr lang="en-US" sz="1600" i="1" dirty="0"/>
              <a:t>        }</a:t>
            </a:r>
          </a:p>
          <a:p>
            <a:endParaRPr lang="en-US" sz="1600" i="1" dirty="0"/>
          </a:p>
          <a:p>
            <a:r>
              <a:rPr lang="en-US" sz="1600" i="1" dirty="0"/>
              <a:t>        </a:t>
            </a:r>
            <a:r>
              <a:rPr lang="en-US" sz="1600" i="1" dirty="0">
                <a:solidFill>
                  <a:srgbClr val="994E15"/>
                </a:solidFill>
              </a:rPr>
              <a:t>#menuBtn </a:t>
            </a:r>
            <a:r>
              <a:rPr lang="en-US" sz="1600" i="1" dirty="0"/>
              <a:t>{</a:t>
            </a:r>
          </a:p>
          <a:p>
            <a:r>
              <a:rPr lang="en-US" sz="1600" i="1" dirty="0"/>
              <a:t>            </a:t>
            </a:r>
            <a:r>
              <a:rPr lang="en-US" sz="1600" i="1" dirty="0">
                <a:solidFill>
                  <a:srgbClr val="FF0000"/>
                </a:solidFill>
              </a:rPr>
              <a:t>display</a:t>
            </a:r>
            <a:r>
              <a:rPr lang="en-US" sz="1600" i="1" dirty="0"/>
              <a:t>: </a:t>
            </a:r>
            <a:r>
              <a:rPr lang="en-US" sz="1600" i="1" dirty="0">
                <a:solidFill>
                  <a:srgbClr val="0070C0"/>
                </a:solidFill>
              </a:rPr>
              <a:t>none</a:t>
            </a:r>
            <a:r>
              <a:rPr lang="en-US" sz="1600" i="1" dirty="0"/>
              <a:t>;</a:t>
            </a:r>
          </a:p>
          <a:p>
            <a:r>
              <a:rPr lang="en-US" sz="1600" i="1" dirty="0"/>
              <a:t>            </a:t>
            </a:r>
            <a:r>
              <a:rPr lang="en-US" sz="1600" i="1" dirty="0">
                <a:solidFill>
                  <a:srgbClr val="FF0000"/>
                </a:solidFill>
              </a:rPr>
              <a:t>color</a:t>
            </a:r>
            <a:r>
              <a:rPr lang="en-US" sz="1600" i="1" dirty="0"/>
              <a:t>: </a:t>
            </a:r>
            <a:r>
              <a:rPr lang="en-US" sz="1600" i="1" dirty="0">
                <a:solidFill>
                  <a:srgbClr val="0070C0"/>
                </a:solidFill>
              </a:rPr>
              <a:t>white</a:t>
            </a:r>
            <a:r>
              <a:rPr lang="en-US" sz="1600" i="1" dirty="0"/>
              <a:t>;</a:t>
            </a:r>
          </a:p>
          <a:p>
            <a:r>
              <a:rPr lang="en-US" sz="1600" i="1" dirty="0"/>
              <a:t>            </a:t>
            </a:r>
            <a:r>
              <a:rPr lang="en-US" sz="1600" i="1" dirty="0">
                <a:solidFill>
                  <a:srgbClr val="FF0000"/>
                </a:solidFill>
              </a:rPr>
              <a:t>background</a:t>
            </a:r>
            <a:r>
              <a:rPr lang="en-US" sz="1600" i="1" dirty="0"/>
              <a:t>: </a:t>
            </a:r>
            <a:r>
              <a:rPr lang="en-US" sz="1600" i="1" dirty="0">
                <a:solidFill>
                  <a:srgbClr val="0070C0"/>
                </a:solidFill>
              </a:rPr>
              <a:t>none</a:t>
            </a:r>
            <a:r>
              <a:rPr lang="en-US" sz="1600" i="1" dirty="0"/>
              <a:t>;</a:t>
            </a:r>
          </a:p>
          <a:p>
            <a:r>
              <a:rPr lang="en-US" sz="1600" i="1" dirty="0"/>
              <a:t>            </a:t>
            </a:r>
            <a:r>
              <a:rPr lang="en-US" sz="1600" i="1" dirty="0">
                <a:solidFill>
                  <a:srgbClr val="FF0000"/>
                </a:solidFill>
              </a:rPr>
              <a:t>border</a:t>
            </a:r>
            <a:r>
              <a:rPr lang="en-US" sz="1600" i="1" dirty="0"/>
              <a:t>: </a:t>
            </a:r>
            <a:r>
              <a:rPr lang="en-US" sz="1600" i="1" dirty="0">
                <a:solidFill>
                  <a:srgbClr val="0070C0"/>
                </a:solidFill>
              </a:rPr>
              <a:t>none</a:t>
            </a:r>
            <a:r>
              <a:rPr lang="en-US" sz="1600" i="1" dirty="0"/>
              <a:t>;</a:t>
            </a:r>
          </a:p>
          <a:p>
            <a:r>
              <a:rPr lang="en-US" sz="1600" i="1" dirty="0"/>
              <a:t>            </a:t>
            </a:r>
            <a:r>
              <a:rPr lang="en-US" sz="1600" i="1" dirty="0">
                <a:solidFill>
                  <a:srgbClr val="FF0000"/>
                </a:solidFill>
              </a:rPr>
              <a:t>font-size</a:t>
            </a:r>
            <a:r>
              <a:rPr lang="en-US" sz="1600" i="1" dirty="0"/>
              <a:t>: </a:t>
            </a:r>
            <a:r>
              <a:rPr lang="en-US" sz="1600" i="1" dirty="0">
                <a:solidFill>
                  <a:srgbClr val="0070C0"/>
                </a:solidFill>
              </a:rPr>
              <a:t>24px</a:t>
            </a:r>
            <a:r>
              <a:rPr lang="en-US" sz="1600" i="1" dirty="0"/>
              <a:t>;</a:t>
            </a:r>
          </a:p>
          <a:p>
            <a:r>
              <a:rPr lang="en-US" sz="1600" i="1" dirty="0"/>
              <a:t>            </a:t>
            </a:r>
            <a:r>
              <a:rPr lang="en-US" sz="1600" i="1" dirty="0">
                <a:solidFill>
                  <a:srgbClr val="FF0000"/>
                </a:solidFill>
              </a:rPr>
              <a:t>cursor</a:t>
            </a:r>
            <a:r>
              <a:rPr lang="en-US" sz="1600" i="1" dirty="0"/>
              <a:t>: </a:t>
            </a:r>
            <a:r>
              <a:rPr lang="en-US" sz="1600" i="1" dirty="0">
                <a:solidFill>
                  <a:srgbClr val="0070C0"/>
                </a:solidFill>
              </a:rPr>
              <a:t>pointer</a:t>
            </a:r>
            <a:r>
              <a:rPr lang="en-US" sz="1600" i="1" dirty="0"/>
              <a:t>;</a:t>
            </a:r>
          </a:p>
          <a:p>
            <a:r>
              <a:rPr lang="en-US" sz="1600" i="1" dirty="0"/>
              <a:t>        }</a:t>
            </a:r>
          </a:p>
        </p:txBody>
      </p:sp>
      <p:pic>
        <p:nvPicPr>
          <p:cNvPr id="16" name="Graphic 15" descr="Arrow Slight curve">
            <a:extLst>
              <a:ext uri="{FF2B5EF4-FFF2-40B4-BE49-F238E27FC236}">
                <a16:creationId xmlns="" xmlns:a16="http://schemas.microsoft.com/office/drawing/2014/main" id="{8CC48EE0-6706-45D3-9FE9-F83EB308642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439400" y="5345199"/>
            <a:ext cx="914400" cy="914400"/>
          </a:xfrm>
          <a:prstGeom prst="rect">
            <a:avLst/>
          </a:prstGeom>
        </p:spPr>
      </p:pic>
      <p:sp>
        <p:nvSpPr>
          <p:cNvPr id="17" name="文本框 7">
            <a:extLst>
              <a:ext uri="{FF2B5EF4-FFF2-40B4-BE49-F238E27FC236}">
                <a16:creationId xmlns="" xmlns:a16="http://schemas.microsoft.com/office/drawing/2014/main" id="{4AA052B2-0B09-40A1-AFC2-459978D9D8CF}"/>
              </a:ext>
            </a:extLst>
          </p:cNvPr>
          <p:cNvSpPr txBox="1"/>
          <p:nvPr/>
        </p:nvSpPr>
        <p:spPr>
          <a:xfrm>
            <a:off x="9442723" y="5091027"/>
            <a:ext cx="2575509" cy="508344"/>
          </a:xfrm>
          <a:prstGeom prst="rect">
            <a:avLst/>
          </a:prstGeom>
          <a:noFill/>
        </p:spPr>
        <p:txBody>
          <a:bodyPr wrap="square">
            <a:spAutoFit/>
          </a:bodyPr>
          <a:lstStyle/>
          <a:p>
            <a:pPr algn="ctr">
              <a:lnSpc>
                <a:spcPct val="200000"/>
              </a:lnSpc>
            </a:pPr>
            <a:r>
              <a:rPr lang="en-US" altLang="zh-CN" sz="1600" dirty="0">
                <a:latin typeface="Arial" panose="020B0604020202020204" pitchFamily="34" charset="0"/>
                <a:cs typeface="Arial" panose="020B0604020202020204" pitchFamily="34" charset="0"/>
                <a:sym typeface="+mn-lt"/>
              </a:rPr>
              <a:t>Let’s add Media Query</a:t>
            </a:r>
          </a:p>
        </p:txBody>
      </p:sp>
    </p:spTree>
    <p:extLst>
      <p:ext uri="{BB962C8B-B14F-4D97-AF65-F5344CB8AC3E}">
        <p14:creationId xmlns:p14="http://schemas.microsoft.com/office/powerpoint/2010/main" val="41031331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878218" cy="523220"/>
          </a:xfrm>
          <a:prstGeom prst="rect">
            <a:avLst/>
          </a:prstGeom>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Media Queries – Example 3:</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197</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3" name="TextBox 12">
            <a:extLst>
              <a:ext uri="{FF2B5EF4-FFF2-40B4-BE49-F238E27FC236}">
                <a16:creationId xmlns="" xmlns:a16="http://schemas.microsoft.com/office/drawing/2014/main" id="{0C3E050B-9DAF-4D6A-B09A-0033293B7914}"/>
              </a:ext>
            </a:extLst>
          </p:cNvPr>
          <p:cNvSpPr txBox="1"/>
          <p:nvPr/>
        </p:nvSpPr>
        <p:spPr>
          <a:xfrm>
            <a:off x="5411724" y="1078285"/>
            <a:ext cx="6094476" cy="5262979"/>
          </a:xfrm>
          <a:prstGeom prst="rect">
            <a:avLst/>
          </a:prstGeom>
          <a:noFill/>
        </p:spPr>
        <p:txBody>
          <a:bodyPr wrap="square">
            <a:spAutoFit/>
          </a:bodyPr>
          <a:lstStyle/>
          <a:p>
            <a:r>
              <a:rPr lang="en-US" sz="1600" i="1" dirty="0"/>
              <a:t>&lt;</a:t>
            </a:r>
            <a:r>
              <a:rPr lang="en-US" sz="1600" i="1" dirty="0">
                <a:solidFill>
                  <a:srgbClr val="994E15"/>
                </a:solidFill>
              </a:rPr>
              <a:t>body</a:t>
            </a:r>
            <a:r>
              <a:rPr lang="en-US" sz="1600" i="1" dirty="0"/>
              <a:t>&gt;</a:t>
            </a:r>
          </a:p>
          <a:p>
            <a:r>
              <a:rPr lang="en-US" sz="1600" i="1" dirty="0"/>
              <a:t>    &lt;</a:t>
            </a:r>
            <a:r>
              <a:rPr lang="en-US" sz="1600" i="1" dirty="0">
                <a:solidFill>
                  <a:srgbClr val="994E15"/>
                </a:solidFill>
              </a:rPr>
              <a:t>div</a:t>
            </a:r>
            <a:r>
              <a:rPr lang="en-US" sz="1600" i="1" dirty="0"/>
              <a:t> </a:t>
            </a:r>
            <a:r>
              <a:rPr lang="en-US" sz="1600" i="1" dirty="0">
                <a:solidFill>
                  <a:srgbClr val="FF0000"/>
                </a:solidFill>
              </a:rPr>
              <a:t>style</a:t>
            </a:r>
            <a:r>
              <a:rPr lang="en-US" sz="1600" i="1" dirty="0"/>
              <a:t>="</a:t>
            </a:r>
            <a:r>
              <a:rPr lang="en-US" sz="1600" i="1" dirty="0">
                <a:solidFill>
                  <a:srgbClr val="0070C0"/>
                </a:solidFill>
              </a:rPr>
              <a:t>background:yellow;padding:5px;text-align:center</a:t>
            </a:r>
            <a:r>
              <a:rPr lang="en-US" sz="1600" i="1" dirty="0"/>
              <a:t>"&gt;</a:t>
            </a:r>
          </a:p>
          <a:p>
            <a:r>
              <a:rPr lang="en-US" sz="1600" i="1" dirty="0"/>
              <a:t>        &lt;</a:t>
            </a:r>
            <a:r>
              <a:rPr lang="en-US" sz="1600" i="1" dirty="0">
                <a:solidFill>
                  <a:srgbClr val="994E15"/>
                </a:solidFill>
              </a:rPr>
              <a:t>h4</a:t>
            </a:r>
            <a:r>
              <a:rPr lang="en-US" sz="1600" i="1" dirty="0"/>
              <a:t>&gt;Resize the browser window&lt;/</a:t>
            </a:r>
            <a:r>
              <a:rPr lang="en-US" sz="1600" i="1" dirty="0">
                <a:solidFill>
                  <a:srgbClr val="994E15"/>
                </a:solidFill>
              </a:rPr>
              <a:t>h4</a:t>
            </a:r>
            <a:r>
              <a:rPr lang="en-US" sz="1600" i="1" dirty="0"/>
              <a:t>&gt;</a:t>
            </a:r>
          </a:p>
          <a:p>
            <a:r>
              <a:rPr lang="en-US" sz="1600" i="1" dirty="0"/>
              <a:t>    &lt;/</a:t>
            </a:r>
            <a:r>
              <a:rPr lang="en-US" sz="1600" i="1" dirty="0">
                <a:solidFill>
                  <a:srgbClr val="994E15"/>
                </a:solidFill>
              </a:rPr>
              <a:t>div</a:t>
            </a:r>
            <a:r>
              <a:rPr lang="en-US" sz="1600" i="1" dirty="0"/>
              <a:t>&gt;</a:t>
            </a:r>
          </a:p>
          <a:p>
            <a:r>
              <a:rPr lang="en-US" sz="1600" i="1" dirty="0"/>
              <a:t>    &lt;</a:t>
            </a:r>
            <a:r>
              <a:rPr lang="en-US" sz="1600" i="1" dirty="0">
                <a:solidFill>
                  <a:srgbClr val="994E15"/>
                </a:solidFill>
              </a:rPr>
              <a:t>div</a:t>
            </a:r>
            <a:r>
              <a:rPr lang="en-US" sz="1600" i="1" dirty="0"/>
              <a:t> </a:t>
            </a:r>
            <a:r>
              <a:rPr lang="en-US" sz="1600" i="1" dirty="0">
                <a:solidFill>
                  <a:srgbClr val="FF0000"/>
                </a:solidFill>
              </a:rPr>
              <a:t>class</a:t>
            </a:r>
            <a:r>
              <a:rPr lang="en-US" sz="1600" i="1" dirty="0"/>
              <a:t>="</a:t>
            </a:r>
            <a:r>
              <a:rPr lang="en-US" sz="1600" i="1" dirty="0">
                <a:solidFill>
                  <a:srgbClr val="0070C0"/>
                </a:solidFill>
              </a:rPr>
              <a:t>header</a:t>
            </a:r>
            <a:r>
              <a:rPr lang="en-US" sz="1600" i="1" dirty="0"/>
              <a:t>"&gt;</a:t>
            </a:r>
          </a:p>
          <a:p>
            <a:r>
              <a:rPr lang="en-US" sz="1600" i="1" dirty="0"/>
              <a:t>        &lt;</a:t>
            </a:r>
            <a:r>
              <a:rPr lang="en-US" sz="1600" i="1" dirty="0">
                <a:solidFill>
                  <a:srgbClr val="994E15"/>
                </a:solidFill>
              </a:rPr>
              <a:t>h1</a:t>
            </a:r>
            <a:r>
              <a:rPr lang="en-US" sz="1600" i="1" dirty="0"/>
              <a:t>&gt;My Website&lt;/</a:t>
            </a:r>
            <a:r>
              <a:rPr lang="en-US" sz="1600" i="1" dirty="0">
                <a:solidFill>
                  <a:srgbClr val="994E15"/>
                </a:solidFill>
              </a:rPr>
              <a:t>h1</a:t>
            </a:r>
            <a:r>
              <a:rPr lang="en-US" sz="1600" i="1" dirty="0"/>
              <a:t>&gt;</a:t>
            </a:r>
          </a:p>
          <a:p>
            <a:r>
              <a:rPr lang="en-US" sz="1600" i="1" dirty="0"/>
              <a:t>        &lt;</a:t>
            </a:r>
            <a:r>
              <a:rPr lang="en-US" sz="1600" i="1" dirty="0">
                <a:solidFill>
                  <a:srgbClr val="994E15"/>
                </a:solidFill>
              </a:rPr>
              <a:t>p</a:t>
            </a:r>
            <a:r>
              <a:rPr lang="en-US" sz="1600" i="1" dirty="0"/>
              <a:t>&gt;With a &lt;</a:t>
            </a:r>
            <a:r>
              <a:rPr lang="en-US" sz="1600" i="1" dirty="0">
                <a:solidFill>
                  <a:srgbClr val="994E15"/>
                </a:solidFill>
              </a:rPr>
              <a:t>b</a:t>
            </a:r>
            <a:r>
              <a:rPr lang="en-US" sz="1600" i="1" dirty="0"/>
              <a:t>&gt;flexible&lt;/</a:t>
            </a:r>
            <a:r>
              <a:rPr lang="en-US" sz="1600" i="1" dirty="0">
                <a:solidFill>
                  <a:srgbClr val="994E15"/>
                </a:solidFill>
              </a:rPr>
              <a:t>b</a:t>
            </a:r>
            <a:r>
              <a:rPr lang="en-US" sz="1600" i="1" dirty="0"/>
              <a:t>&gt; layout.&lt;/</a:t>
            </a:r>
            <a:r>
              <a:rPr lang="en-US" sz="1600" i="1" dirty="0">
                <a:solidFill>
                  <a:srgbClr val="994E15"/>
                </a:solidFill>
              </a:rPr>
              <a:t>p</a:t>
            </a:r>
            <a:r>
              <a:rPr lang="en-US" sz="1600" i="1" dirty="0"/>
              <a:t>&gt;</a:t>
            </a:r>
          </a:p>
          <a:p>
            <a:r>
              <a:rPr lang="en-US" sz="1600" i="1" dirty="0"/>
              <a:t>    &lt;/</a:t>
            </a:r>
            <a:r>
              <a:rPr lang="en-US" sz="1600" i="1" dirty="0">
                <a:solidFill>
                  <a:srgbClr val="994E15"/>
                </a:solidFill>
              </a:rPr>
              <a:t>div</a:t>
            </a:r>
            <a:r>
              <a:rPr lang="en-US" sz="1600" i="1" dirty="0"/>
              <a:t>&gt;</a:t>
            </a:r>
          </a:p>
          <a:p>
            <a:r>
              <a:rPr lang="en-US" sz="1600" i="1" dirty="0"/>
              <a:t>    &lt;</a:t>
            </a:r>
            <a:r>
              <a:rPr lang="en-US" sz="1600" i="1" dirty="0">
                <a:solidFill>
                  <a:srgbClr val="994E15"/>
                </a:solidFill>
              </a:rPr>
              <a:t>div</a:t>
            </a:r>
            <a:r>
              <a:rPr lang="en-US" sz="1600" i="1" dirty="0"/>
              <a:t> </a:t>
            </a:r>
            <a:r>
              <a:rPr lang="en-US" sz="1600" i="1" dirty="0">
                <a:solidFill>
                  <a:srgbClr val="FF0000"/>
                </a:solidFill>
              </a:rPr>
              <a:t>class</a:t>
            </a:r>
            <a:r>
              <a:rPr lang="en-US" sz="1600" i="1" dirty="0"/>
              <a:t>="</a:t>
            </a:r>
            <a:r>
              <a:rPr lang="en-US" sz="1600" i="1" u="sng" dirty="0">
                <a:solidFill>
                  <a:srgbClr val="0070C0"/>
                </a:solidFill>
              </a:rPr>
              <a:t>navbar</a:t>
            </a:r>
            <a:r>
              <a:rPr lang="en-US" sz="1600" i="1" dirty="0"/>
              <a:t>"&gt;</a:t>
            </a:r>
          </a:p>
          <a:p>
            <a:r>
              <a:rPr lang="en-US" sz="1600" i="1" dirty="0"/>
              <a:t>        </a:t>
            </a:r>
            <a:r>
              <a:rPr lang="en-US" sz="1600" i="1" u="sng" dirty="0">
                <a:highlight>
                  <a:srgbClr val="FFFF00"/>
                </a:highlight>
              </a:rPr>
              <a:t>&lt;</a:t>
            </a:r>
            <a:r>
              <a:rPr lang="en-US" sz="1600" i="1" u="sng" dirty="0">
                <a:solidFill>
                  <a:srgbClr val="994E15"/>
                </a:solidFill>
                <a:highlight>
                  <a:srgbClr val="FFFF00"/>
                </a:highlight>
              </a:rPr>
              <a:t>button</a:t>
            </a:r>
            <a:r>
              <a:rPr lang="en-US" sz="1600" i="1" u="sng" dirty="0">
                <a:highlight>
                  <a:srgbClr val="FFFF00"/>
                </a:highlight>
              </a:rPr>
              <a:t> </a:t>
            </a:r>
            <a:r>
              <a:rPr lang="en-US" sz="1600" i="1" u="sng" dirty="0">
                <a:solidFill>
                  <a:srgbClr val="FF0000"/>
                </a:solidFill>
                <a:highlight>
                  <a:srgbClr val="FFFF00"/>
                </a:highlight>
              </a:rPr>
              <a:t>id</a:t>
            </a:r>
            <a:r>
              <a:rPr lang="en-US" sz="1600" i="1" u="sng" dirty="0">
                <a:highlight>
                  <a:srgbClr val="FFFF00"/>
                </a:highlight>
              </a:rPr>
              <a:t>="</a:t>
            </a:r>
            <a:r>
              <a:rPr lang="en-US" sz="1600" i="1" u="sng" dirty="0" err="1">
                <a:solidFill>
                  <a:srgbClr val="0070C0"/>
                </a:solidFill>
                <a:highlight>
                  <a:srgbClr val="FFFF00"/>
                </a:highlight>
              </a:rPr>
              <a:t>menuBtn</a:t>
            </a:r>
            <a:r>
              <a:rPr lang="en-US" sz="1600" i="1" u="sng" dirty="0">
                <a:highlight>
                  <a:srgbClr val="FFFF00"/>
                </a:highlight>
              </a:rPr>
              <a:t>"&gt;☰&lt;/</a:t>
            </a:r>
            <a:r>
              <a:rPr lang="en-US" sz="1600" i="1" u="sng" dirty="0">
                <a:solidFill>
                  <a:srgbClr val="994E15"/>
                </a:solidFill>
                <a:highlight>
                  <a:srgbClr val="FFFF00"/>
                </a:highlight>
              </a:rPr>
              <a:t>button</a:t>
            </a:r>
            <a:r>
              <a:rPr lang="en-US" sz="1600" i="1" u="sng" dirty="0">
                <a:highlight>
                  <a:srgbClr val="FFFF00"/>
                </a:highlight>
              </a:rPr>
              <a:t>&gt;</a:t>
            </a:r>
          </a:p>
          <a:p>
            <a:r>
              <a:rPr lang="en-US" sz="1600" i="1" dirty="0"/>
              <a:t>        &lt;</a:t>
            </a:r>
            <a:r>
              <a:rPr lang="en-US" sz="1600" i="1" dirty="0">
                <a:solidFill>
                  <a:srgbClr val="994E15"/>
                </a:solidFill>
              </a:rPr>
              <a:t>a</a:t>
            </a:r>
            <a:r>
              <a:rPr lang="en-US" sz="1600" i="1" dirty="0"/>
              <a:t> </a:t>
            </a:r>
            <a:r>
              <a:rPr lang="en-US" sz="1600" i="1" dirty="0" err="1">
                <a:solidFill>
                  <a:srgbClr val="FF0000"/>
                </a:solidFill>
              </a:rPr>
              <a:t>href</a:t>
            </a:r>
            <a:r>
              <a:rPr lang="en-US" sz="1600" i="1" dirty="0"/>
              <a:t>="</a:t>
            </a:r>
            <a:r>
              <a:rPr lang="en-US" sz="1600" i="1" dirty="0">
                <a:solidFill>
                  <a:srgbClr val="0070C0"/>
                </a:solidFill>
              </a:rPr>
              <a:t>#</a:t>
            </a:r>
            <a:r>
              <a:rPr lang="en-US" sz="1600" i="1" dirty="0"/>
              <a:t>"&gt;home page&lt;/</a:t>
            </a:r>
            <a:r>
              <a:rPr lang="en-US" sz="1600" i="1" dirty="0">
                <a:solidFill>
                  <a:srgbClr val="994E15"/>
                </a:solidFill>
              </a:rPr>
              <a:t>a</a:t>
            </a:r>
            <a:r>
              <a:rPr lang="en-US" sz="1600" i="1" dirty="0"/>
              <a:t>&gt;</a:t>
            </a:r>
          </a:p>
          <a:p>
            <a:r>
              <a:rPr lang="en-US" sz="1600" i="1" dirty="0"/>
              <a:t>        &lt;</a:t>
            </a:r>
            <a:r>
              <a:rPr lang="en-US" sz="1600" i="1" dirty="0">
                <a:solidFill>
                  <a:srgbClr val="994E15"/>
                </a:solidFill>
              </a:rPr>
              <a:t>a</a:t>
            </a:r>
            <a:r>
              <a:rPr lang="en-US" sz="1600" i="1" dirty="0"/>
              <a:t> </a:t>
            </a:r>
            <a:r>
              <a:rPr lang="en-US" sz="1600" i="1" dirty="0" err="1">
                <a:solidFill>
                  <a:srgbClr val="FF0000"/>
                </a:solidFill>
              </a:rPr>
              <a:t>href</a:t>
            </a:r>
            <a:r>
              <a:rPr lang="en-US" sz="1600" i="1" dirty="0"/>
              <a:t>="</a:t>
            </a:r>
            <a:r>
              <a:rPr lang="en-US" sz="1600" i="1" dirty="0">
                <a:solidFill>
                  <a:srgbClr val="0070C0"/>
                </a:solidFill>
              </a:rPr>
              <a:t>#</a:t>
            </a:r>
            <a:r>
              <a:rPr lang="en-US" sz="1600" i="1" dirty="0"/>
              <a:t>"&gt;products&lt;/</a:t>
            </a:r>
            <a:r>
              <a:rPr lang="en-US" sz="1600" i="1" dirty="0">
                <a:solidFill>
                  <a:srgbClr val="994E15"/>
                </a:solidFill>
              </a:rPr>
              <a:t>a</a:t>
            </a:r>
            <a:r>
              <a:rPr lang="en-US" sz="1600" i="1" dirty="0"/>
              <a:t>&gt;</a:t>
            </a:r>
          </a:p>
          <a:p>
            <a:r>
              <a:rPr lang="en-US" sz="1600" i="1" dirty="0"/>
              <a:t>        &lt;</a:t>
            </a:r>
            <a:r>
              <a:rPr lang="en-US" sz="1600" i="1" dirty="0">
                <a:solidFill>
                  <a:srgbClr val="994E15"/>
                </a:solidFill>
              </a:rPr>
              <a:t>a</a:t>
            </a:r>
            <a:r>
              <a:rPr lang="en-US" sz="1600" i="1" dirty="0"/>
              <a:t> </a:t>
            </a:r>
            <a:r>
              <a:rPr lang="en-US" sz="1600" i="1" dirty="0" err="1">
                <a:solidFill>
                  <a:srgbClr val="FF0000"/>
                </a:solidFill>
              </a:rPr>
              <a:t>href</a:t>
            </a:r>
            <a:r>
              <a:rPr lang="en-US" sz="1600" i="1" dirty="0"/>
              <a:t>="</a:t>
            </a:r>
            <a:r>
              <a:rPr lang="en-US" sz="1600" i="1" dirty="0">
                <a:solidFill>
                  <a:srgbClr val="0070C0"/>
                </a:solidFill>
              </a:rPr>
              <a:t>#</a:t>
            </a:r>
            <a:r>
              <a:rPr lang="en-US" sz="1600" i="1" dirty="0"/>
              <a:t>"&gt;about us&lt;/</a:t>
            </a:r>
            <a:r>
              <a:rPr lang="en-US" sz="1600" i="1" dirty="0">
                <a:solidFill>
                  <a:srgbClr val="994E15"/>
                </a:solidFill>
              </a:rPr>
              <a:t>a</a:t>
            </a:r>
            <a:r>
              <a:rPr lang="en-US" sz="1600" i="1" dirty="0"/>
              <a:t>&gt;</a:t>
            </a:r>
          </a:p>
          <a:p>
            <a:r>
              <a:rPr lang="en-US" sz="1600" i="1" dirty="0"/>
              <a:t>        &lt;</a:t>
            </a:r>
            <a:r>
              <a:rPr lang="en-US" sz="1600" i="1" dirty="0">
                <a:solidFill>
                  <a:srgbClr val="994E15"/>
                </a:solidFill>
              </a:rPr>
              <a:t>a</a:t>
            </a:r>
            <a:r>
              <a:rPr lang="en-US" sz="1600" i="1" dirty="0"/>
              <a:t> </a:t>
            </a:r>
            <a:r>
              <a:rPr lang="en-US" sz="1600" i="1" dirty="0" err="1">
                <a:solidFill>
                  <a:srgbClr val="FF0000"/>
                </a:solidFill>
              </a:rPr>
              <a:t>href</a:t>
            </a:r>
            <a:r>
              <a:rPr lang="en-US" sz="1600" i="1" dirty="0"/>
              <a:t>="</a:t>
            </a:r>
            <a:r>
              <a:rPr lang="en-US" sz="1600" i="1" dirty="0">
                <a:solidFill>
                  <a:srgbClr val="0070C0"/>
                </a:solidFill>
              </a:rPr>
              <a:t>#</a:t>
            </a:r>
            <a:r>
              <a:rPr lang="en-US" sz="1600" i="1" dirty="0"/>
              <a:t>"&gt;contact us&lt;/</a:t>
            </a:r>
            <a:r>
              <a:rPr lang="en-US" sz="1600" i="1" dirty="0">
                <a:solidFill>
                  <a:srgbClr val="994E15"/>
                </a:solidFill>
              </a:rPr>
              <a:t>a</a:t>
            </a:r>
            <a:r>
              <a:rPr lang="en-US" sz="1600" i="1" dirty="0"/>
              <a:t>&gt;</a:t>
            </a:r>
          </a:p>
          <a:p>
            <a:r>
              <a:rPr lang="en-US" sz="1600" i="1" dirty="0"/>
              <a:t>    &lt;/</a:t>
            </a:r>
            <a:r>
              <a:rPr lang="en-US" sz="1600" i="1" dirty="0">
                <a:solidFill>
                  <a:srgbClr val="994E15"/>
                </a:solidFill>
              </a:rPr>
              <a:t>div</a:t>
            </a:r>
            <a:r>
              <a:rPr lang="en-US" sz="1600" i="1" dirty="0"/>
              <a:t>&gt;</a:t>
            </a:r>
          </a:p>
          <a:p>
            <a:r>
              <a:rPr lang="en-US" sz="1600" i="1" dirty="0"/>
              <a:t>    &lt;</a:t>
            </a:r>
            <a:r>
              <a:rPr lang="en-US" sz="1600" i="1" dirty="0">
                <a:solidFill>
                  <a:srgbClr val="994E15"/>
                </a:solidFill>
              </a:rPr>
              <a:t>script</a:t>
            </a:r>
            <a:r>
              <a:rPr lang="en-US" sz="1600" i="1" dirty="0"/>
              <a:t>&gt;</a:t>
            </a:r>
          </a:p>
          <a:p>
            <a:r>
              <a:rPr lang="en-US" sz="1600" i="1" dirty="0"/>
              <a:t>        </a:t>
            </a:r>
            <a:r>
              <a:rPr lang="en-US" sz="1600" i="1" dirty="0" err="1">
                <a:solidFill>
                  <a:srgbClr val="994E15"/>
                </a:solidFill>
              </a:rPr>
              <a:t>document.getElementById</a:t>
            </a:r>
            <a:r>
              <a:rPr lang="en-US" sz="1600" i="1" dirty="0"/>
              <a:t>(</a:t>
            </a:r>
            <a:r>
              <a:rPr lang="en-US" sz="1600" i="1" dirty="0">
                <a:solidFill>
                  <a:srgbClr val="0070C0"/>
                </a:solidFill>
              </a:rPr>
              <a:t>'</a:t>
            </a:r>
            <a:r>
              <a:rPr lang="en-US" sz="1600" i="1" dirty="0" err="1">
                <a:solidFill>
                  <a:srgbClr val="0070C0"/>
                </a:solidFill>
              </a:rPr>
              <a:t>menuBtn</a:t>
            </a:r>
            <a:r>
              <a:rPr lang="en-US" sz="1600" i="1" dirty="0"/>
              <a:t>').</a:t>
            </a:r>
            <a:r>
              <a:rPr lang="en-US" sz="1600" i="1" dirty="0">
                <a:solidFill>
                  <a:srgbClr val="FF0000"/>
                </a:solidFill>
              </a:rPr>
              <a:t>onclick</a:t>
            </a:r>
            <a:r>
              <a:rPr lang="en-US" sz="1600" i="1" dirty="0"/>
              <a:t> = () =&gt; </a:t>
            </a:r>
          </a:p>
          <a:p>
            <a:r>
              <a:rPr lang="en-US" sz="1600" i="1" dirty="0"/>
              <a:t>            </a:t>
            </a:r>
            <a:r>
              <a:rPr lang="en-US" sz="1600" i="1" dirty="0" err="1">
                <a:solidFill>
                  <a:srgbClr val="994E15"/>
                </a:solidFill>
              </a:rPr>
              <a:t>document.querySelector</a:t>
            </a:r>
            <a:r>
              <a:rPr lang="en-US" sz="1600" i="1" dirty="0"/>
              <a:t>('.</a:t>
            </a:r>
            <a:r>
              <a:rPr lang="en-US" sz="1600" i="1" dirty="0">
                <a:solidFill>
                  <a:srgbClr val="0070C0"/>
                </a:solidFill>
              </a:rPr>
              <a:t>navbar</a:t>
            </a:r>
            <a:r>
              <a:rPr lang="en-US" sz="1600" i="1" dirty="0"/>
              <a:t>').</a:t>
            </a:r>
            <a:r>
              <a:rPr lang="en-US" sz="1600" i="1" dirty="0" err="1">
                <a:solidFill>
                  <a:srgbClr val="FF0000"/>
                </a:solidFill>
              </a:rPr>
              <a:t>classList</a:t>
            </a:r>
            <a:r>
              <a:rPr lang="en-US" sz="1600" i="1" dirty="0" err="1"/>
              <a:t>.</a:t>
            </a:r>
            <a:r>
              <a:rPr lang="en-US" sz="1600" i="1" dirty="0" err="1">
                <a:solidFill>
                  <a:srgbClr val="FF0000"/>
                </a:solidFill>
              </a:rPr>
              <a:t>toggle</a:t>
            </a:r>
            <a:r>
              <a:rPr lang="en-US" sz="1600" i="1" dirty="0"/>
              <a:t>(</a:t>
            </a:r>
            <a:r>
              <a:rPr lang="en-US" sz="1600" i="1" dirty="0">
                <a:solidFill>
                  <a:srgbClr val="0070C0"/>
                </a:solidFill>
              </a:rPr>
              <a:t>'active</a:t>
            </a:r>
            <a:r>
              <a:rPr lang="en-US" sz="1600" i="1" dirty="0"/>
              <a:t>');</a:t>
            </a:r>
          </a:p>
          <a:p>
            <a:r>
              <a:rPr lang="en-US" sz="1600" i="1" dirty="0"/>
              <a:t>    &lt;/</a:t>
            </a:r>
            <a:r>
              <a:rPr lang="en-US" sz="1600" i="1" dirty="0">
                <a:solidFill>
                  <a:srgbClr val="994E15"/>
                </a:solidFill>
              </a:rPr>
              <a:t>script</a:t>
            </a:r>
            <a:r>
              <a:rPr lang="en-US" sz="1600" i="1" dirty="0"/>
              <a:t>&gt;</a:t>
            </a:r>
          </a:p>
          <a:p>
            <a:r>
              <a:rPr lang="en-US" sz="1600" i="1" dirty="0"/>
              <a:t>&lt;/</a:t>
            </a:r>
            <a:r>
              <a:rPr lang="en-US" sz="1600" i="1" dirty="0">
                <a:solidFill>
                  <a:srgbClr val="994E15"/>
                </a:solidFill>
              </a:rPr>
              <a:t>body</a:t>
            </a:r>
            <a:r>
              <a:rPr lang="en-US" sz="1600" i="1" dirty="0"/>
              <a:t>&gt;</a:t>
            </a:r>
          </a:p>
          <a:p>
            <a:r>
              <a:rPr lang="en-US" sz="1600" i="1" dirty="0"/>
              <a:t>&lt;/</a:t>
            </a:r>
            <a:r>
              <a:rPr lang="en-US" sz="1600" i="1" dirty="0">
                <a:solidFill>
                  <a:srgbClr val="994E15"/>
                </a:solidFill>
              </a:rPr>
              <a:t>html</a:t>
            </a:r>
            <a:r>
              <a:rPr lang="en-US" sz="1600" i="1" dirty="0"/>
              <a:t>&gt;</a:t>
            </a:r>
          </a:p>
        </p:txBody>
      </p:sp>
      <p:sp>
        <p:nvSpPr>
          <p:cNvPr id="14" name="TextBox 13">
            <a:extLst>
              <a:ext uri="{FF2B5EF4-FFF2-40B4-BE49-F238E27FC236}">
                <a16:creationId xmlns="" xmlns:a16="http://schemas.microsoft.com/office/drawing/2014/main" id="{88A29070-CBA4-46C7-B753-294957D51070}"/>
              </a:ext>
            </a:extLst>
          </p:cNvPr>
          <p:cNvSpPr txBox="1"/>
          <p:nvPr/>
        </p:nvSpPr>
        <p:spPr>
          <a:xfrm>
            <a:off x="757022" y="1201395"/>
            <a:ext cx="3842410" cy="5016758"/>
          </a:xfrm>
          <a:prstGeom prst="rect">
            <a:avLst/>
          </a:prstGeom>
          <a:noFill/>
        </p:spPr>
        <p:txBody>
          <a:bodyPr wrap="square">
            <a:spAutoFit/>
          </a:bodyPr>
          <a:lstStyle/>
          <a:p>
            <a:r>
              <a:rPr lang="en-US" sz="1600" i="1" dirty="0"/>
              <a:t> </a:t>
            </a:r>
            <a:r>
              <a:rPr lang="en-US" sz="1600" i="1" u="sng" dirty="0">
                <a:highlight>
                  <a:srgbClr val="FFFF00"/>
                </a:highlight>
              </a:rPr>
              <a:t>@media (</a:t>
            </a:r>
            <a:r>
              <a:rPr lang="en-US" sz="1600" i="1" u="sng" dirty="0">
                <a:solidFill>
                  <a:srgbClr val="FF0000"/>
                </a:solidFill>
                <a:highlight>
                  <a:srgbClr val="FFFF00"/>
                </a:highlight>
              </a:rPr>
              <a:t>max-width</a:t>
            </a:r>
            <a:r>
              <a:rPr lang="en-US" sz="1600" i="1" u="sng" dirty="0">
                <a:highlight>
                  <a:srgbClr val="FFFF00"/>
                </a:highlight>
              </a:rPr>
              <a:t>: </a:t>
            </a:r>
            <a:r>
              <a:rPr lang="en-US" sz="1600" i="1" u="sng" dirty="0">
                <a:solidFill>
                  <a:srgbClr val="0070C0"/>
                </a:solidFill>
                <a:highlight>
                  <a:srgbClr val="FFFF00"/>
                </a:highlight>
              </a:rPr>
              <a:t>700px</a:t>
            </a:r>
            <a:r>
              <a:rPr lang="en-US" sz="1600" i="1" u="sng" dirty="0">
                <a:highlight>
                  <a:srgbClr val="FFFF00"/>
                </a:highlight>
              </a:rPr>
              <a:t>) {</a:t>
            </a:r>
          </a:p>
          <a:p>
            <a:r>
              <a:rPr lang="en-US" sz="1600" i="1" dirty="0"/>
              <a:t>            .</a:t>
            </a:r>
            <a:r>
              <a:rPr lang="en-US" sz="1600" i="1" dirty="0">
                <a:solidFill>
                  <a:srgbClr val="994E15"/>
                </a:solidFill>
              </a:rPr>
              <a:t>navbar</a:t>
            </a:r>
            <a:r>
              <a:rPr lang="en-US" sz="1600" i="1" dirty="0"/>
              <a:t> {</a:t>
            </a:r>
          </a:p>
          <a:p>
            <a:r>
              <a:rPr lang="en-US" sz="1600" i="1" dirty="0"/>
              <a:t>                </a:t>
            </a:r>
            <a:r>
              <a:rPr lang="en-US" sz="1600" i="1" dirty="0">
                <a:solidFill>
                  <a:srgbClr val="FF0000"/>
                </a:solidFill>
              </a:rPr>
              <a:t>justify-content</a:t>
            </a:r>
            <a:r>
              <a:rPr lang="en-US" sz="1600" i="1" dirty="0"/>
              <a:t>: </a:t>
            </a:r>
            <a:r>
              <a:rPr lang="en-US" sz="1600" i="1" dirty="0">
                <a:solidFill>
                  <a:srgbClr val="0070C0"/>
                </a:solidFill>
              </a:rPr>
              <a:t>space-between</a:t>
            </a:r>
            <a:r>
              <a:rPr lang="en-US" sz="1600" i="1" dirty="0"/>
              <a:t>;</a:t>
            </a:r>
          </a:p>
          <a:p>
            <a:r>
              <a:rPr lang="en-US" sz="1600" i="1" dirty="0"/>
              <a:t>            }</a:t>
            </a:r>
          </a:p>
          <a:p>
            <a:r>
              <a:rPr lang="en-US" sz="1600" i="1" dirty="0"/>
              <a:t>            .</a:t>
            </a:r>
            <a:r>
              <a:rPr lang="en-US" sz="1600" i="1" dirty="0">
                <a:solidFill>
                  <a:srgbClr val="994E15"/>
                </a:solidFill>
              </a:rPr>
              <a:t>navbar</a:t>
            </a:r>
            <a:r>
              <a:rPr lang="en-US" sz="1600" i="1" dirty="0"/>
              <a:t> </a:t>
            </a:r>
            <a:r>
              <a:rPr lang="en-US" sz="1600" i="1" dirty="0">
                <a:solidFill>
                  <a:srgbClr val="994E15"/>
                </a:solidFill>
              </a:rPr>
              <a:t>a</a:t>
            </a:r>
            <a:r>
              <a:rPr lang="en-US" sz="1600" i="1" dirty="0"/>
              <a:t> {</a:t>
            </a:r>
          </a:p>
          <a:p>
            <a:r>
              <a:rPr lang="en-US" sz="1600" i="1" dirty="0"/>
              <a:t>                </a:t>
            </a:r>
            <a:r>
              <a:rPr lang="en-US" sz="1600" i="1" dirty="0">
                <a:solidFill>
                  <a:srgbClr val="FF0000"/>
                </a:solidFill>
              </a:rPr>
              <a:t>display</a:t>
            </a:r>
            <a:r>
              <a:rPr lang="en-US" sz="1600" i="1" dirty="0"/>
              <a:t>: </a:t>
            </a:r>
            <a:r>
              <a:rPr lang="en-US" sz="1600" i="1" dirty="0">
                <a:solidFill>
                  <a:srgbClr val="0070C0"/>
                </a:solidFill>
              </a:rPr>
              <a:t>none</a:t>
            </a:r>
            <a:r>
              <a:rPr lang="en-US" sz="1600" i="1" dirty="0"/>
              <a:t>;</a:t>
            </a:r>
          </a:p>
          <a:p>
            <a:r>
              <a:rPr lang="en-US" sz="1600" i="1" dirty="0"/>
              <a:t>            }</a:t>
            </a:r>
          </a:p>
          <a:p>
            <a:r>
              <a:rPr lang="en-US" sz="1600" i="1" dirty="0">
                <a:solidFill>
                  <a:srgbClr val="994E15"/>
                </a:solidFill>
              </a:rPr>
              <a:t>            #menuBtn </a:t>
            </a:r>
            <a:r>
              <a:rPr lang="en-US" sz="1600" i="1" dirty="0"/>
              <a:t>{</a:t>
            </a:r>
          </a:p>
          <a:p>
            <a:r>
              <a:rPr lang="en-US" sz="1600" i="1" dirty="0"/>
              <a:t>                </a:t>
            </a:r>
            <a:r>
              <a:rPr lang="en-US" sz="1600" i="1" dirty="0">
                <a:solidFill>
                  <a:srgbClr val="FF0000"/>
                </a:solidFill>
              </a:rPr>
              <a:t>display</a:t>
            </a:r>
            <a:r>
              <a:rPr lang="en-US" sz="1600" i="1" dirty="0"/>
              <a:t>: </a:t>
            </a:r>
            <a:r>
              <a:rPr lang="en-US" sz="1600" i="1" dirty="0">
                <a:solidFill>
                  <a:srgbClr val="0070C0"/>
                </a:solidFill>
              </a:rPr>
              <a:t>block</a:t>
            </a:r>
            <a:r>
              <a:rPr lang="en-US" sz="1600" i="1" dirty="0"/>
              <a:t>;</a:t>
            </a:r>
          </a:p>
          <a:p>
            <a:r>
              <a:rPr lang="en-US" sz="1600" i="1" dirty="0"/>
              <a:t>            }</a:t>
            </a:r>
          </a:p>
          <a:p>
            <a:r>
              <a:rPr lang="en-US" sz="1600" i="1" dirty="0"/>
              <a:t>            .</a:t>
            </a:r>
            <a:r>
              <a:rPr lang="en-US" sz="1600" i="1" dirty="0" err="1">
                <a:solidFill>
                  <a:srgbClr val="994E15"/>
                </a:solidFill>
              </a:rPr>
              <a:t>navbar</a:t>
            </a:r>
            <a:r>
              <a:rPr lang="en-US" sz="1600" i="1" dirty="0" err="1"/>
              <a:t>.</a:t>
            </a:r>
            <a:r>
              <a:rPr lang="en-US" sz="1600" i="1" dirty="0" err="1">
                <a:solidFill>
                  <a:srgbClr val="994E15"/>
                </a:solidFill>
              </a:rPr>
              <a:t>active</a:t>
            </a:r>
            <a:r>
              <a:rPr lang="en-US" sz="1600" i="1" dirty="0"/>
              <a:t> </a:t>
            </a:r>
            <a:r>
              <a:rPr lang="en-US" sz="1600" i="1" dirty="0">
                <a:solidFill>
                  <a:srgbClr val="994E15"/>
                </a:solidFill>
              </a:rPr>
              <a:t>a</a:t>
            </a:r>
            <a:r>
              <a:rPr lang="en-US" sz="1600" i="1" dirty="0"/>
              <a:t> {</a:t>
            </a:r>
          </a:p>
          <a:p>
            <a:r>
              <a:rPr lang="en-US" sz="1600" i="1" dirty="0"/>
              <a:t>                </a:t>
            </a:r>
            <a:r>
              <a:rPr lang="en-US" sz="1600" i="1" dirty="0">
                <a:solidFill>
                  <a:srgbClr val="FF0000"/>
                </a:solidFill>
              </a:rPr>
              <a:t>display</a:t>
            </a:r>
            <a:r>
              <a:rPr lang="en-US" sz="1600" i="1" dirty="0"/>
              <a:t>: </a:t>
            </a:r>
            <a:r>
              <a:rPr lang="en-US" sz="1600" i="1" dirty="0">
                <a:solidFill>
                  <a:srgbClr val="0070C0"/>
                </a:solidFill>
              </a:rPr>
              <a:t>block</a:t>
            </a:r>
            <a:r>
              <a:rPr lang="en-US" sz="1600" i="1" dirty="0"/>
              <a:t>;</a:t>
            </a:r>
          </a:p>
          <a:p>
            <a:r>
              <a:rPr lang="en-US" sz="1600" i="1" dirty="0"/>
              <a:t>            }</a:t>
            </a:r>
          </a:p>
          <a:p>
            <a:r>
              <a:rPr lang="en-US" sz="1600" i="1" dirty="0"/>
              <a:t>            .</a:t>
            </a:r>
            <a:r>
              <a:rPr lang="en-US" sz="1600" i="1" dirty="0" err="1">
                <a:solidFill>
                  <a:srgbClr val="994E15"/>
                </a:solidFill>
              </a:rPr>
              <a:t>navbar.active</a:t>
            </a:r>
            <a:r>
              <a:rPr lang="en-US" sz="1600" i="1" dirty="0">
                <a:solidFill>
                  <a:srgbClr val="994E15"/>
                </a:solidFill>
              </a:rPr>
              <a:t> </a:t>
            </a:r>
            <a:r>
              <a:rPr lang="en-US" sz="1600" i="1" dirty="0"/>
              <a:t>{</a:t>
            </a:r>
          </a:p>
          <a:p>
            <a:r>
              <a:rPr lang="en-US" sz="1600" i="1" dirty="0"/>
              <a:t>                </a:t>
            </a:r>
            <a:r>
              <a:rPr lang="en-US" sz="1600" i="1" dirty="0">
                <a:solidFill>
                  <a:srgbClr val="FF0000"/>
                </a:solidFill>
              </a:rPr>
              <a:t>flex-direction</a:t>
            </a:r>
            <a:r>
              <a:rPr lang="en-US" sz="1600" i="1" dirty="0"/>
              <a:t>: </a:t>
            </a:r>
            <a:r>
              <a:rPr lang="en-US" sz="1600" i="1" dirty="0">
                <a:solidFill>
                  <a:srgbClr val="0070C0"/>
                </a:solidFill>
              </a:rPr>
              <a:t>column</a:t>
            </a:r>
            <a:r>
              <a:rPr lang="en-US" sz="1600" i="1" dirty="0"/>
              <a:t>;</a:t>
            </a:r>
          </a:p>
          <a:p>
            <a:r>
              <a:rPr lang="en-US" sz="1600" i="1" dirty="0"/>
              <a:t>                </a:t>
            </a:r>
            <a:r>
              <a:rPr lang="en-US" sz="1600" i="1" dirty="0">
                <a:solidFill>
                  <a:srgbClr val="FF0000"/>
                </a:solidFill>
              </a:rPr>
              <a:t>align-items</a:t>
            </a:r>
            <a:r>
              <a:rPr lang="en-US" sz="1600" i="1" dirty="0"/>
              <a:t>: </a:t>
            </a:r>
            <a:r>
              <a:rPr lang="en-US" sz="1600" i="1" dirty="0">
                <a:solidFill>
                  <a:srgbClr val="0070C0"/>
                </a:solidFill>
              </a:rPr>
              <a:t>start</a:t>
            </a:r>
            <a:r>
              <a:rPr lang="en-US" sz="1600" i="1" dirty="0"/>
              <a:t>;</a:t>
            </a:r>
          </a:p>
          <a:p>
            <a:r>
              <a:rPr lang="en-US" sz="1600" i="1" dirty="0"/>
              <a:t>            }</a:t>
            </a:r>
          </a:p>
          <a:p>
            <a:r>
              <a:rPr lang="en-US" sz="1600" i="1" dirty="0"/>
              <a:t>        }</a:t>
            </a:r>
          </a:p>
          <a:p>
            <a:r>
              <a:rPr lang="en-US" sz="1600" i="1" dirty="0"/>
              <a:t>    &lt;/</a:t>
            </a:r>
            <a:r>
              <a:rPr lang="en-US" sz="1600" i="1" dirty="0">
                <a:solidFill>
                  <a:srgbClr val="994E15"/>
                </a:solidFill>
              </a:rPr>
              <a:t>style</a:t>
            </a:r>
            <a:r>
              <a:rPr lang="en-US" sz="1600" i="1" dirty="0"/>
              <a:t>&gt;</a:t>
            </a:r>
          </a:p>
          <a:p>
            <a:r>
              <a:rPr lang="en-US" sz="1600" i="1" dirty="0"/>
              <a:t>&lt;/</a:t>
            </a:r>
            <a:r>
              <a:rPr lang="en-US" sz="1600" i="1" dirty="0">
                <a:solidFill>
                  <a:srgbClr val="994E15"/>
                </a:solidFill>
              </a:rPr>
              <a:t>head</a:t>
            </a:r>
            <a:r>
              <a:rPr lang="en-US" sz="1600" i="1" dirty="0"/>
              <a:t>&gt;</a:t>
            </a:r>
          </a:p>
        </p:txBody>
      </p:sp>
    </p:spTree>
    <p:extLst>
      <p:ext uri="{BB962C8B-B14F-4D97-AF65-F5344CB8AC3E}">
        <p14:creationId xmlns:p14="http://schemas.microsoft.com/office/powerpoint/2010/main" val="35417242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878218" cy="523220"/>
          </a:xfrm>
          <a:prstGeom prst="rect">
            <a:avLst/>
          </a:prstGeom>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Media Queries – Example 3:</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198</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8" name="TextBox 7">
            <a:extLst>
              <a:ext uri="{FF2B5EF4-FFF2-40B4-BE49-F238E27FC236}">
                <a16:creationId xmlns="" xmlns:a16="http://schemas.microsoft.com/office/drawing/2014/main" id="{29206E47-6037-48C8-BF80-628AE3E16879}"/>
              </a:ext>
            </a:extLst>
          </p:cNvPr>
          <p:cNvSpPr txBox="1"/>
          <p:nvPr/>
        </p:nvSpPr>
        <p:spPr>
          <a:xfrm>
            <a:off x="822111" y="1455393"/>
            <a:ext cx="1271152"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Out put:</a:t>
            </a:r>
            <a:endParaRPr lang="fa-IR" sz="2400" b="1" dirty="0">
              <a:latin typeface="Arial" panose="020B0604020202020204" pitchFamily="34" charset="0"/>
              <a:cs typeface="Arial" panose="020B0604020202020204" pitchFamily="34" charset="0"/>
            </a:endParaRPr>
          </a:p>
        </p:txBody>
      </p:sp>
      <p:sp>
        <p:nvSpPr>
          <p:cNvPr id="10" name="箭头: 五边形 7">
            <a:extLst>
              <a:ext uri="{FF2B5EF4-FFF2-40B4-BE49-F238E27FC236}">
                <a16:creationId xmlns="" xmlns:a16="http://schemas.microsoft.com/office/drawing/2014/main" id="{7B36EEBD-AC92-4F86-9928-111D176198C6}"/>
              </a:ext>
            </a:extLst>
          </p:cNvPr>
          <p:cNvSpPr/>
          <p:nvPr/>
        </p:nvSpPr>
        <p:spPr>
          <a:xfrm>
            <a:off x="240296" y="1530514"/>
            <a:ext cx="497942" cy="249869"/>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pic>
        <p:nvPicPr>
          <p:cNvPr id="5" name="Picture 4">
            <a:extLst>
              <a:ext uri="{FF2B5EF4-FFF2-40B4-BE49-F238E27FC236}">
                <a16:creationId xmlns="" xmlns:a16="http://schemas.microsoft.com/office/drawing/2014/main" id="{E74F9992-8C9E-4CCB-BBC4-4715D3AEE4DF}"/>
              </a:ext>
            </a:extLst>
          </p:cNvPr>
          <p:cNvPicPr>
            <a:picLocks noChangeAspect="1"/>
          </p:cNvPicPr>
          <p:nvPr/>
        </p:nvPicPr>
        <p:blipFill>
          <a:blip r:embed="rId3"/>
          <a:stretch>
            <a:fillRect/>
          </a:stretch>
        </p:blipFill>
        <p:spPr>
          <a:xfrm>
            <a:off x="5787950" y="1855503"/>
            <a:ext cx="4834329" cy="4249280"/>
          </a:xfrm>
          <a:prstGeom prst="rect">
            <a:avLst/>
          </a:prstGeom>
        </p:spPr>
      </p:pic>
      <p:pic>
        <p:nvPicPr>
          <p:cNvPr id="9" name="Picture 8">
            <a:extLst>
              <a:ext uri="{FF2B5EF4-FFF2-40B4-BE49-F238E27FC236}">
                <a16:creationId xmlns="" xmlns:a16="http://schemas.microsoft.com/office/drawing/2014/main" id="{65C70FA9-572A-49D1-BA53-40D3DD4FCDCF}"/>
              </a:ext>
            </a:extLst>
          </p:cNvPr>
          <p:cNvPicPr>
            <a:picLocks noChangeAspect="1"/>
          </p:cNvPicPr>
          <p:nvPr/>
        </p:nvPicPr>
        <p:blipFill>
          <a:blip r:embed="rId4"/>
          <a:stretch>
            <a:fillRect/>
          </a:stretch>
        </p:blipFill>
        <p:spPr>
          <a:xfrm>
            <a:off x="6637894" y="2816352"/>
            <a:ext cx="3134439" cy="1792224"/>
          </a:xfrm>
          <a:prstGeom prst="rect">
            <a:avLst/>
          </a:prstGeom>
        </p:spPr>
      </p:pic>
      <p:pic>
        <p:nvPicPr>
          <p:cNvPr id="12" name="Picture 11">
            <a:extLst>
              <a:ext uri="{FF2B5EF4-FFF2-40B4-BE49-F238E27FC236}">
                <a16:creationId xmlns="" xmlns:a16="http://schemas.microsoft.com/office/drawing/2014/main" id="{43651A40-2564-434A-9958-553BD1D31516}"/>
              </a:ext>
            </a:extLst>
          </p:cNvPr>
          <p:cNvPicPr>
            <a:picLocks noChangeAspect="1"/>
          </p:cNvPicPr>
          <p:nvPr/>
        </p:nvPicPr>
        <p:blipFill rotWithShape="1">
          <a:blip r:embed="rId5"/>
          <a:srcRect l="25442" r="23955"/>
          <a:stretch/>
        </p:blipFill>
        <p:spPr>
          <a:xfrm>
            <a:off x="1828800" y="1844570"/>
            <a:ext cx="3502152" cy="4552807"/>
          </a:xfrm>
          <a:prstGeom prst="rect">
            <a:avLst/>
          </a:prstGeom>
        </p:spPr>
      </p:pic>
      <p:pic>
        <p:nvPicPr>
          <p:cNvPr id="13" name="Picture 12">
            <a:extLst>
              <a:ext uri="{FF2B5EF4-FFF2-40B4-BE49-F238E27FC236}">
                <a16:creationId xmlns="" xmlns:a16="http://schemas.microsoft.com/office/drawing/2014/main" id="{F7F25644-376E-4410-A9F6-C8B7D13DB649}"/>
              </a:ext>
            </a:extLst>
          </p:cNvPr>
          <p:cNvPicPr>
            <a:picLocks noChangeAspect="1"/>
          </p:cNvPicPr>
          <p:nvPr/>
        </p:nvPicPr>
        <p:blipFill>
          <a:blip r:embed="rId6"/>
          <a:stretch>
            <a:fillRect/>
          </a:stretch>
        </p:blipFill>
        <p:spPr>
          <a:xfrm>
            <a:off x="2514600" y="2269313"/>
            <a:ext cx="1984248" cy="3703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0250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7CE09B7-F982-1223-E5D0-590D37C0DD8A}"/>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5" name="箭头: 五边形 1">
            <a:extLst>
              <a:ext uri="{FF2B5EF4-FFF2-40B4-BE49-F238E27FC236}">
                <a16:creationId xmlns="" xmlns:a16="http://schemas.microsoft.com/office/drawing/2014/main" id="{7129DE3F-7E62-A385-197A-AFD2CFD61A19}"/>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 xmlns:a16="http://schemas.microsoft.com/office/drawing/2014/main" id="{9D999C55-8F09-D13F-D33F-36E88A2FF75A}"/>
              </a:ext>
            </a:extLst>
          </p:cNvPr>
          <p:cNvSpPr txBox="1"/>
          <p:nvPr/>
        </p:nvSpPr>
        <p:spPr>
          <a:xfrm>
            <a:off x="1042333" y="664976"/>
            <a:ext cx="2211229" cy="646331"/>
          </a:xfrm>
          <a:prstGeom prst="rect">
            <a:avLst/>
          </a:prstGeom>
          <a:noFill/>
        </p:spPr>
        <p:txBody>
          <a:bodyPr wrap="square" rtlCol="0">
            <a:spAutoFit/>
          </a:bodyPr>
          <a:lstStyle/>
          <a:p>
            <a:pPr marL="457200" indent="-457200">
              <a:buFont typeface="Wingdings" panose="05000000000000000000" pitchFamily="2" charset="2"/>
              <a:buChar char="Ø"/>
            </a:pPr>
            <a:r>
              <a:rPr lang="en-US" sz="3600" b="1" dirty="0" err="1">
                <a:solidFill>
                  <a:srgbClr val="C00000"/>
                </a:solidFill>
                <a:latin typeface="Arial" panose="020B0604020202020204" pitchFamily="34" charset="0"/>
                <a:cs typeface="Arial" panose="020B0604020202020204" pitchFamily="34" charset="0"/>
              </a:rPr>
              <a:t>css</a:t>
            </a:r>
            <a:endParaRPr lang="it-IT" sz="3600" b="1"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8AA34C13-1000-09FB-E83F-97420A0E37F7}"/>
              </a:ext>
            </a:extLst>
          </p:cNvPr>
          <p:cNvSpPr txBox="1"/>
          <p:nvPr/>
        </p:nvSpPr>
        <p:spPr>
          <a:xfrm>
            <a:off x="1152833" y="3808117"/>
            <a:ext cx="6096000" cy="560410"/>
          </a:xfrm>
          <a:prstGeom prst="rect">
            <a:avLst/>
          </a:prstGeom>
          <a:noFill/>
        </p:spPr>
        <p:txBody>
          <a:bodyPr wrap="square">
            <a:spAutoFit/>
          </a:bodyPr>
          <a:lstStyle/>
          <a:p>
            <a:pPr>
              <a:lnSpc>
                <a:spcPct val="200000"/>
              </a:lnSpc>
            </a:pPr>
            <a:r>
              <a:rPr lang="en-US" dirty="0">
                <a:latin typeface="Arial(body)"/>
              </a:rPr>
              <a:t>External stylesheets are stored in </a:t>
            </a:r>
            <a:r>
              <a:rPr lang="en-US" dirty="0">
                <a:solidFill>
                  <a:srgbClr val="C00000"/>
                </a:solidFill>
                <a:latin typeface="Arial(body)"/>
              </a:rPr>
              <a:t>CSS</a:t>
            </a:r>
            <a:r>
              <a:rPr lang="en-US" dirty="0">
                <a:latin typeface="Arial(body)"/>
              </a:rPr>
              <a:t> files</a:t>
            </a:r>
          </a:p>
        </p:txBody>
      </p:sp>
      <p:sp>
        <p:nvSpPr>
          <p:cNvPr id="10" name="TextBox 9">
            <a:extLst>
              <a:ext uri="{FF2B5EF4-FFF2-40B4-BE49-F238E27FC236}">
                <a16:creationId xmlns="" xmlns:a16="http://schemas.microsoft.com/office/drawing/2014/main" id="{0C06A750-17AB-B664-5C39-6BDBCE2AEB5A}"/>
              </a:ext>
            </a:extLst>
          </p:cNvPr>
          <p:cNvSpPr txBox="1"/>
          <p:nvPr/>
        </p:nvSpPr>
        <p:spPr>
          <a:xfrm>
            <a:off x="1170041" y="1834438"/>
            <a:ext cx="6096000" cy="560410"/>
          </a:xfrm>
          <a:prstGeom prst="rect">
            <a:avLst/>
          </a:prstGeom>
          <a:noFill/>
        </p:spPr>
        <p:txBody>
          <a:bodyPr wrap="square">
            <a:spAutoFit/>
          </a:bodyPr>
          <a:lstStyle/>
          <a:p>
            <a:pPr>
              <a:lnSpc>
                <a:spcPct val="200000"/>
              </a:lnSpc>
            </a:pPr>
            <a:r>
              <a:rPr lang="en-US" dirty="0">
                <a:solidFill>
                  <a:srgbClr val="C00000"/>
                </a:solidFill>
                <a:latin typeface="Arial(body)"/>
              </a:rPr>
              <a:t>CSS</a:t>
            </a:r>
            <a:r>
              <a:rPr lang="en-US" dirty="0">
                <a:latin typeface="Arial(body)"/>
              </a:rPr>
              <a:t> stands for Cascading Style Sheets</a:t>
            </a:r>
          </a:p>
        </p:txBody>
      </p:sp>
      <p:sp>
        <p:nvSpPr>
          <p:cNvPr id="12" name="TextBox 11">
            <a:extLst>
              <a:ext uri="{FF2B5EF4-FFF2-40B4-BE49-F238E27FC236}">
                <a16:creationId xmlns="" xmlns:a16="http://schemas.microsoft.com/office/drawing/2014/main" id="{5AEB57F3-7830-5FBF-9E5F-86DDA39E5FB4}"/>
              </a:ext>
            </a:extLst>
          </p:cNvPr>
          <p:cNvSpPr txBox="1"/>
          <p:nvPr/>
        </p:nvSpPr>
        <p:spPr>
          <a:xfrm>
            <a:off x="1152833" y="2544697"/>
            <a:ext cx="9596285" cy="560410"/>
          </a:xfrm>
          <a:prstGeom prst="rect">
            <a:avLst/>
          </a:prstGeom>
          <a:noFill/>
        </p:spPr>
        <p:txBody>
          <a:bodyPr wrap="square">
            <a:spAutoFit/>
          </a:bodyPr>
          <a:lstStyle/>
          <a:p>
            <a:pPr>
              <a:lnSpc>
                <a:spcPct val="200000"/>
              </a:lnSpc>
            </a:pPr>
            <a:r>
              <a:rPr lang="en-US" dirty="0">
                <a:solidFill>
                  <a:srgbClr val="C00000"/>
                </a:solidFill>
                <a:latin typeface="Arial(body)"/>
              </a:rPr>
              <a:t>CSS</a:t>
            </a:r>
            <a:r>
              <a:rPr lang="en-US" dirty="0">
                <a:latin typeface="Arial(body)"/>
              </a:rPr>
              <a:t> describes how HTML elements are to be displayed on screen, paper, or in other media</a:t>
            </a:r>
          </a:p>
        </p:txBody>
      </p:sp>
      <p:sp>
        <p:nvSpPr>
          <p:cNvPr id="14" name="TextBox 13">
            <a:extLst>
              <a:ext uri="{FF2B5EF4-FFF2-40B4-BE49-F238E27FC236}">
                <a16:creationId xmlns="" xmlns:a16="http://schemas.microsoft.com/office/drawing/2014/main" id="{C72607B4-4CD9-943F-4727-D019808469E4}"/>
              </a:ext>
            </a:extLst>
          </p:cNvPr>
          <p:cNvSpPr txBox="1"/>
          <p:nvPr/>
        </p:nvSpPr>
        <p:spPr>
          <a:xfrm>
            <a:off x="1170041" y="3176407"/>
            <a:ext cx="8642555" cy="560410"/>
          </a:xfrm>
          <a:prstGeom prst="rect">
            <a:avLst/>
          </a:prstGeom>
          <a:noFill/>
        </p:spPr>
        <p:txBody>
          <a:bodyPr wrap="square">
            <a:spAutoFit/>
          </a:bodyPr>
          <a:lstStyle/>
          <a:p>
            <a:pPr>
              <a:lnSpc>
                <a:spcPct val="200000"/>
              </a:lnSpc>
            </a:pPr>
            <a:r>
              <a:rPr lang="en-US" dirty="0">
                <a:solidFill>
                  <a:srgbClr val="C00000"/>
                </a:solidFill>
                <a:latin typeface="Arial(body)"/>
              </a:rPr>
              <a:t>CSS</a:t>
            </a:r>
            <a:r>
              <a:rPr lang="en-US" dirty="0">
                <a:latin typeface="Arial(body)"/>
              </a:rPr>
              <a:t> saves a lot of work. It can control the layout of multiple web pages all at once</a:t>
            </a:r>
          </a:p>
        </p:txBody>
      </p:sp>
      <p:pic>
        <p:nvPicPr>
          <p:cNvPr id="15" name="Graphic 14" descr="Boardroom with solid fill">
            <a:extLst>
              <a:ext uri="{FF2B5EF4-FFF2-40B4-BE49-F238E27FC236}">
                <a16:creationId xmlns="" xmlns:a16="http://schemas.microsoft.com/office/drawing/2014/main" id="{8966BB1E-8EC4-AD7C-9EC1-3CB97525BAF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8517193" y="3791153"/>
            <a:ext cx="2521974" cy="2521974"/>
          </a:xfrm>
          <a:prstGeom prst="rect">
            <a:avLst/>
          </a:prstGeom>
        </p:spPr>
      </p:pic>
    </p:spTree>
    <p:extLst>
      <p:ext uri="{BB962C8B-B14F-4D97-AF65-F5344CB8AC3E}">
        <p14:creationId xmlns:p14="http://schemas.microsoft.com/office/powerpoint/2010/main" val="889962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3B3A3F4-E7EC-4BBF-AB0A-6BACF72749A3}"/>
              </a:ext>
            </a:extLst>
          </p:cNvPr>
          <p:cNvSpPr>
            <a:spLocks noGrp="1"/>
          </p:cNvSpPr>
          <p:nvPr>
            <p:ph type="ctrTitle"/>
          </p:nvPr>
        </p:nvSpPr>
        <p:spPr>
          <a:xfrm>
            <a:off x="1524000" y="1408175"/>
            <a:ext cx="9144000" cy="821627"/>
          </a:xfrm>
        </p:spPr>
        <p:txBody>
          <a:bodyPr>
            <a:normAutofit fontScale="90000"/>
          </a:bodyPr>
          <a:lstStyle/>
          <a:p>
            <a:r>
              <a:rPr lang="en-US" b="1" dirty="0">
                <a:solidFill>
                  <a:srgbClr val="C00000"/>
                </a:solidFill>
              </a:rPr>
              <a:t>Which way is better?</a:t>
            </a:r>
          </a:p>
        </p:txBody>
      </p:sp>
      <p:sp>
        <p:nvSpPr>
          <p:cNvPr id="4" name="Subtitle 3">
            <a:extLst>
              <a:ext uri="{FF2B5EF4-FFF2-40B4-BE49-F238E27FC236}">
                <a16:creationId xmlns="" xmlns:a16="http://schemas.microsoft.com/office/drawing/2014/main" id="{950A505A-6940-42EE-8182-AAA88A2AF544}"/>
              </a:ext>
            </a:extLst>
          </p:cNvPr>
          <p:cNvSpPr>
            <a:spLocks noGrp="1"/>
          </p:cNvSpPr>
          <p:nvPr>
            <p:ph type="subTitle" idx="1"/>
          </p:nvPr>
        </p:nvSpPr>
        <p:spPr/>
        <p:txBody>
          <a:bodyPr/>
          <a:lstStyle/>
          <a:p>
            <a:r>
              <a:rPr lang="en-US" dirty="0"/>
              <a:t>There is no best way to add CSS to HTML elements. You should choose the best way to add the style you want, by yourself. For example, if you want to add a unique style to one element, inline styling is probably a better choice. </a:t>
            </a:r>
          </a:p>
        </p:txBody>
      </p:sp>
      <p:grpSp>
        <p:nvGrpSpPr>
          <p:cNvPr id="5" name="组合 67">
            <a:extLst>
              <a:ext uri="{FF2B5EF4-FFF2-40B4-BE49-F238E27FC236}">
                <a16:creationId xmlns="" xmlns:a16="http://schemas.microsoft.com/office/drawing/2014/main" id="{4600EC40-F576-4ABA-B3AB-B62F12C52930}"/>
              </a:ext>
            </a:extLst>
          </p:cNvPr>
          <p:cNvGrpSpPr/>
          <p:nvPr/>
        </p:nvGrpSpPr>
        <p:grpSpPr>
          <a:xfrm>
            <a:off x="874719" y="870101"/>
            <a:ext cx="1603305" cy="2385861"/>
            <a:chOff x="4091759" y="69012"/>
            <a:chExt cx="4480725" cy="6756967"/>
          </a:xfrm>
        </p:grpSpPr>
        <p:sp>
          <p:nvSpPr>
            <p:cNvPr id="6" name="椭圆 68">
              <a:extLst>
                <a:ext uri="{FF2B5EF4-FFF2-40B4-BE49-F238E27FC236}">
                  <a16:creationId xmlns="" xmlns:a16="http://schemas.microsoft.com/office/drawing/2014/main" id="{3462D6EA-9BD6-49C0-A607-BA1734CD8C12}"/>
                </a:ext>
              </a:extLst>
            </p:cNvPr>
            <p:cNvSpPr/>
            <p:nvPr/>
          </p:nvSpPr>
          <p:spPr>
            <a:xfrm>
              <a:off x="6142511" y="6734234"/>
              <a:ext cx="2429973" cy="91745"/>
            </a:xfrm>
            <a:prstGeom prst="ellipse">
              <a:avLst/>
            </a:prstGeom>
            <a:gradFill flip="none" rotWithShape="1">
              <a:gsLst>
                <a:gs pos="0">
                  <a:schemeClr val="tx1">
                    <a:lumMod val="85000"/>
                    <a:lumOff val="15000"/>
                    <a:alpha val="35000"/>
                  </a:schemeClr>
                </a:gs>
                <a:gs pos="66000">
                  <a:schemeClr val="tx1">
                    <a:lumMod val="85000"/>
                    <a:lumOff val="1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zh-CN" altLang="en-US" dirty="0">
                <a:solidFill>
                  <a:prstClr val="white"/>
                </a:solidFill>
                <a:cs typeface="+mn-ea"/>
                <a:sym typeface="+mn-lt"/>
              </a:endParaRPr>
            </a:p>
          </p:txBody>
        </p:sp>
        <p:grpSp>
          <p:nvGrpSpPr>
            <p:cNvPr id="7" name="组合 69">
              <a:extLst>
                <a:ext uri="{FF2B5EF4-FFF2-40B4-BE49-F238E27FC236}">
                  <a16:creationId xmlns="" xmlns:a16="http://schemas.microsoft.com/office/drawing/2014/main" id="{19E23430-9919-4840-8DCF-F08D255D193E}"/>
                </a:ext>
              </a:extLst>
            </p:cNvPr>
            <p:cNvGrpSpPr/>
            <p:nvPr/>
          </p:nvGrpSpPr>
          <p:grpSpPr>
            <a:xfrm>
              <a:off x="4091759" y="69012"/>
              <a:ext cx="4235608" cy="6695701"/>
              <a:chOff x="3068819" y="51759"/>
              <a:chExt cx="3176706" cy="5021776"/>
            </a:xfrm>
          </p:grpSpPr>
          <p:pic>
            <p:nvPicPr>
              <p:cNvPr id="8" name="图片 70">
                <a:extLst>
                  <a:ext uri="{FF2B5EF4-FFF2-40B4-BE49-F238E27FC236}">
                    <a16:creationId xmlns="" xmlns:a16="http://schemas.microsoft.com/office/drawing/2014/main" id="{A7086C9F-C3A5-4131-9761-70983C5566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4456" y="4383592"/>
                <a:ext cx="759600" cy="689943"/>
              </a:xfrm>
              <a:prstGeom prst="rect">
                <a:avLst/>
              </a:prstGeom>
            </p:spPr>
          </p:pic>
          <p:sp>
            <p:nvSpPr>
              <p:cNvPr id="9" name="Freeform 5">
                <a:extLst>
                  <a:ext uri="{FF2B5EF4-FFF2-40B4-BE49-F238E27FC236}">
                    <a16:creationId xmlns="" xmlns:a16="http://schemas.microsoft.com/office/drawing/2014/main" id="{C9D27035-A19A-41D3-B784-A70C82617B69}"/>
                  </a:ext>
                </a:extLst>
              </p:cNvPr>
              <p:cNvSpPr>
                <a:spLocks noEditPoints="1"/>
              </p:cNvSpPr>
              <p:nvPr/>
            </p:nvSpPr>
            <p:spPr bwMode="auto">
              <a:xfrm>
                <a:off x="3213903" y="1809510"/>
                <a:ext cx="1316918" cy="2688043"/>
              </a:xfrm>
              <a:custGeom>
                <a:avLst/>
                <a:gdLst>
                  <a:gd name="T0" fmla="*/ 694 w 698"/>
                  <a:gd name="T1" fmla="*/ 405 h 1426"/>
                  <a:gd name="T2" fmla="*/ 698 w 698"/>
                  <a:gd name="T3" fmla="*/ 349 h 1426"/>
                  <a:gd name="T4" fmla="*/ 349 w 698"/>
                  <a:gd name="T5" fmla="*/ 0 h 1426"/>
                  <a:gd name="T6" fmla="*/ 0 w 698"/>
                  <a:gd name="T7" fmla="*/ 349 h 1426"/>
                  <a:gd name="T8" fmla="*/ 349 w 698"/>
                  <a:gd name="T9" fmla="*/ 698 h 1426"/>
                  <a:gd name="T10" fmla="*/ 566 w 698"/>
                  <a:gd name="T11" fmla="*/ 623 h 1426"/>
                  <a:gd name="T12" fmla="*/ 562 w 698"/>
                  <a:gd name="T13" fmla="*/ 1333 h 1426"/>
                  <a:gd name="T14" fmla="*/ 629 w 698"/>
                  <a:gd name="T15" fmla="*/ 1426 h 1426"/>
                  <a:gd name="T16" fmla="*/ 694 w 698"/>
                  <a:gd name="T17" fmla="*/ 1377 h 1426"/>
                  <a:gd name="T18" fmla="*/ 693 w 698"/>
                  <a:gd name="T19" fmla="*/ 1344 h 1426"/>
                  <a:gd name="T20" fmla="*/ 698 w 698"/>
                  <a:gd name="T21" fmla="*/ 405 h 1426"/>
                  <a:gd name="T22" fmla="*/ 694 w 698"/>
                  <a:gd name="T23" fmla="*/ 405 h 1426"/>
                  <a:gd name="T24" fmla="*/ 349 w 698"/>
                  <a:gd name="T25" fmla="*/ 541 h 1426"/>
                  <a:gd name="T26" fmla="*/ 158 w 698"/>
                  <a:gd name="T27" fmla="*/ 349 h 1426"/>
                  <a:gd name="T28" fmla="*/ 349 w 698"/>
                  <a:gd name="T29" fmla="*/ 158 h 1426"/>
                  <a:gd name="T30" fmla="*/ 541 w 698"/>
                  <a:gd name="T31" fmla="*/ 349 h 1426"/>
                  <a:gd name="T32" fmla="*/ 349 w 698"/>
                  <a:gd name="T33" fmla="*/ 541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8" h="1426">
                    <a:moveTo>
                      <a:pt x="694" y="405"/>
                    </a:moveTo>
                    <a:cubicBezTo>
                      <a:pt x="697" y="387"/>
                      <a:pt x="698" y="368"/>
                      <a:pt x="698" y="349"/>
                    </a:cubicBezTo>
                    <a:cubicBezTo>
                      <a:pt x="698" y="156"/>
                      <a:pt x="542" y="0"/>
                      <a:pt x="349" y="0"/>
                    </a:cubicBezTo>
                    <a:cubicBezTo>
                      <a:pt x="157" y="0"/>
                      <a:pt x="0" y="156"/>
                      <a:pt x="0" y="349"/>
                    </a:cubicBezTo>
                    <a:cubicBezTo>
                      <a:pt x="0" y="542"/>
                      <a:pt x="157" y="698"/>
                      <a:pt x="349" y="698"/>
                    </a:cubicBezTo>
                    <a:cubicBezTo>
                      <a:pt x="431" y="698"/>
                      <a:pt x="506" y="670"/>
                      <a:pt x="566" y="623"/>
                    </a:cubicBezTo>
                    <a:cubicBezTo>
                      <a:pt x="562" y="1333"/>
                      <a:pt x="562" y="1333"/>
                      <a:pt x="562" y="1333"/>
                    </a:cubicBezTo>
                    <a:cubicBezTo>
                      <a:pt x="562" y="1339"/>
                      <a:pt x="558" y="1425"/>
                      <a:pt x="629" y="1426"/>
                    </a:cubicBezTo>
                    <a:cubicBezTo>
                      <a:pt x="670" y="1426"/>
                      <a:pt x="688" y="1401"/>
                      <a:pt x="694" y="1377"/>
                    </a:cubicBezTo>
                    <a:cubicBezTo>
                      <a:pt x="694" y="1377"/>
                      <a:pt x="693" y="1347"/>
                      <a:pt x="693" y="1344"/>
                    </a:cubicBezTo>
                    <a:cubicBezTo>
                      <a:pt x="698" y="405"/>
                      <a:pt x="698" y="405"/>
                      <a:pt x="698" y="405"/>
                    </a:cubicBezTo>
                    <a:lnTo>
                      <a:pt x="694" y="405"/>
                    </a:lnTo>
                    <a:close/>
                    <a:moveTo>
                      <a:pt x="349" y="541"/>
                    </a:moveTo>
                    <a:cubicBezTo>
                      <a:pt x="244" y="541"/>
                      <a:pt x="158" y="455"/>
                      <a:pt x="158" y="349"/>
                    </a:cubicBezTo>
                    <a:cubicBezTo>
                      <a:pt x="158" y="243"/>
                      <a:pt x="244" y="158"/>
                      <a:pt x="349" y="158"/>
                    </a:cubicBezTo>
                    <a:cubicBezTo>
                      <a:pt x="455" y="158"/>
                      <a:pt x="541" y="243"/>
                      <a:pt x="541" y="349"/>
                    </a:cubicBezTo>
                    <a:cubicBezTo>
                      <a:pt x="541" y="455"/>
                      <a:pt x="455" y="541"/>
                      <a:pt x="349" y="541"/>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0" name="Freeform 6">
                <a:extLst>
                  <a:ext uri="{FF2B5EF4-FFF2-40B4-BE49-F238E27FC236}">
                    <a16:creationId xmlns="" xmlns:a16="http://schemas.microsoft.com/office/drawing/2014/main" id="{F57F5F5C-AC88-48A6-957D-99CF0865E247}"/>
                  </a:ext>
                </a:extLst>
              </p:cNvPr>
              <p:cNvSpPr>
                <a:spLocks noEditPoints="1"/>
              </p:cNvSpPr>
              <p:nvPr/>
            </p:nvSpPr>
            <p:spPr bwMode="auto">
              <a:xfrm>
                <a:off x="3472185" y="51759"/>
                <a:ext cx="1316918" cy="4493624"/>
              </a:xfrm>
              <a:custGeom>
                <a:avLst/>
                <a:gdLst>
                  <a:gd name="T0" fmla="*/ 698 w 698"/>
                  <a:gd name="T1" fmla="*/ 349 h 2383"/>
                  <a:gd name="T2" fmla="*/ 349 w 698"/>
                  <a:gd name="T3" fmla="*/ 0 h 2383"/>
                  <a:gd name="T4" fmla="*/ 0 w 698"/>
                  <a:gd name="T5" fmla="*/ 349 h 2383"/>
                  <a:gd name="T6" fmla="*/ 349 w 698"/>
                  <a:gd name="T7" fmla="*/ 698 h 2383"/>
                  <a:gd name="T8" fmla="*/ 556 w 698"/>
                  <a:gd name="T9" fmla="*/ 630 h 2383"/>
                  <a:gd name="T10" fmla="*/ 551 w 698"/>
                  <a:gd name="T11" fmla="*/ 2299 h 2383"/>
                  <a:gd name="T12" fmla="*/ 551 w 698"/>
                  <a:gd name="T13" fmla="*/ 2315 h 2383"/>
                  <a:gd name="T14" fmla="*/ 622 w 698"/>
                  <a:gd name="T15" fmla="*/ 2383 h 2383"/>
                  <a:gd name="T16" fmla="*/ 693 w 698"/>
                  <a:gd name="T17" fmla="*/ 2316 h 2383"/>
                  <a:gd name="T18" fmla="*/ 696 w 698"/>
                  <a:gd name="T19" fmla="*/ 2308 h 2383"/>
                  <a:gd name="T20" fmla="*/ 698 w 698"/>
                  <a:gd name="T21" fmla="*/ 369 h 2383"/>
                  <a:gd name="T22" fmla="*/ 698 w 698"/>
                  <a:gd name="T23" fmla="*/ 349 h 2383"/>
                  <a:gd name="T24" fmla="*/ 349 w 698"/>
                  <a:gd name="T25" fmla="*/ 541 h 2383"/>
                  <a:gd name="T26" fmla="*/ 158 w 698"/>
                  <a:gd name="T27" fmla="*/ 349 h 2383"/>
                  <a:gd name="T28" fmla="*/ 349 w 698"/>
                  <a:gd name="T29" fmla="*/ 157 h 2383"/>
                  <a:gd name="T30" fmla="*/ 541 w 698"/>
                  <a:gd name="T31" fmla="*/ 349 h 2383"/>
                  <a:gd name="T32" fmla="*/ 349 w 698"/>
                  <a:gd name="T33" fmla="*/ 541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8" h="2383">
                    <a:moveTo>
                      <a:pt x="698" y="349"/>
                    </a:moveTo>
                    <a:cubicBezTo>
                      <a:pt x="698" y="156"/>
                      <a:pt x="542" y="0"/>
                      <a:pt x="349" y="0"/>
                    </a:cubicBezTo>
                    <a:cubicBezTo>
                      <a:pt x="157" y="0"/>
                      <a:pt x="0" y="156"/>
                      <a:pt x="0" y="349"/>
                    </a:cubicBezTo>
                    <a:cubicBezTo>
                      <a:pt x="0" y="542"/>
                      <a:pt x="157" y="698"/>
                      <a:pt x="349" y="698"/>
                    </a:cubicBezTo>
                    <a:cubicBezTo>
                      <a:pt x="427" y="698"/>
                      <a:pt x="498" y="673"/>
                      <a:pt x="556" y="630"/>
                    </a:cubicBezTo>
                    <a:cubicBezTo>
                      <a:pt x="551" y="2299"/>
                      <a:pt x="551" y="2299"/>
                      <a:pt x="551" y="2299"/>
                    </a:cubicBezTo>
                    <a:cubicBezTo>
                      <a:pt x="551" y="2304"/>
                      <a:pt x="551" y="2309"/>
                      <a:pt x="551" y="2315"/>
                    </a:cubicBezTo>
                    <a:cubicBezTo>
                      <a:pt x="551" y="2352"/>
                      <a:pt x="583" y="2383"/>
                      <a:pt x="622" y="2383"/>
                    </a:cubicBezTo>
                    <a:cubicBezTo>
                      <a:pt x="661" y="2383"/>
                      <a:pt x="693" y="2353"/>
                      <a:pt x="693" y="2316"/>
                    </a:cubicBezTo>
                    <a:cubicBezTo>
                      <a:pt x="693" y="2313"/>
                      <a:pt x="697" y="2311"/>
                      <a:pt x="696" y="2308"/>
                    </a:cubicBezTo>
                    <a:cubicBezTo>
                      <a:pt x="698" y="369"/>
                      <a:pt x="698" y="369"/>
                      <a:pt x="698" y="369"/>
                    </a:cubicBezTo>
                    <a:cubicBezTo>
                      <a:pt x="698" y="362"/>
                      <a:pt x="698" y="356"/>
                      <a:pt x="698" y="349"/>
                    </a:cubicBezTo>
                    <a:close/>
                    <a:moveTo>
                      <a:pt x="349" y="541"/>
                    </a:moveTo>
                    <a:cubicBezTo>
                      <a:pt x="243" y="541"/>
                      <a:pt x="158" y="455"/>
                      <a:pt x="158" y="349"/>
                    </a:cubicBezTo>
                    <a:cubicBezTo>
                      <a:pt x="158" y="243"/>
                      <a:pt x="243" y="157"/>
                      <a:pt x="349" y="157"/>
                    </a:cubicBezTo>
                    <a:cubicBezTo>
                      <a:pt x="455" y="157"/>
                      <a:pt x="541" y="243"/>
                      <a:pt x="541" y="349"/>
                    </a:cubicBezTo>
                    <a:cubicBezTo>
                      <a:pt x="541" y="455"/>
                      <a:pt x="455" y="541"/>
                      <a:pt x="349" y="541"/>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1" name="Freeform 7">
                <a:extLst>
                  <a:ext uri="{FF2B5EF4-FFF2-40B4-BE49-F238E27FC236}">
                    <a16:creationId xmlns="" xmlns:a16="http://schemas.microsoft.com/office/drawing/2014/main" id="{9F6AD71B-3590-4256-97DA-84B6B0607F1E}"/>
                  </a:ext>
                </a:extLst>
              </p:cNvPr>
              <p:cNvSpPr>
                <a:spLocks noEditPoints="1"/>
              </p:cNvSpPr>
              <p:nvPr/>
            </p:nvSpPr>
            <p:spPr bwMode="auto">
              <a:xfrm>
                <a:off x="4769971" y="1200475"/>
                <a:ext cx="1324890" cy="3312224"/>
              </a:xfrm>
              <a:custGeom>
                <a:avLst/>
                <a:gdLst>
                  <a:gd name="T0" fmla="*/ 353 w 702"/>
                  <a:gd name="T1" fmla="*/ 0 h 1757"/>
                  <a:gd name="T2" fmla="*/ 5 w 702"/>
                  <a:gd name="T3" fmla="*/ 317 h 1757"/>
                  <a:gd name="T4" fmla="*/ 5 w 702"/>
                  <a:gd name="T5" fmla="*/ 317 h 1757"/>
                  <a:gd name="T6" fmla="*/ 5 w 702"/>
                  <a:gd name="T7" fmla="*/ 322 h 1757"/>
                  <a:gd name="T8" fmla="*/ 4 w 702"/>
                  <a:gd name="T9" fmla="*/ 348 h 1757"/>
                  <a:gd name="T10" fmla="*/ 5 w 702"/>
                  <a:gd name="T11" fmla="*/ 372 h 1757"/>
                  <a:gd name="T12" fmla="*/ 0 w 702"/>
                  <a:gd name="T13" fmla="*/ 1663 h 1757"/>
                  <a:gd name="T14" fmla="*/ 69 w 702"/>
                  <a:gd name="T15" fmla="*/ 1757 h 1757"/>
                  <a:gd name="T16" fmla="*/ 139 w 702"/>
                  <a:gd name="T17" fmla="*/ 1702 h 1757"/>
                  <a:gd name="T18" fmla="*/ 143 w 702"/>
                  <a:gd name="T19" fmla="*/ 626 h 1757"/>
                  <a:gd name="T20" fmla="*/ 353 w 702"/>
                  <a:gd name="T21" fmla="*/ 696 h 1757"/>
                  <a:gd name="T22" fmla="*/ 702 w 702"/>
                  <a:gd name="T23" fmla="*/ 348 h 1757"/>
                  <a:gd name="T24" fmla="*/ 353 w 702"/>
                  <a:gd name="T25" fmla="*/ 0 h 1757"/>
                  <a:gd name="T26" fmla="*/ 353 w 702"/>
                  <a:gd name="T27" fmla="*/ 539 h 1757"/>
                  <a:gd name="T28" fmla="*/ 161 w 702"/>
                  <a:gd name="T29" fmla="*/ 347 h 1757"/>
                  <a:gd name="T30" fmla="*/ 353 w 702"/>
                  <a:gd name="T31" fmla="*/ 156 h 1757"/>
                  <a:gd name="T32" fmla="*/ 544 w 702"/>
                  <a:gd name="T33" fmla="*/ 347 h 1757"/>
                  <a:gd name="T34" fmla="*/ 353 w 702"/>
                  <a:gd name="T35" fmla="*/ 539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2" h="1757">
                    <a:moveTo>
                      <a:pt x="353" y="0"/>
                    </a:moveTo>
                    <a:cubicBezTo>
                      <a:pt x="172" y="0"/>
                      <a:pt x="23" y="141"/>
                      <a:pt x="5" y="317"/>
                    </a:cubicBezTo>
                    <a:cubicBezTo>
                      <a:pt x="5" y="317"/>
                      <a:pt x="5" y="317"/>
                      <a:pt x="5" y="317"/>
                    </a:cubicBezTo>
                    <a:cubicBezTo>
                      <a:pt x="5" y="322"/>
                      <a:pt x="5" y="322"/>
                      <a:pt x="5" y="322"/>
                    </a:cubicBezTo>
                    <a:cubicBezTo>
                      <a:pt x="4" y="331"/>
                      <a:pt x="4" y="339"/>
                      <a:pt x="4" y="348"/>
                    </a:cubicBezTo>
                    <a:cubicBezTo>
                      <a:pt x="4" y="357"/>
                      <a:pt x="4" y="364"/>
                      <a:pt x="5" y="372"/>
                    </a:cubicBezTo>
                    <a:cubicBezTo>
                      <a:pt x="0" y="1663"/>
                      <a:pt x="0" y="1663"/>
                      <a:pt x="0" y="1663"/>
                    </a:cubicBezTo>
                    <a:cubicBezTo>
                      <a:pt x="0" y="1669"/>
                      <a:pt x="2" y="1757"/>
                      <a:pt x="69" y="1757"/>
                    </a:cubicBezTo>
                    <a:cubicBezTo>
                      <a:pt x="125" y="1757"/>
                      <a:pt x="139" y="1702"/>
                      <a:pt x="139" y="1702"/>
                    </a:cubicBezTo>
                    <a:cubicBezTo>
                      <a:pt x="140" y="1698"/>
                      <a:pt x="142" y="1035"/>
                      <a:pt x="143" y="626"/>
                    </a:cubicBezTo>
                    <a:cubicBezTo>
                      <a:pt x="201" y="670"/>
                      <a:pt x="274" y="696"/>
                      <a:pt x="353" y="696"/>
                    </a:cubicBezTo>
                    <a:cubicBezTo>
                      <a:pt x="545" y="696"/>
                      <a:pt x="702" y="541"/>
                      <a:pt x="702" y="348"/>
                    </a:cubicBezTo>
                    <a:cubicBezTo>
                      <a:pt x="702" y="156"/>
                      <a:pt x="545" y="0"/>
                      <a:pt x="353" y="0"/>
                    </a:cubicBezTo>
                    <a:close/>
                    <a:moveTo>
                      <a:pt x="353" y="539"/>
                    </a:moveTo>
                    <a:cubicBezTo>
                      <a:pt x="247" y="539"/>
                      <a:pt x="161" y="453"/>
                      <a:pt x="161" y="347"/>
                    </a:cubicBezTo>
                    <a:cubicBezTo>
                      <a:pt x="161" y="242"/>
                      <a:pt x="247" y="156"/>
                      <a:pt x="353" y="156"/>
                    </a:cubicBezTo>
                    <a:cubicBezTo>
                      <a:pt x="458" y="156"/>
                      <a:pt x="544" y="242"/>
                      <a:pt x="544" y="347"/>
                    </a:cubicBezTo>
                    <a:cubicBezTo>
                      <a:pt x="544" y="453"/>
                      <a:pt x="458" y="539"/>
                      <a:pt x="353" y="539"/>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2" name="Freeform 8">
                <a:extLst>
                  <a:ext uri="{FF2B5EF4-FFF2-40B4-BE49-F238E27FC236}">
                    <a16:creationId xmlns="" xmlns:a16="http://schemas.microsoft.com/office/drawing/2014/main" id="{ACA74175-D620-448E-A38B-2A3AC4E08829}"/>
                  </a:ext>
                </a:extLst>
              </p:cNvPr>
              <p:cNvSpPr>
                <a:spLocks/>
              </p:cNvSpPr>
              <p:nvPr/>
            </p:nvSpPr>
            <p:spPr bwMode="auto">
              <a:xfrm>
                <a:off x="3068819" y="2439271"/>
                <a:ext cx="518158" cy="448804"/>
              </a:xfrm>
              <a:custGeom>
                <a:avLst/>
                <a:gdLst>
                  <a:gd name="T0" fmla="*/ 650 w 650"/>
                  <a:gd name="T1" fmla="*/ 0 h 563"/>
                  <a:gd name="T2" fmla="*/ 326 w 650"/>
                  <a:gd name="T3" fmla="*/ 563 h 563"/>
                  <a:gd name="T4" fmla="*/ 0 w 650"/>
                  <a:gd name="T5" fmla="*/ 0 h 563"/>
                  <a:gd name="T6" fmla="*/ 650 w 650"/>
                  <a:gd name="T7" fmla="*/ 0 h 563"/>
                </a:gdLst>
                <a:ahLst/>
                <a:cxnLst>
                  <a:cxn ang="0">
                    <a:pos x="T0" y="T1"/>
                  </a:cxn>
                  <a:cxn ang="0">
                    <a:pos x="T2" y="T3"/>
                  </a:cxn>
                  <a:cxn ang="0">
                    <a:pos x="T4" y="T5"/>
                  </a:cxn>
                  <a:cxn ang="0">
                    <a:pos x="T6" y="T7"/>
                  </a:cxn>
                </a:cxnLst>
                <a:rect l="0" t="0" r="r" b="b"/>
                <a:pathLst>
                  <a:path w="650" h="563">
                    <a:moveTo>
                      <a:pt x="650" y="0"/>
                    </a:moveTo>
                    <a:lnTo>
                      <a:pt x="326" y="563"/>
                    </a:lnTo>
                    <a:lnTo>
                      <a:pt x="0" y="0"/>
                    </a:lnTo>
                    <a:lnTo>
                      <a:pt x="650"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3" name="Freeform 9">
                <a:extLst>
                  <a:ext uri="{FF2B5EF4-FFF2-40B4-BE49-F238E27FC236}">
                    <a16:creationId xmlns="" xmlns:a16="http://schemas.microsoft.com/office/drawing/2014/main" id="{3119C6B6-CE4C-4568-9DB2-9FF64A7762E7}"/>
                  </a:ext>
                </a:extLst>
              </p:cNvPr>
              <p:cNvSpPr>
                <a:spLocks/>
              </p:cNvSpPr>
              <p:nvPr/>
            </p:nvSpPr>
            <p:spPr bwMode="auto">
              <a:xfrm>
                <a:off x="3415586" y="396932"/>
                <a:ext cx="460762" cy="518955"/>
              </a:xfrm>
              <a:custGeom>
                <a:avLst/>
                <a:gdLst>
                  <a:gd name="T0" fmla="*/ 578 w 578"/>
                  <a:gd name="T1" fmla="*/ 350 h 651"/>
                  <a:gd name="T2" fmla="*/ 0 w 578"/>
                  <a:gd name="T3" fmla="*/ 651 h 651"/>
                  <a:gd name="T4" fmla="*/ 28 w 578"/>
                  <a:gd name="T5" fmla="*/ 0 h 651"/>
                  <a:gd name="T6" fmla="*/ 578 w 578"/>
                  <a:gd name="T7" fmla="*/ 350 h 651"/>
                </a:gdLst>
                <a:ahLst/>
                <a:cxnLst>
                  <a:cxn ang="0">
                    <a:pos x="T0" y="T1"/>
                  </a:cxn>
                  <a:cxn ang="0">
                    <a:pos x="T2" y="T3"/>
                  </a:cxn>
                  <a:cxn ang="0">
                    <a:pos x="T4" y="T5"/>
                  </a:cxn>
                  <a:cxn ang="0">
                    <a:pos x="T6" y="T7"/>
                  </a:cxn>
                </a:cxnLst>
                <a:rect l="0" t="0" r="r" b="b"/>
                <a:pathLst>
                  <a:path w="578" h="651">
                    <a:moveTo>
                      <a:pt x="578" y="350"/>
                    </a:moveTo>
                    <a:lnTo>
                      <a:pt x="0" y="651"/>
                    </a:lnTo>
                    <a:lnTo>
                      <a:pt x="28" y="0"/>
                    </a:lnTo>
                    <a:lnTo>
                      <a:pt x="578" y="350"/>
                    </a:lnTo>
                    <a:close/>
                  </a:path>
                </a:pathLst>
              </a:custGeom>
              <a:gradFill flip="none" rotWithShape="1">
                <a:gsLst>
                  <a:gs pos="0">
                    <a:schemeClr val="accent2"/>
                  </a:gs>
                  <a:gs pos="100000">
                    <a:schemeClr val="accent1"/>
                  </a:gs>
                </a:gsLst>
                <a:lin ang="540000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4" name="Freeform 10">
                <a:extLst>
                  <a:ext uri="{FF2B5EF4-FFF2-40B4-BE49-F238E27FC236}">
                    <a16:creationId xmlns="" xmlns:a16="http://schemas.microsoft.com/office/drawing/2014/main" id="{3AFE41C3-448E-47D9-B99C-9DC8EC179D2F}"/>
                  </a:ext>
                </a:extLst>
              </p:cNvPr>
              <p:cNvSpPr>
                <a:spLocks/>
              </p:cNvSpPr>
              <p:nvPr/>
            </p:nvSpPr>
            <p:spPr bwMode="auto">
              <a:xfrm>
                <a:off x="5696278" y="1511370"/>
                <a:ext cx="549247" cy="571568"/>
              </a:xfrm>
              <a:custGeom>
                <a:avLst/>
                <a:gdLst>
                  <a:gd name="T0" fmla="*/ 689 w 689"/>
                  <a:gd name="T1" fmla="*/ 0 h 717"/>
                  <a:gd name="T2" fmla="*/ 552 w 689"/>
                  <a:gd name="T3" fmla="*/ 717 h 717"/>
                  <a:gd name="T4" fmla="*/ 0 w 689"/>
                  <a:gd name="T5" fmla="*/ 239 h 717"/>
                  <a:gd name="T6" fmla="*/ 689 w 689"/>
                  <a:gd name="T7" fmla="*/ 0 h 717"/>
                </a:gdLst>
                <a:ahLst/>
                <a:cxnLst>
                  <a:cxn ang="0">
                    <a:pos x="T0" y="T1"/>
                  </a:cxn>
                  <a:cxn ang="0">
                    <a:pos x="T2" y="T3"/>
                  </a:cxn>
                  <a:cxn ang="0">
                    <a:pos x="T4" y="T5"/>
                  </a:cxn>
                  <a:cxn ang="0">
                    <a:pos x="T6" y="T7"/>
                  </a:cxn>
                </a:cxnLst>
                <a:rect l="0" t="0" r="r" b="b"/>
                <a:pathLst>
                  <a:path w="689" h="717">
                    <a:moveTo>
                      <a:pt x="689" y="0"/>
                    </a:moveTo>
                    <a:lnTo>
                      <a:pt x="552" y="717"/>
                    </a:lnTo>
                    <a:lnTo>
                      <a:pt x="0" y="239"/>
                    </a:lnTo>
                    <a:lnTo>
                      <a:pt x="689" y="0"/>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5" name="Freeform 14">
                <a:extLst>
                  <a:ext uri="{FF2B5EF4-FFF2-40B4-BE49-F238E27FC236}">
                    <a16:creationId xmlns="" xmlns:a16="http://schemas.microsoft.com/office/drawing/2014/main" id="{6CFC1189-CF1B-4B50-93AF-72854517A36E}"/>
                  </a:ext>
                </a:extLst>
              </p:cNvPr>
              <p:cNvSpPr>
                <a:spLocks/>
              </p:cNvSpPr>
              <p:nvPr/>
            </p:nvSpPr>
            <p:spPr bwMode="auto">
              <a:xfrm>
                <a:off x="5040990" y="1841589"/>
                <a:ext cx="726763" cy="677272"/>
              </a:xfrm>
              <a:custGeom>
                <a:avLst/>
                <a:gdLst>
                  <a:gd name="T0" fmla="*/ 17 w 391"/>
                  <a:gd name="T1" fmla="*/ 0 h 353"/>
                  <a:gd name="T2" fmla="*/ 17 w 391"/>
                  <a:gd name="T3" fmla="*/ 14 h 353"/>
                  <a:gd name="T4" fmla="*/ 17 w 391"/>
                  <a:gd name="T5" fmla="*/ 27 h 353"/>
                  <a:gd name="T6" fmla="*/ 0 w 391"/>
                  <a:gd name="T7" fmla="*/ 281 h 353"/>
                  <a:gd name="T8" fmla="*/ 210 w 391"/>
                  <a:gd name="T9" fmla="*/ 353 h 353"/>
                  <a:gd name="T10" fmla="*/ 391 w 391"/>
                  <a:gd name="T11" fmla="*/ 290 h 353"/>
                  <a:gd name="T12" fmla="*/ 313 w 391"/>
                  <a:gd name="T13" fmla="*/ 173 h 353"/>
                  <a:gd name="T14" fmla="*/ 290 w 391"/>
                  <a:gd name="T15" fmla="*/ 180 h 353"/>
                  <a:gd name="T16" fmla="*/ 216 w 391"/>
                  <a:gd name="T17" fmla="*/ 195 h 353"/>
                  <a:gd name="T18" fmla="*/ 18 w 391"/>
                  <a:gd name="T19" fmla="*/ 9 h 353"/>
                  <a:gd name="T20" fmla="*/ 17 w 391"/>
                  <a:gd name="T2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3">
                    <a:moveTo>
                      <a:pt x="17" y="0"/>
                    </a:moveTo>
                    <a:cubicBezTo>
                      <a:pt x="17" y="0"/>
                      <a:pt x="17" y="7"/>
                      <a:pt x="17" y="14"/>
                    </a:cubicBezTo>
                    <a:cubicBezTo>
                      <a:pt x="17" y="19"/>
                      <a:pt x="17" y="24"/>
                      <a:pt x="17" y="27"/>
                    </a:cubicBezTo>
                    <a:cubicBezTo>
                      <a:pt x="0" y="281"/>
                      <a:pt x="0" y="281"/>
                      <a:pt x="0" y="281"/>
                    </a:cubicBezTo>
                    <a:cubicBezTo>
                      <a:pt x="0" y="281"/>
                      <a:pt x="91" y="353"/>
                      <a:pt x="210" y="353"/>
                    </a:cubicBezTo>
                    <a:cubicBezTo>
                      <a:pt x="267" y="353"/>
                      <a:pt x="329" y="337"/>
                      <a:pt x="391" y="290"/>
                    </a:cubicBezTo>
                    <a:cubicBezTo>
                      <a:pt x="391" y="290"/>
                      <a:pt x="367" y="173"/>
                      <a:pt x="313" y="173"/>
                    </a:cubicBezTo>
                    <a:cubicBezTo>
                      <a:pt x="306" y="173"/>
                      <a:pt x="298" y="175"/>
                      <a:pt x="290" y="180"/>
                    </a:cubicBezTo>
                    <a:cubicBezTo>
                      <a:pt x="274" y="188"/>
                      <a:pt x="247" y="195"/>
                      <a:pt x="216" y="195"/>
                    </a:cubicBezTo>
                    <a:cubicBezTo>
                      <a:pt x="137" y="195"/>
                      <a:pt x="32" y="154"/>
                      <a:pt x="18" y="9"/>
                    </a:cubicBezTo>
                    <a:cubicBezTo>
                      <a:pt x="18" y="2"/>
                      <a:pt x="18" y="0"/>
                      <a:pt x="17" y="0"/>
                    </a:cubicBezTo>
                  </a:path>
                </a:pathLst>
              </a:custGeom>
              <a:gradFill flip="none" rotWithShape="1">
                <a:gsLst>
                  <a:gs pos="0">
                    <a:schemeClr val="tx1">
                      <a:lumMod val="85000"/>
                      <a:lumOff val="15000"/>
                      <a:alpha val="40000"/>
                    </a:schemeClr>
                  </a:gs>
                  <a:gs pos="57000">
                    <a:schemeClr val="tx1">
                      <a:lumMod val="85000"/>
                      <a:lumOff val="15000"/>
                      <a:alpha val="0"/>
                    </a:schemeClr>
                  </a:gs>
                </a:gsLst>
                <a:lin ang="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6" name="Freeform 14">
                <a:extLst>
                  <a:ext uri="{FF2B5EF4-FFF2-40B4-BE49-F238E27FC236}">
                    <a16:creationId xmlns="" xmlns:a16="http://schemas.microsoft.com/office/drawing/2014/main" id="{285FAF84-0005-4FB1-90AA-225C881C06AD}"/>
                  </a:ext>
                </a:extLst>
              </p:cNvPr>
              <p:cNvSpPr>
                <a:spLocks/>
              </p:cNvSpPr>
              <p:nvPr/>
            </p:nvSpPr>
            <p:spPr bwMode="auto">
              <a:xfrm flipH="1">
                <a:off x="3541557" y="2453027"/>
                <a:ext cx="726763" cy="677272"/>
              </a:xfrm>
              <a:custGeom>
                <a:avLst/>
                <a:gdLst>
                  <a:gd name="T0" fmla="*/ 17 w 391"/>
                  <a:gd name="T1" fmla="*/ 0 h 353"/>
                  <a:gd name="T2" fmla="*/ 17 w 391"/>
                  <a:gd name="T3" fmla="*/ 14 h 353"/>
                  <a:gd name="T4" fmla="*/ 17 w 391"/>
                  <a:gd name="T5" fmla="*/ 27 h 353"/>
                  <a:gd name="T6" fmla="*/ 0 w 391"/>
                  <a:gd name="T7" fmla="*/ 281 h 353"/>
                  <a:gd name="T8" fmla="*/ 210 w 391"/>
                  <a:gd name="T9" fmla="*/ 353 h 353"/>
                  <a:gd name="T10" fmla="*/ 391 w 391"/>
                  <a:gd name="T11" fmla="*/ 290 h 353"/>
                  <a:gd name="T12" fmla="*/ 313 w 391"/>
                  <a:gd name="T13" fmla="*/ 173 h 353"/>
                  <a:gd name="T14" fmla="*/ 290 w 391"/>
                  <a:gd name="T15" fmla="*/ 180 h 353"/>
                  <a:gd name="T16" fmla="*/ 216 w 391"/>
                  <a:gd name="T17" fmla="*/ 195 h 353"/>
                  <a:gd name="T18" fmla="*/ 18 w 391"/>
                  <a:gd name="T19" fmla="*/ 9 h 353"/>
                  <a:gd name="T20" fmla="*/ 17 w 391"/>
                  <a:gd name="T2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3">
                    <a:moveTo>
                      <a:pt x="17" y="0"/>
                    </a:moveTo>
                    <a:cubicBezTo>
                      <a:pt x="17" y="0"/>
                      <a:pt x="17" y="7"/>
                      <a:pt x="17" y="14"/>
                    </a:cubicBezTo>
                    <a:cubicBezTo>
                      <a:pt x="17" y="19"/>
                      <a:pt x="17" y="24"/>
                      <a:pt x="17" y="27"/>
                    </a:cubicBezTo>
                    <a:cubicBezTo>
                      <a:pt x="0" y="281"/>
                      <a:pt x="0" y="281"/>
                      <a:pt x="0" y="281"/>
                    </a:cubicBezTo>
                    <a:cubicBezTo>
                      <a:pt x="0" y="281"/>
                      <a:pt x="91" y="353"/>
                      <a:pt x="210" y="353"/>
                    </a:cubicBezTo>
                    <a:cubicBezTo>
                      <a:pt x="267" y="353"/>
                      <a:pt x="329" y="337"/>
                      <a:pt x="391" y="290"/>
                    </a:cubicBezTo>
                    <a:cubicBezTo>
                      <a:pt x="391" y="290"/>
                      <a:pt x="367" y="173"/>
                      <a:pt x="313" y="173"/>
                    </a:cubicBezTo>
                    <a:cubicBezTo>
                      <a:pt x="306" y="173"/>
                      <a:pt x="298" y="175"/>
                      <a:pt x="290" y="180"/>
                    </a:cubicBezTo>
                    <a:cubicBezTo>
                      <a:pt x="274" y="188"/>
                      <a:pt x="247" y="195"/>
                      <a:pt x="216" y="195"/>
                    </a:cubicBezTo>
                    <a:cubicBezTo>
                      <a:pt x="137" y="195"/>
                      <a:pt x="32" y="154"/>
                      <a:pt x="18" y="9"/>
                    </a:cubicBezTo>
                    <a:cubicBezTo>
                      <a:pt x="18" y="2"/>
                      <a:pt x="18" y="0"/>
                      <a:pt x="17" y="0"/>
                    </a:cubicBezTo>
                  </a:path>
                </a:pathLst>
              </a:custGeom>
              <a:gradFill flip="none" rotWithShape="1">
                <a:gsLst>
                  <a:gs pos="0">
                    <a:schemeClr val="tx1">
                      <a:lumMod val="85000"/>
                      <a:lumOff val="15000"/>
                      <a:alpha val="40000"/>
                    </a:schemeClr>
                  </a:gs>
                  <a:gs pos="57000">
                    <a:schemeClr val="tx1">
                      <a:lumMod val="85000"/>
                      <a:lumOff val="15000"/>
                      <a:alpha val="0"/>
                    </a:schemeClr>
                  </a:gs>
                </a:gsLst>
                <a:lin ang="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sp>
            <p:nvSpPr>
              <p:cNvPr id="17" name="Freeform 14">
                <a:extLst>
                  <a:ext uri="{FF2B5EF4-FFF2-40B4-BE49-F238E27FC236}">
                    <a16:creationId xmlns="" xmlns:a16="http://schemas.microsoft.com/office/drawing/2014/main" id="{8BBEE1D9-7880-46C6-86B9-988F84953333}"/>
                  </a:ext>
                </a:extLst>
              </p:cNvPr>
              <p:cNvSpPr>
                <a:spLocks/>
              </p:cNvSpPr>
              <p:nvPr/>
            </p:nvSpPr>
            <p:spPr bwMode="auto">
              <a:xfrm flipH="1">
                <a:off x="3799395" y="694630"/>
                <a:ext cx="726763" cy="677272"/>
              </a:xfrm>
              <a:custGeom>
                <a:avLst/>
                <a:gdLst>
                  <a:gd name="T0" fmla="*/ 17 w 391"/>
                  <a:gd name="T1" fmla="*/ 0 h 353"/>
                  <a:gd name="T2" fmla="*/ 17 w 391"/>
                  <a:gd name="T3" fmla="*/ 14 h 353"/>
                  <a:gd name="T4" fmla="*/ 17 w 391"/>
                  <a:gd name="T5" fmla="*/ 27 h 353"/>
                  <a:gd name="T6" fmla="*/ 0 w 391"/>
                  <a:gd name="T7" fmla="*/ 281 h 353"/>
                  <a:gd name="T8" fmla="*/ 210 w 391"/>
                  <a:gd name="T9" fmla="*/ 353 h 353"/>
                  <a:gd name="T10" fmla="*/ 391 w 391"/>
                  <a:gd name="T11" fmla="*/ 290 h 353"/>
                  <a:gd name="T12" fmla="*/ 313 w 391"/>
                  <a:gd name="T13" fmla="*/ 173 h 353"/>
                  <a:gd name="T14" fmla="*/ 290 w 391"/>
                  <a:gd name="T15" fmla="*/ 180 h 353"/>
                  <a:gd name="T16" fmla="*/ 216 w 391"/>
                  <a:gd name="T17" fmla="*/ 195 h 353"/>
                  <a:gd name="T18" fmla="*/ 18 w 391"/>
                  <a:gd name="T19" fmla="*/ 9 h 353"/>
                  <a:gd name="T20" fmla="*/ 17 w 391"/>
                  <a:gd name="T21"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3">
                    <a:moveTo>
                      <a:pt x="17" y="0"/>
                    </a:moveTo>
                    <a:cubicBezTo>
                      <a:pt x="17" y="0"/>
                      <a:pt x="17" y="7"/>
                      <a:pt x="17" y="14"/>
                    </a:cubicBezTo>
                    <a:cubicBezTo>
                      <a:pt x="17" y="19"/>
                      <a:pt x="17" y="24"/>
                      <a:pt x="17" y="27"/>
                    </a:cubicBezTo>
                    <a:cubicBezTo>
                      <a:pt x="0" y="281"/>
                      <a:pt x="0" y="281"/>
                      <a:pt x="0" y="281"/>
                    </a:cubicBezTo>
                    <a:cubicBezTo>
                      <a:pt x="0" y="281"/>
                      <a:pt x="91" y="353"/>
                      <a:pt x="210" y="353"/>
                    </a:cubicBezTo>
                    <a:cubicBezTo>
                      <a:pt x="267" y="353"/>
                      <a:pt x="329" y="337"/>
                      <a:pt x="391" y="290"/>
                    </a:cubicBezTo>
                    <a:cubicBezTo>
                      <a:pt x="391" y="290"/>
                      <a:pt x="367" y="173"/>
                      <a:pt x="313" y="173"/>
                    </a:cubicBezTo>
                    <a:cubicBezTo>
                      <a:pt x="306" y="173"/>
                      <a:pt x="298" y="175"/>
                      <a:pt x="290" y="180"/>
                    </a:cubicBezTo>
                    <a:cubicBezTo>
                      <a:pt x="274" y="188"/>
                      <a:pt x="247" y="195"/>
                      <a:pt x="216" y="195"/>
                    </a:cubicBezTo>
                    <a:cubicBezTo>
                      <a:pt x="137" y="195"/>
                      <a:pt x="32" y="154"/>
                      <a:pt x="18" y="9"/>
                    </a:cubicBezTo>
                    <a:cubicBezTo>
                      <a:pt x="18" y="2"/>
                      <a:pt x="18" y="0"/>
                      <a:pt x="17" y="0"/>
                    </a:cubicBezTo>
                  </a:path>
                </a:pathLst>
              </a:custGeom>
              <a:gradFill flip="none" rotWithShape="1">
                <a:gsLst>
                  <a:gs pos="0">
                    <a:schemeClr val="tx1">
                      <a:lumMod val="85000"/>
                      <a:lumOff val="15000"/>
                      <a:alpha val="40000"/>
                    </a:schemeClr>
                  </a:gs>
                  <a:gs pos="57000">
                    <a:schemeClr val="tx1">
                      <a:lumMod val="85000"/>
                      <a:lumOff val="15000"/>
                      <a:alpha val="0"/>
                    </a:schemeClr>
                  </a:gs>
                </a:gsLst>
                <a:lin ang="0" scaled="1"/>
                <a:tileRect/>
              </a:gradFill>
              <a:ln>
                <a:noFill/>
              </a:ln>
            </p:spPr>
            <p:txBody>
              <a:bodyPr vert="horz" wrap="square" lIns="121920" tIns="60960" rIns="121920" bIns="60960" numCol="1" anchor="t" anchorCtr="0" compatLnSpc="1">
                <a:prstTxWarp prst="textNoShape">
                  <a:avLst/>
                </a:prstTxWarp>
              </a:bodyPr>
              <a:lstStyle/>
              <a:p>
                <a:pPr defTabSz="914377"/>
                <a:endParaRPr lang="zh-CN" altLang="en-US" dirty="0">
                  <a:solidFill>
                    <a:prstClr val="black"/>
                  </a:solidFill>
                  <a:cs typeface="+mn-ea"/>
                  <a:sym typeface="+mn-lt"/>
                </a:endParaRPr>
              </a:p>
            </p:txBody>
          </p:sp>
        </p:grpSp>
      </p:grpSp>
    </p:spTree>
    <p:extLst>
      <p:ext uri="{BB962C8B-B14F-4D97-AF65-F5344CB8AC3E}">
        <p14:creationId xmlns:p14="http://schemas.microsoft.com/office/powerpoint/2010/main" val="655132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576F6676-C4C3-71BA-379F-3197B7DDB7FA}"/>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03718B83-4A13-42A7-6566-633E361130E6}"/>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6" name="TextBox 5">
            <a:extLst>
              <a:ext uri="{FF2B5EF4-FFF2-40B4-BE49-F238E27FC236}">
                <a16:creationId xmlns="" xmlns:a16="http://schemas.microsoft.com/office/drawing/2014/main" id="{A86BF442-8190-4318-C2FC-D0DE9FB3931A}"/>
              </a:ext>
            </a:extLst>
          </p:cNvPr>
          <p:cNvSpPr txBox="1"/>
          <p:nvPr/>
        </p:nvSpPr>
        <p:spPr>
          <a:xfrm>
            <a:off x="916100" y="783839"/>
            <a:ext cx="2423652"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html and </a:t>
            </a:r>
            <a:r>
              <a:rPr lang="en-US" sz="2400" b="1" dirty="0" err="1">
                <a:solidFill>
                  <a:srgbClr val="C00000"/>
                </a:solidFill>
                <a:latin typeface="Arial" panose="020B0604020202020204" pitchFamily="34" charset="0"/>
                <a:cs typeface="Arial" panose="020B0604020202020204" pitchFamily="34" charset="0"/>
              </a:rPr>
              <a:t>css</a:t>
            </a:r>
            <a:endParaRPr lang="it-IT" sz="2400" b="1"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ADB726AB-2E9D-B3B6-926C-E8F0F7F2523C}"/>
              </a:ext>
            </a:extLst>
          </p:cNvPr>
          <p:cNvSpPr txBox="1"/>
          <p:nvPr/>
        </p:nvSpPr>
        <p:spPr>
          <a:xfrm>
            <a:off x="1091380" y="1511272"/>
            <a:ext cx="8765001" cy="646331"/>
          </a:xfrm>
          <a:prstGeom prst="rect">
            <a:avLst/>
          </a:prstGeom>
          <a:noFill/>
        </p:spPr>
        <p:txBody>
          <a:bodyPr wrap="square">
            <a:spAutoFit/>
          </a:bodyPr>
          <a:lstStyle/>
          <a:p>
            <a:r>
              <a:rPr lang="it-IT" dirty="0">
                <a:latin typeface="Arial(body)"/>
              </a:rPr>
              <a:t>In </a:t>
            </a:r>
            <a:r>
              <a:rPr lang="it-IT" dirty="0">
                <a:solidFill>
                  <a:srgbClr val="C00000"/>
                </a:solidFill>
                <a:latin typeface="Arial(body)"/>
              </a:rPr>
              <a:t>CSS</a:t>
            </a:r>
            <a:r>
              <a:rPr lang="it-IT" dirty="0">
                <a:latin typeface="Arial(body)"/>
              </a:rPr>
              <a:t>, some properties (</a:t>
            </a:r>
            <a:r>
              <a:rPr lang="it-IT" dirty="0">
                <a:solidFill>
                  <a:srgbClr val="C00000"/>
                </a:solidFill>
                <a:latin typeface="Arial(body)"/>
              </a:rPr>
              <a:t>attributes</a:t>
            </a:r>
            <a:r>
              <a:rPr lang="it-IT" dirty="0">
                <a:latin typeface="Arial(body)"/>
              </a:rPr>
              <a:t>) apply to all HTML tags, while others only affect specific tags.</a:t>
            </a:r>
          </a:p>
        </p:txBody>
      </p:sp>
      <p:sp>
        <p:nvSpPr>
          <p:cNvPr id="7" name="TextBox 6">
            <a:extLst>
              <a:ext uri="{FF2B5EF4-FFF2-40B4-BE49-F238E27FC236}">
                <a16:creationId xmlns="" xmlns:a16="http://schemas.microsoft.com/office/drawing/2014/main" id="{CB5C08C5-E5E4-BF71-DD62-81F107BBEDCF}"/>
              </a:ext>
            </a:extLst>
          </p:cNvPr>
          <p:cNvSpPr txBox="1"/>
          <p:nvPr/>
        </p:nvSpPr>
        <p:spPr>
          <a:xfrm>
            <a:off x="916100" y="2644359"/>
            <a:ext cx="6097772" cy="369332"/>
          </a:xfrm>
          <a:prstGeom prst="rect">
            <a:avLst/>
          </a:prstGeom>
          <a:noFill/>
        </p:spPr>
        <p:txBody>
          <a:bodyPr wrap="square">
            <a:spAutoFit/>
          </a:bodyPr>
          <a:lstStyle/>
          <a:p>
            <a:r>
              <a:rPr lang="it-IT" b="1" dirty="0">
                <a:solidFill>
                  <a:srgbClr val="0070C0"/>
                </a:solidFill>
                <a:latin typeface="Arial(body)"/>
              </a:rPr>
              <a:t>Properties that apply to all HTML tags:</a:t>
            </a:r>
          </a:p>
        </p:txBody>
      </p:sp>
      <p:graphicFrame>
        <p:nvGraphicFramePr>
          <p:cNvPr id="2" name="Table 9">
            <a:extLst>
              <a:ext uri="{FF2B5EF4-FFF2-40B4-BE49-F238E27FC236}">
                <a16:creationId xmlns="" xmlns:a16="http://schemas.microsoft.com/office/drawing/2014/main" id="{651EC7F7-FF75-DE73-335F-29EF2CBD57B3}"/>
              </a:ext>
            </a:extLst>
          </p:cNvPr>
          <p:cNvGraphicFramePr>
            <a:graphicFrameLocks noGrp="1"/>
          </p:cNvGraphicFramePr>
          <p:nvPr>
            <p:extLst>
              <p:ext uri="{D42A27DB-BD31-4B8C-83A1-F6EECF244321}">
                <p14:modId xmlns:p14="http://schemas.microsoft.com/office/powerpoint/2010/main" val="3445147693"/>
              </p:ext>
            </p:extLst>
          </p:nvPr>
        </p:nvGraphicFramePr>
        <p:xfrm>
          <a:off x="916100" y="3145955"/>
          <a:ext cx="9928756" cy="3383280"/>
        </p:xfrm>
        <a:graphic>
          <a:graphicData uri="http://schemas.openxmlformats.org/drawingml/2006/table">
            <a:tbl>
              <a:tblPr rtl="1" firstRow="1" bandRow="1">
                <a:tableStyleId>{3B4B98B0-60AC-42C2-AFA5-B58CD77FA1E5}</a:tableStyleId>
              </a:tblPr>
              <a:tblGrid>
                <a:gridCol w="2482189">
                  <a:extLst>
                    <a:ext uri="{9D8B030D-6E8A-4147-A177-3AD203B41FA5}">
                      <a16:colId xmlns="" xmlns:a16="http://schemas.microsoft.com/office/drawing/2014/main" val="4246914475"/>
                    </a:ext>
                  </a:extLst>
                </a:gridCol>
                <a:gridCol w="2482189">
                  <a:extLst>
                    <a:ext uri="{9D8B030D-6E8A-4147-A177-3AD203B41FA5}">
                      <a16:colId xmlns="" xmlns:a16="http://schemas.microsoft.com/office/drawing/2014/main" val="1668636598"/>
                    </a:ext>
                  </a:extLst>
                </a:gridCol>
                <a:gridCol w="2482189">
                  <a:extLst>
                    <a:ext uri="{9D8B030D-6E8A-4147-A177-3AD203B41FA5}">
                      <a16:colId xmlns="" xmlns:a16="http://schemas.microsoft.com/office/drawing/2014/main" val="1583144230"/>
                    </a:ext>
                  </a:extLst>
                </a:gridCol>
                <a:gridCol w="2482189">
                  <a:extLst>
                    <a:ext uri="{9D8B030D-6E8A-4147-A177-3AD203B41FA5}">
                      <a16:colId xmlns="" xmlns:a16="http://schemas.microsoft.com/office/drawing/2014/main" val="2553536832"/>
                    </a:ext>
                  </a:extLst>
                </a:gridCol>
              </a:tblGrid>
              <a:tr h="581562">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13. cursor </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9. background-position </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5. box-shadow </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1. width</a:t>
                      </a:r>
                    </a:p>
                    <a:p>
                      <a:pPr rtl="1"/>
                      <a:endParaRPr lang="fa-IR" dirty="0"/>
                    </a:p>
                  </a:txBody>
                  <a:tcPr/>
                </a:tc>
                <a:extLst>
                  <a:ext uri="{0D108BD9-81ED-4DB2-BD59-A6C34878D82A}">
                    <a16:rowId xmlns="" xmlns:a16="http://schemas.microsoft.com/office/drawing/2014/main" val="1921891947"/>
                  </a:ext>
                </a:extLst>
              </a:tr>
              <a:tr h="581562">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14. </a:t>
                      </a:r>
                      <a:r>
                        <a:rPr lang="it-IT" sz="1800" b="1" kern="1200" dirty="0">
                          <a:solidFill>
                            <a:schemeClr val="tx1"/>
                          </a:solidFill>
                          <a:latin typeface="+mn-lt"/>
                          <a:ea typeface="+mn-ea"/>
                          <a:cs typeface="+mn-cs"/>
                        </a:rPr>
                        <a:t>transition</a:t>
                      </a:r>
                      <a:r>
                        <a:rPr lang="it-IT" dirty="0"/>
                        <a:t> </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10. </a:t>
                      </a:r>
                      <a:r>
                        <a:rPr lang="it-IT" sz="1800" b="1" kern="1200" dirty="0">
                          <a:solidFill>
                            <a:schemeClr val="tx1"/>
                          </a:solidFill>
                          <a:latin typeface="+mn-lt"/>
                          <a:ea typeface="+mn-ea"/>
                          <a:cs typeface="+mn-cs"/>
                        </a:rPr>
                        <a:t>background-repeat</a:t>
                      </a:r>
                      <a:r>
                        <a:rPr lang="it-IT" dirty="0"/>
                        <a:t> </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6. </a:t>
                      </a:r>
                      <a:r>
                        <a:rPr lang="it-IT" sz="1800" b="1" kern="1200" dirty="0">
                          <a:solidFill>
                            <a:schemeClr val="tx1"/>
                          </a:solidFill>
                          <a:latin typeface="+mn-lt"/>
                          <a:ea typeface="+mn-ea"/>
                          <a:cs typeface="+mn-cs"/>
                        </a:rPr>
                        <a:t>background-color</a:t>
                      </a:r>
                      <a:r>
                        <a:rPr lang="it-IT" dirty="0"/>
                        <a:t> </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2. </a:t>
                      </a:r>
                      <a:r>
                        <a:rPr lang="it-IT" sz="1800" b="1" kern="1200" dirty="0">
                          <a:solidFill>
                            <a:schemeClr val="tx1"/>
                          </a:solidFill>
                          <a:latin typeface="+mn-lt"/>
                          <a:ea typeface="+mn-ea"/>
                          <a:cs typeface="+mn-cs"/>
                        </a:rPr>
                        <a:t>height</a:t>
                      </a:r>
                      <a:r>
                        <a:rPr lang="it-IT" dirty="0"/>
                        <a:t> </a:t>
                      </a:r>
                    </a:p>
                    <a:p>
                      <a:pPr rtl="1"/>
                      <a:endParaRPr lang="fa-IR" dirty="0"/>
                    </a:p>
                  </a:txBody>
                  <a:tcPr/>
                </a:tc>
                <a:extLst>
                  <a:ext uri="{0D108BD9-81ED-4DB2-BD59-A6C34878D82A}">
                    <a16:rowId xmlns="" xmlns:a16="http://schemas.microsoft.com/office/drawing/2014/main" val="849515662"/>
                  </a:ext>
                </a:extLst>
              </a:tr>
              <a:tr h="581562">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15. </a:t>
                      </a:r>
                      <a:r>
                        <a:rPr lang="it-IT" sz="1800" b="1" kern="1200" dirty="0">
                          <a:solidFill>
                            <a:schemeClr val="tx1"/>
                          </a:solidFill>
                          <a:latin typeface="+mn-lt"/>
                          <a:ea typeface="+mn-ea"/>
                          <a:cs typeface="+mn-cs"/>
                        </a:rPr>
                        <a:t>hover</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11. </a:t>
                      </a:r>
                      <a:r>
                        <a:rPr lang="it-IT" sz="1800" b="1" kern="1200" dirty="0">
                          <a:solidFill>
                            <a:schemeClr val="tx1"/>
                          </a:solidFill>
                          <a:latin typeface="+mn-lt"/>
                          <a:ea typeface="+mn-ea"/>
                          <a:cs typeface="+mn-cs"/>
                        </a:rPr>
                        <a:t>opacity</a:t>
                      </a:r>
                      <a:r>
                        <a:rPr lang="it-IT" dirty="0"/>
                        <a:t> </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7. </a:t>
                      </a:r>
                      <a:r>
                        <a:rPr lang="it-IT" sz="1800" b="1" kern="1200" dirty="0">
                          <a:solidFill>
                            <a:schemeClr val="tx1"/>
                          </a:solidFill>
                          <a:latin typeface="+mn-lt"/>
                          <a:ea typeface="+mn-ea"/>
                          <a:cs typeface="+mn-cs"/>
                        </a:rPr>
                        <a:t>background-image</a:t>
                      </a:r>
                      <a:r>
                        <a:rPr lang="it-IT" dirty="0"/>
                        <a:t> </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3. </a:t>
                      </a:r>
                      <a:r>
                        <a:rPr lang="it-IT" sz="1800" b="1" kern="1200" dirty="0">
                          <a:solidFill>
                            <a:schemeClr val="tx1"/>
                          </a:solidFill>
                          <a:latin typeface="+mn-lt"/>
                          <a:ea typeface="+mn-ea"/>
                          <a:cs typeface="+mn-cs"/>
                        </a:rPr>
                        <a:t>border</a:t>
                      </a:r>
                      <a:r>
                        <a:rPr lang="it-IT" dirty="0"/>
                        <a:t> </a:t>
                      </a:r>
                    </a:p>
                    <a:p>
                      <a:pPr rtl="1"/>
                      <a:endParaRPr lang="fa-IR" dirty="0"/>
                    </a:p>
                  </a:txBody>
                  <a:tcPr/>
                </a:tc>
                <a:extLst>
                  <a:ext uri="{0D108BD9-81ED-4DB2-BD59-A6C34878D82A}">
                    <a16:rowId xmlns="" xmlns:a16="http://schemas.microsoft.com/office/drawing/2014/main" val="3340118453"/>
                  </a:ext>
                </a:extLst>
              </a:tr>
              <a:tr h="581562">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16. </a:t>
                      </a:r>
                      <a:r>
                        <a:rPr lang="it-IT" sz="1800" b="1" kern="1200" dirty="0">
                          <a:solidFill>
                            <a:schemeClr val="tx1"/>
                          </a:solidFill>
                          <a:latin typeface="+mn-lt"/>
                          <a:ea typeface="+mn-ea"/>
                          <a:cs typeface="+mn-cs"/>
                        </a:rPr>
                        <a:t>active</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12. </a:t>
                      </a:r>
                      <a:r>
                        <a:rPr lang="it-IT" sz="1800" b="1" kern="1200" dirty="0">
                          <a:solidFill>
                            <a:schemeClr val="tx1"/>
                          </a:solidFill>
                          <a:latin typeface="+mn-lt"/>
                          <a:ea typeface="+mn-ea"/>
                          <a:cs typeface="+mn-cs"/>
                        </a:rPr>
                        <a:t>padding</a:t>
                      </a:r>
                      <a:r>
                        <a:rPr lang="it-IT" dirty="0"/>
                        <a:t> / </a:t>
                      </a:r>
                      <a:r>
                        <a:rPr lang="it-IT" sz="1800" b="1" kern="1200" dirty="0">
                          <a:solidFill>
                            <a:schemeClr val="tx1"/>
                          </a:solidFill>
                          <a:latin typeface="+mn-lt"/>
                          <a:ea typeface="+mn-ea"/>
                          <a:cs typeface="+mn-cs"/>
                        </a:rPr>
                        <a:t>margin</a:t>
                      </a:r>
                      <a:r>
                        <a:rPr lang="it-IT" dirty="0"/>
                        <a:t> </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8. </a:t>
                      </a:r>
                      <a:r>
                        <a:rPr lang="it-IT" sz="1800" b="1" kern="1200" dirty="0">
                          <a:solidFill>
                            <a:schemeClr val="tx1"/>
                          </a:solidFill>
                          <a:latin typeface="+mn-lt"/>
                          <a:ea typeface="+mn-ea"/>
                          <a:cs typeface="+mn-cs"/>
                        </a:rPr>
                        <a:t>background-size</a:t>
                      </a:r>
                    </a:p>
                    <a:p>
                      <a:pPr rtl="1"/>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it-IT" dirty="0"/>
                        <a:t>4. </a:t>
                      </a:r>
                      <a:r>
                        <a:rPr lang="it-IT" sz="1800" b="1" kern="1200" dirty="0">
                          <a:solidFill>
                            <a:schemeClr val="tx1"/>
                          </a:solidFill>
                          <a:latin typeface="+mn-lt"/>
                          <a:ea typeface="+mn-ea"/>
                          <a:cs typeface="+mn-cs"/>
                        </a:rPr>
                        <a:t>border-radius</a:t>
                      </a:r>
                    </a:p>
                    <a:p>
                      <a:pPr rtl="1"/>
                      <a:endParaRPr lang="fa-IR" dirty="0"/>
                    </a:p>
                  </a:txBody>
                  <a:tcPr/>
                </a:tc>
                <a:extLst>
                  <a:ext uri="{0D108BD9-81ED-4DB2-BD59-A6C34878D82A}">
                    <a16:rowId xmlns="" xmlns:a16="http://schemas.microsoft.com/office/drawing/2014/main" val="418728045"/>
                  </a:ext>
                </a:extLst>
              </a:tr>
            </a:tbl>
          </a:graphicData>
        </a:graphic>
      </p:graphicFrame>
    </p:spTree>
    <p:extLst>
      <p:ext uri="{BB962C8B-B14F-4D97-AF65-F5344CB8AC3E}">
        <p14:creationId xmlns:p14="http://schemas.microsoft.com/office/powerpoint/2010/main" val="3208505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箭头: 五边形 1">
            <a:extLst>
              <a:ext uri="{FF2B5EF4-FFF2-40B4-BE49-F238E27FC236}">
                <a16:creationId xmlns="" xmlns:a16="http://schemas.microsoft.com/office/drawing/2014/main" id="{79ECF253-EC99-95D3-2B4E-B6FB3B243D35}"/>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5D6B3073-FBDB-F9EA-B94F-315DC3073C64}"/>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7" name="TextBox 6">
            <a:extLst>
              <a:ext uri="{FF2B5EF4-FFF2-40B4-BE49-F238E27FC236}">
                <a16:creationId xmlns="" xmlns:a16="http://schemas.microsoft.com/office/drawing/2014/main" id="{AFC6C37C-4489-39E9-A617-810120DFE46C}"/>
              </a:ext>
            </a:extLst>
          </p:cNvPr>
          <p:cNvSpPr txBox="1"/>
          <p:nvPr/>
        </p:nvSpPr>
        <p:spPr>
          <a:xfrm>
            <a:off x="1089826" y="748144"/>
            <a:ext cx="2423652"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html and </a:t>
            </a:r>
            <a:r>
              <a:rPr lang="en-US" sz="2400" b="1" dirty="0" err="1">
                <a:solidFill>
                  <a:srgbClr val="C00000"/>
                </a:solidFill>
                <a:latin typeface="Arial" panose="020B0604020202020204" pitchFamily="34" charset="0"/>
                <a:cs typeface="Arial" panose="020B0604020202020204" pitchFamily="34" charset="0"/>
              </a:rPr>
              <a:t>css</a:t>
            </a:r>
            <a:endParaRPr lang="it-IT" sz="2400" b="1" dirty="0">
              <a:solidFill>
                <a:srgbClr val="C0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2E028AC6-3581-491D-FFB3-1A067861C87C}"/>
              </a:ext>
            </a:extLst>
          </p:cNvPr>
          <p:cNvSpPr txBox="1"/>
          <p:nvPr/>
        </p:nvSpPr>
        <p:spPr>
          <a:xfrm>
            <a:off x="1091380" y="1369215"/>
            <a:ext cx="6096000" cy="369332"/>
          </a:xfrm>
          <a:prstGeom prst="rect">
            <a:avLst/>
          </a:prstGeom>
          <a:noFill/>
        </p:spPr>
        <p:txBody>
          <a:bodyPr wrap="square">
            <a:spAutoFit/>
          </a:bodyPr>
          <a:lstStyle/>
          <a:p>
            <a:r>
              <a:rPr lang="it-IT" dirty="0">
                <a:solidFill>
                  <a:schemeClr val="accent3">
                    <a:lumMod val="75000"/>
                  </a:schemeClr>
                </a:solidFill>
                <a:latin typeface="Arial(body)"/>
              </a:rPr>
              <a:t>Properties that only apply to specific tags: </a:t>
            </a:r>
          </a:p>
        </p:txBody>
      </p:sp>
      <p:sp>
        <p:nvSpPr>
          <p:cNvPr id="25" name="TextBox 24">
            <a:extLst>
              <a:ext uri="{FF2B5EF4-FFF2-40B4-BE49-F238E27FC236}">
                <a16:creationId xmlns="" xmlns:a16="http://schemas.microsoft.com/office/drawing/2014/main" id="{E1D98B84-CD2E-A0EF-C10D-59EDF02771BD}"/>
              </a:ext>
            </a:extLst>
          </p:cNvPr>
          <p:cNvSpPr txBox="1"/>
          <p:nvPr/>
        </p:nvSpPr>
        <p:spPr>
          <a:xfrm>
            <a:off x="5316793" y="1255807"/>
            <a:ext cx="5810861" cy="369332"/>
          </a:xfrm>
          <a:prstGeom prst="rect">
            <a:avLst/>
          </a:prstGeom>
          <a:noFill/>
        </p:spPr>
        <p:txBody>
          <a:bodyPr wrap="square">
            <a:spAutoFit/>
          </a:bodyPr>
          <a:lstStyle/>
          <a:p>
            <a:r>
              <a:rPr lang="it-IT" dirty="0">
                <a:latin typeface="Arial(body)"/>
              </a:rPr>
              <a:t>(These properties are limited to certain elements)</a:t>
            </a:r>
          </a:p>
        </p:txBody>
      </p:sp>
      <p:sp>
        <p:nvSpPr>
          <p:cNvPr id="3" name="TextBox 2">
            <a:extLst>
              <a:ext uri="{FF2B5EF4-FFF2-40B4-BE49-F238E27FC236}">
                <a16:creationId xmlns="" xmlns:a16="http://schemas.microsoft.com/office/drawing/2014/main" id="{EB4AE11A-E507-5E6E-7994-6E18987BEF81}"/>
              </a:ext>
            </a:extLst>
          </p:cNvPr>
          <p:cNvSpPr txBox="1"/>
          <p:nvPr/>
        </p:nvSpPr>
        <p:spPr>
          <a:xfrm>
            <a:off x="1089826" y="1925386"/>
            <a:ext cx="6597514" cy="369332"/>
          </a:xfrm>
          <a:prstGeom prst="rect">
            <a:avLst/>
          </a:prstGeom>
          <a:noFill/>
        </p:spPr>
        <p:txBody>
          <a:bodyPr wrap="square">
            <a:spAutoFit/>
          </a:bodyPr>
          <a:lstStyle/>
          <a:p>
            <a:r>
              <a:rPr lang="it-IT" b="1" dirty="0">
                <a:latin typeface="Arial(body)"/>
              </a:rPr>
              <a:t>1. Only for replaced elements (img, video, iframe, object):</a:t>
            </a:r>
          </a:p>
        </p:txBody>
      </p:sp>
      <p:sp>
        <p:nvSpPr>
          <p:cNvPr id="8" name="TextBox 7">
            <a:extLst>
              <a:ext uri="{FF2B5EF4-FFF2-40B4-BE49-F238E27FC236}">
                <a16:creationId xmlns="" xmlns:a16="http://schemas.microsoft.com/office/drawing/2014/main" id="{AD8A9EDF-2121-F580-72F3-845F342608AC}"/>
              </a:ext>
            </a:extLst>
          </p:cNvPr>
          <p:cNvSpPr txBox="1"/>
          <p:nvPr/>
        </p:nvSpPr>
        <p:spPr>
          <a:xfrm>
            <a:off x="1257301" y="2389550"/>
            <a:ext cx="6097554" cy="369332"/>
          </a:xfrm>
          <a:prstGeom prst="rect">
            <a:avLst/>
          </a:prstGeom>
          <a:noFill/>
        </p:spPr>
        <p:txBody>
          <a:bodyPr wrap="square">
            <a:spAutoFit/>
          </a:bodyPr>
          <a:lstStyle/>
          <a:p>
            <a:r>
              <a:rPr lang="it-IT" dirty="0">
                <a:solidFill>
                  <a:schemeClr val="accent1">
                    <a:lumMod val="60000"/>
                    <a:lumOff val="40000"/>
                  </a:schemeClr>
                </a:solidFill>
              </a:rPr>
              <a:t>object-fit</a:t>
            </a:r>
            <a:r>
              <a:rPr lang="it-IT" dirty="0"/>
              <a:t> </a:t>
            </a:r>
            <a:r>
              <a:rPr lang="it-IT" dirty="0">
                <a:latin typeface="Arial(body)"/>
              </a:rPr>
              <a:t>→</a:t>
            </a:r>
            <a:r>
              <a:rPr lang="it-IT" dirty="0"/>
              <a:t> Works on img, video, iframe, object, and picture. </a:t>
            </a:r>
          </a:p>
        </p:txBody>
      </p:sp>
      <p:sp>
        <p:nvSpPr>
          <p:cNvPr id="11" name="TextBox 10">
            <a:extLst>
              <a:ext uri="{FF2B5EF4-FFF2-40B4-BE49-F238E27FC236}">
                <a16:creationId xmlns="" xmlns:a16="http://schemas.microsoft.com/office/drawing/2014/main" id="{6C6BCE55-7A63-4C51-2434-555F82840B47}"/>
              </a:ext>
            </a:extLst>
          </p:cNvPr>
          <p:cNvSpPr txBox="1"/>
          <p:nvPr/>
        </p:nvSpPr>
        <p:spPr>
          <a:xfrm>
            <a:off x="1257301" y="2853714"/>
            <a:ext cx="9071687" cy="369332"/>
          </a:xfrm>
          <a:prstGeom prst="rect">
            <a:avLst/>
          </a:prstGeom>
          <a:noFill/>
        </p:spPr>
        <p:txBody>
          <a:bodyPr wrap="square">
            <a:spAutoFit/>
          </a:bodyPr>
          <a:lstStyle/>
          <a:p>
            <a:r>
              <a:rPr lang="it-IT" dirty="0">
                <a:solidFill>
                  <a:schemeClr val="accent1">
                    <a:lumMod val="60000"/>
                    <a:lumOff val="40000"/>
                  </a:schemeClr>
                </a:solidFill>
                <a:latin typeface="Arial(body)"/>
              </a:rPr>
              <a:t>background-size</a:t>
            </a:r>
            <a:r>
              <a:rPr lang="it-IT" dirty="0">
                <a:latin typeface="Arial(body)"/>
              </a:rPr>
              <a:t> → Works on all elements but is mostly used for background styling. </a:t>
            </a:r>
          </a:p>
        </p:txBody>
      </p:sp>
      <p:sp>
        <p:nvSpPr>
          <p:cNvPr id="14" name="TextBox 13">
            <a:extLst>
              <a:ext uri="{FF2B5EF4-FFF2-40B4-BE49-F238E27FC236}">
                <a16:creationId xmlns="" xmlns:a16="http://schemas.microsoft.com/office/drawing/2014/main" id="{C8FF8DD7-0EF4-D993-29B8-D7A139DCE53A}"/>
              </a:ext>
            </a:extLst>
          </p:cNvPr>
          <p:cNvSpPr txBox="1"/>
          <p:nvPr/>
        </p:nvSpPr>
        <p:spPr>
          <a:xfrm>
            <a:off x="1257301" y="3337054"/>
            <a:ext cx="10023409" cy="369332"/>
          </a:xfrm>
          <a:prstGeom prst="rect">
            <a:avLst/>
          </a:prstGeom>
          <a:noFill/>
        </p:spPr>
        <p:txBody>
          <a:bodyPr wrap="square">
            <a:spAutoFit/>
          </a:bodyPr>
          <a:lstStyle/>
          <a:p>
            <a:r>
              <a:rPr lang="it-IT" dirty="0">
                <a:solidFill>
                  <a:schemeClr val="accent1">
                    <a:lumMod val="60000"/>
                    <a:lumOff val="40000"/>
                  </a:schemeClr>
                </a:solidFill>
                <a:latin typeface="Arial(body)"/>
              </a:rPr>
              <a:t>background-position</a:t>
            </a:r>
            <a:r>
              <a:rPr lang="it-IT" dirty="0">
                <a:latin typeface="Arial(body)"/>
              </a:rPr>
              <a:t> → Mostly used on div, body, section, and other elements with backgrounds.  </a:t>
            </a:r>
          </a:p>
        </p:txBody>
      </p:sp>
      <p:sp>
        <p:nvSpPr>
          <p:cNvPr id="18" name="TextBox 17">
            <a:extLst>
              <a:ext uri="{FF2B5EF4-FFF2-40B4-BE49-F238E27FC236}">
                <a16:creationId xmlns="" xmlns:a16="http://schemas.microsoft.com/office/drawing/2014/main" id="{E30C78B7-FA3C-C501-DC36-6004623FC641}"/>
              </a:ext>
            </a:extLst>
          </p:cNvPr>
          <p:cNvSpPr txBox="1"/>
          <p:nvPr/>
        </p:nvSpPr>
        <p:spPr>
          <a:xfrm>
            <a:off x="1089826" y="4322360"/>
            <a:ext cx="7397619" cy="369332"/>
          </a:xfrm>
          <a:prstGeom prst="rect">
            <a:avLst/>
          </a:prstGeom>
          <a:noFill/>
        </p:spPr>
        <p:txBody>
          <a:bodyPr wrap="square">
            <a:spAutoFit/>
          </a:bodyPr>
          <a:lstStyle/>
          <a:p>
            <a:r>
              <a:rPr lang="it-IT" b="1" dirty="0">
                <a:latin typeface="Arial(body)"/>
              </a:rPr>
              <a:t> 2. Only for form controls (input, textarea, select, button, label):</a:t>
            </a:r>
          </a:p>
        </p:txBody>
      </p:sp>
      <p:sp>
        <p:nvSpPr>
          <p:cNvPr id="22" name="TextBox 21">
            <a:extLst>
              <a:ext uri="{FF2B5EF4-FFF2-40B4-BE49-F238E27FC236}">
                <a16:creationId xmlns="" xmlns:a16="http://schemas.microsoft.com/office/drawing/2014/main" id="{58ED9AC3-C20B-1131-C021-A60EF2E90720}"/>
              </a:ext>
            </a:extLst>
          </p:cNvPr>
          <p:cNvSpPr txBox="1"/>
          <p:nvPr/>
        </p:nvSpPr>
        <p:spPr>
          <a:xfrm>
            <a:off x="1281104" y="4805700"/>
            <a:ext cx="9071688" cy="369332"/>
          </a:xfrm>
          <a:prstGeom prst="rect">
            <a:avLst/>
          </a:prstGeom>
          <a:noFill/>
        </p:spPr>
        <p:txBody>
          <a:bodyPr wrap="square">
            <a:spAutoFit/>
          </a:bodyPr>
          <a:lstStyle/>
          <a:p>
            <a:r>
              <a:rPr lang="it-IT" dirty="0">
                <a:latin typeface="Arial(body)"/>
              </a:rPr>
              <a:t> </a:t>
            </a:r>
            <a:r>
              <a:rPr lang="it-IT" dirty="0">
                <a:solidFill>
                  <a:schemeClr val="accent1">
                    <a:lumMod val="60000"/>
                    <a:lumOff val="40000"/>
                  </a:schemeClr>
                </a:solidFill>
                <a:latin typeface="Arial(body)"/>
              </a:rPr>
              <a:t>focus (used within :focus) </a:t>
            </a:r>
            <a:r>
              <a:rPr lang="it-IT" dirty="0">
                <a:latin typeface="Arial(body)"/>
              </a:rPr>
              <a:t>→ Works on input, textarea, select, and button.  </a:t>
            </a:r>
          </a:p>
        </p:txBody>
      </p:sp>
    </p:spTree>
    <p:extLst>
      <p:ext uri="{BB962C8B-B14F-4D97-AF65-F5344CB8AC3E}">
        <p14:creationId xmlns:p14="http://schemas.microsoft.com/office/powerpoint/2010/main" val="1262331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36AB086-F40A-791D-AADD-C3B03312B0EA}"/>
              </a:ext>
            </a:extLst>
          </p:cNvPr>
          <p:cNvSpPr txBox="1"/>
          <p:nvPr/>
        </p:nvSpPr>
        <p:spPr>
          <a:xfrm>
            <a:off x="1091380" y="1950062"/>
            <a:ext cx="9062357" cy="369332"/>
          </a:xfrm>
          <a:prstGeom prst="rect">
            <a:avLst/>
          </a:prstGeom>
          <a:noFill/>
        </p:spPr>
        <p:txBody>
          <a:bodyPr wrap="square">
            <a:spAutoFit/>
          </a:bodyPr>
          <a:lstStyle/>
          <a:p>
            <a:r>
              <a:rPr lang="it-IT" b="1" dirty="0">
                <a:latin typeface="Arial(body)"/>
              </a:rPr>
              <a:t> 3. Only for buttons (button, input[type="submit"], input[type="button"]):</a:t>
            </a:r>
          </a:p>
        </p:txBody>
      </p:sp>
      <p:sp>
        <p:nvSpPr>
          <p:cNvPr id="6" name="箭头: 五边形 1">
            <a:extLst>
              <a:ext uri="{FF2B5EF4-FFF2-40B4-BE49-F238E27FC236}">
                <a16:creationId xmlns="" xmlns:a16="http://schemas.microsoft.com/office/drawing/2014/main" id="{170DB757-0A0E-340F-3574-628A6EBCDABF}"/>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6">
            <a:extLst>
              <a:ext uri="{FF2B5EF4-FFF2-40B4-BE49-F238E27FC236}">
                <a16:creationId xmlns="" xmlns:a16="http://schemas.microsoft.com/office/drawing/2014/main" id="{2200E07F-D058-660B-566E-E961CCEE5C9F}"/>
              </a:ext>
            </a:extLst>
          </p:cNvPr>
          <p:cNvSpPr txBox="1"/>
          <p:nvPr/>
        </p:nvSpPr>
        <p:spPr>
          <a:xfrm>
            <a:off x="1091380" y="809279"/>
            <a:ext cx="2423652"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html and </a:t>
            </a:r>
            <a:r>
              <a:rPr lang="en-US" sz="2400" b="1" dirty="0" err="1">
                <a:solidFill>
                  <a:srgbClr val="C00000"/>
                </a:solidFill>
                <a:latin typeface="Arial" panose="020B0604020202020204" pitchFamily="34" charset="0"/>
                <a:cs typeface="Arial" panose="020B0604020202020204" pitchFamily="34" charset="0"/>
              </a:rPr>
              <a:t>css</a:t>
            </a:r>
            <a:endParaRPr lang="it-IT" sz="2400" b="1" dirty="0">
              <a:solidFill>
                <a:srgbClr val="C00000"/>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 xmlns:a16="http://schemas.microsoft.com/office/drawing/2014/main" id="{CAD56250-CD02-A3A6-5712-DCCF01BD467B}"/>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10" name="TextBox 9">
            <a:extLst>
              <a:ext uri="{FF2B5EF4-FFF2-40B4-BE49-F238E27FC236}">
                <a16:creationId xmlns="" xmlns:a16="http://schemas.microsoft.com/office/drawing/2014/main" id="{9C59B883-1F31-207A-1867-D974B09A0C27}"/>
              </a:ext>
            </a:extLst>
          </p:cNvPr>
          <p:cNvSpPr txBox="1"/>
          <p:nvPr/>
        </p:nvSpPr>
        <p:spPr>
          <a:xfrm>
            <a:off x="1331944" y="2590134"/>
            <a:ext cx="10517934" cy="369332"/>
          </a:xfrm>
          <a:prstGeom prst="rect">
            <a:avLst/>
          </a:prstGeom>
          <a:noFill/>
        </p:spPr>
        <p:txBody>
          <a:bodyPr wrap="square">
            <a:spAutoFit/>
          </a:bodyPr>
          <a:lstStyle/>
          <a:p>
            <a:r>
              <a:rPr lang="it-IT" dirty="0">
                <a:solidFill>
                  <a:schemeClr val="accent1">
                    <a:lumMod val="60000"/>
                    <a:lumOff val="40000"/>
                  </a:schemeClr>
                </a:solidFill>
                <a:latin typeface="Arial(body)"/>
              </a:rPr>
              <a:t>active (used within :active) </a:t>
            </a:r>
            <a:r>
              <a:rPr lang="it-IT" dirty="0">
                <a:latin typeface="Arial(body)"/>
              </a:rPr>
              <a:t>→ Mostly affects button, input[type="submit"], and input[type="button"]. </a:t>
            </a:r>
          </a:p>
        </p:txBody>
      </p:sp>
    </p:spTree>
    <p:extLst>
      <p:ext uri="{BB962C8B-B14F-4D97-AF65-F5344CB8AC3E}">
        <p14:creationId xmlns:p14="http://schemas.microsoft.com/office/powerpoint/2010/main" val="763592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390B1E3-B1BA-0838-8863-0556DC738D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8136" y="654756"/>
            <a:ext cx="950841" cy="1382712"/>
          </a:xfrm>
          <a:prstGeom prst="rect">
            <a:avLst/>
          </a:prstGeom>
        </p:spPr>
      </p:pic>
      <p:sp>
        <p:nvSpPr>
          <p:cNvPr id="5" name="TextBox 4">
            <a:extLst>
              <a:ext uri="{FF2B5EF4-FFF2-40B4-BE49-F238E27FC236}">
                <a16:creationId xmlns="" xmlns:a16="http://schemas.microsoft.com/office/drawing/2014/main" id="{5E8EE509-B0E1-2FF4-CC45-0FF2CCBC08A5}"/>
              </a:ext>
            </a:extLst>
          </p:cNvPr>
          <p:cNvSpPr txBox="1"/>
          <p:nvPr/>
        </p:nvSpPr>
        <p:spPr>
          <a:xfrm>
            <a:off x="790221" y="666045"/>
            <a:ext cx="6096000" cy="1138773"/>
          </a:xfrm>
          <a:prstGeom prst="rect">
            <a:avLst/>
          </a:prstGeom>
          <a:noFill/>
        </p:spPr>
        <p:txBody>
          <a:bodyPr wrap="square">
            <a:spAutoFit/>
          </a:bodyPr>
          <a:lstStyle/>
          <a:p>
            <a:pPr marL="457200" indent="-457200" algn="l">
              <a:buFont typeface="Wingdings" panose="05000000000000000000" pitchFamily="2" charset="2"/>
              <a:buChar char="Ø"/>
            </a:pPr>
            <a:r>
              <a:rPr lang="en-US" sz="3200" b="1" i="0" dirty="0">
                <a:solidFill>
                  <a:srgbClr val="C00000"/>
                </a:solidFill>
                <a:effectLst/>
                <a:latin typeface="Arial" panose="020B0604020202020204" pitchFamily="34" charset="0"/>
                <a:cs typeface="Arial" panose="020B0604020202020204" pitchFamily="34" charset="0"/>
              </a:rPr>
              <a:t>CSS Text</a:t>
            </a:r>
          </a:p>
          <a:p>
            <a:r>
              <a:rPr lang="en-US" dirty="0"/>
              <a:t/>
            </a:r>
            <a:br>
              <a:rPr lang="en-US" dirty="0"/>
            </a:br>
            <a:endParaRPr lang="fa-IR" dirty="0"/>
          </a:p>
        </p:txBody>
      </p:sp>
      <p:sp>
        <p:nvSpPr>
          <p:cNvPr id="9" name="TextBox 8">
            <a:extLst>
              <a:ext uri="{FF2B5EF4-FFF2-40B4-BE49-F238E27FC236}">
                <a16:creationId xmlns="" xmlns:a16="http://schemas.microsoft.com/office/drawing/2014/main" id="{87011D0C-6176-2ABA-F0F1-EAEC25BAAD87}"/>
              </a:ext>
            </a:extLst>
          </p:cNvPr>
          <p:cNvSpPr txBox="1"/>
          <p:nvPr/>
        </p:nvSpPr>
        <p:spPr>
          <a:xfrm>
            <a:off x="1128889" y="1404353"/>
            <a:ext cx="3364089" cy="369332"/>
          </a:xfrm>
          <a:prstGeom prst="rect">
            <a:avLst/>
          </a:prstGeom>
          <a:noFill/>
        </p:spPr>
        <p:txBody>
          <a:bodyPr wrap="square" rtlCol="1">
            <a:spAutoFit/>
          </a:bodyPr>
          <a:lstStyle/>
          <a:p>
            <a:r>
              <a:rPr lang="en-US" b="1" dirty="0">
                <a:solidFill>
                  <a:srgbClr val="7030A0"/>
                </a:solidFill>
                <a:latin typeface="Arial" panose="020B0604020202020204" pitchFamily="34" charset="0"/>
                <a:cs typeface="Arial" panose="020B0604020202020204" pitchFamily="34" charset="0"/>
              </a:rPr>
              <a:t>1. Text Properties</a:t>
            </a:r>
            <a:endParaRPr lang="fa-IR" b="1" dirty="0">
              <a:solidFill>
                <a:srgbClr val="7030A0"/>
              </a:solidFill>
              <a:latin typeface="Arial" panose="020B0604020202020204" pitchFamily="34" charset="0"/>
              <a:cs typeface="Arial" panose="020B0604020202020204" pitchFamily="34" charset="0"/>
            </a:endParaRPr>
          </a:p>
        </p:txBody>
      </p:sp>
      <p:sp>
        <p:nvSpPr>
          <p:cNvPr id="13" name="Rectangle 1">
            <a:extLst>
              <a:ext uri="{FF2B5EF4-FFF2-40B4-BE49-F238E27FC236}">
                <a16:creationId xmlns="" xmlns:a16="http://schemas.microsoft.com/office/drawing/2014/main" id="{FEC75DFF-7C7D-FE19-79C4-875AC95F2D48}"/>
              </a:ext>
            </a:extLst>
          </p:cNvPr>
          <p:cNvSpPr>
            <a:spLocks noChangeArrowheads="1"/>
          </p:cNvSpPr>
          <p:nvPr/>
        </p:nvSpPr>
        <p:spPr bwMode="auto">
          <a:xfrm>
            <a:off x="0" y="-392415"/>
            <a:ext cx="184731" cy="784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a-IR" altLang="fa-I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a-IR" altLang="fa-IR" sz="900" b="0" i="0" u="none" strike="noStrike" cap="none" normalizeH="0" baseline="0" dirty="0">
                <a:ln>
                  <a:noFill/>
                </a:ln>
                <a:solidFill>
                  <a:schemeClr val="tx1"/>
                </a:solidFill>
                <a:effectLst/>
              </a:rPr>
              <a:t/>
            </a:r>
            <a:br>
              <a:rPr kumimoji="0" lang="fa-IR" altLang="fa-IR" sz="900" b="0" i="0" u="none" strike="noStrike" cap="none" normalizeH="0" baseline="0" dirty="0">
                <a:ln>
                  <a:noFill/>
                </a:ln>
                <a:solidFill>
                  <a:schemeClr val="tx1"/>
                </a:solidFill>
                <a:effectLst/>
              </a:rPr>
            </a:br>
            <a:endParaRPr kumimoji="0" lang="fa-IR" altLang="fa-IR" sz="1800" b="0" i="0" u="none" strike="noStrike" cap="none" normalizeH="0" baseline="0" dirty="0">
              <a:ln>
                <a:noFill/>
              </a:ln>
              <a:solidFill>
                <a:schemeClr val="tx1"/>
              </a:solidFill>
              <a:effectLst/>
              <a:latin typeface="Arial" panose="020B0604020202020204" pitchFamily="34" charset="0"/>
            </a:endParaRPr>
          </a:p>
        </p:txBody>
      </p:sp>
      <p:graphicFrame>
        <p:nvGraphicFramePr>
          <p:cNvPr id="19" name="Table 19">
            <a:extLst>
              <a:ext uri="{FF2B5EF4-FFF2-40B4-BE49-F238E27FC236}">
                <a16:creationId xmlns="" xmlns:a16="http://schemas.microsoft.com/office/drawing/2014/main" id="{EFCBB1E0-2068-F23A-6731-1782C39E6A43}"/>
              </a:ext>
            </a:extLst>
          </p:cNvPr>
          <p:cNvGraphicFramePr>
            <a:graphicFrameLocks noGrp="1"/>
          </p:cNvGraphicFramePr>
          <p:nvPr/>
        </p:nvGraphicFramePr>
        <p:xfrm>
          <a:off x="1128889" y="2127779"/>
          <a:ext cx="8861778" cy="3739444"/>
        </p:xfrm>
        <a:graphic>
          <a:graphicData uri="http://schemas.openxmlformats.org/drawingml/2006/table">
            <a:tbl>
              <a:tblPr rtl="1" firstRow="1" bandRow="1">
                <a:tableStyleId>{B301B821-A1FF-4177-AEE7-76D212191A09}</a:tableStyleId>
              </a:tblPr>
              <a:tblGrid>
                <a:gridCol w="6732489">
                  <a:extLst>
                    <a:ext uri="{9D8B030D-6E8A-4147-A177-3AD203B41FA5}">
                      <a16:colId xmlns="" xmlns:a16="http://schemas.microsoft.com/office/drawing/2014/main" val="306930643"/>
                    </a:ext>
                  </a:extLst>
                </a:gridCol>
                <a:gridCol w="2129289">
                  <a:extLst>
                    <a:ext uri="{9D8B030D-6E8A-4147-A177-3AD203B41FA5}">
                      <a16:colId xmlns="" xmlns:a16="http://schemas.microsoft.com/office/drawing/2014/main" val="3259345135"/>
                    </a:ext>
                  </a:extLst>
                </a:gridCol>
              </a:tblGrid>
              <a:tr h="401884">
                <a:tc>
                  <a:txBody>
                    <a:bodyPr/>
                    <a:lstStyle/>
                    <a:p>
                      <a:pPr rtl="1"/>
                      <a:r>
                        <a:rPr lang="en-US" dirty="0"/>
                        <a:t>Description</a:t>
                      </a:r>
                      <a:endParaRPr lang="fa-IR" dirty="0"/>
                    </a:p>
                  </a:txBody>
                  <a:tcPr/>
                </a:tc>
                <a:tc>
                  <a:txBody>
                    <a:bodyPr/>
                    <a:lstStyle/>
                    <a:p>
                      <a:pPr rtl="1"/>
                      <a:r>
                        <a:rPr lang="en-US" dirty="0"/>
                        <a:t>Property</a:t>
                      </a:r>
                      <a:endParaRPr lang="fa-IR" dirty="0"/>
                    </a:p>
                  </a:txBody>
                  <a:tcPr/>
                </a:tc>
                <a:extLst>
                  <a:ext uri="{0D108BD9-81ED-4DB2-BD59-A6C34878D82A}">
                    <a16:rowId xmlns="" xmlns:a16="http://schemas.microsoft.com/office/drawing/2014/main" val="3491643307"/>
                  </a:ext>
                </a:extLst>
              </a:tr>
              <a:tr h="370840">
                <a:tc>
                  <a:txBody>
                    <a:bodyPr/>
                    <a:lstStyle/>
                    <a:p>
                      <a:pPr rtl="1"/>
                      <a:r>
                        <a:rPr lang="en-US" dirty="0">
                          <a:solidFill>
                            <a:srgbClr val="7030A0"/>
                          </a:solidFill>
                          <a:latin typeface="Arial" panose="020B0604020202020204" pitchFamily="34" charset="0"/>
                          <a:cs typeface="Arial" panose="020B0604020202020204" pitchFamily="34" charset="0"/>
                        </a:rPr>
                        <a:t>Defines the text color</a:t>
                      </a:r>
                      <a:endParaRPr lang="fa-IR" dirty="0">
                        <a:solidFill>
                          <a:srgbClr val="7030A0"/>
                        </a:solidFill>
                        <a:latin typeface="Arial" panose="020B0604020202020204" pitchFamily="34" charset="0"/>
                        <a:cs typeface="Arial" panose="020B0604020202020204" pitchFamily="34" charset="0"/>
                      </a:endParaRPr>
                    </a:p>
                  </a:txBody>
                  <a:tcPr/>
                </a:tc>
                <a:tc>
                  <a:txBody>
                    <a:bodyPr/>
                    <a:lstStyle/>
                    <a:p>
                      <a:pPr rtl="1"/>
                      <a:r>
                        <a:rPr lang="en-US" dirty="0">
                          <a:solidFill>
                            <a:srgbClr val="C00000"/>
                          </a:solidFill>
                          <a:latin typeface="Arial" panose="020B0604020202020204" pitchFamily="34" charset="0"/>
                          <a:cs typeface="Arial" panose="020B0604020202020204" pitchFamily="34" charset="0"/>
                        </a:rPr>
                        <a:t>color</a:t>
                      </a:r>
                      <a:endParaRPr lang="fa-IR" dirty="0">
                        <a:solidFill>
                          <a:srgbClr val="C00000"/>
                        </a:solidFill>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3485943890"/>
                  </a:ext>
                </a:extLst>
              </a:tr>
              <a:tr h="370840">
                <a:tc>
                  <a:txBody>
                    <a:bodyPr/>
                    <a:lstStyle/>
                    <a:p>
                      <a:pPr rtl="1"/>
                      <a:r>
                        <a:rPr lang="en-US" sz="1800" kern="1200" dirty="0">
                          <a:solidFill>
                            <a:srgbClr val="7030A0"/>
                          </a:solidFill>
                          <a:latin typeface="Arial" panose="020B0604020202020204" pitchFamily="34" charset="0"/>
                          <a:ea typeface="+mn-ea"/>
                          <a:cs typeface="Arial" panose="020B0604020202020204" pitchFamily="34" charset="0"/>
                        </a:rPr>
                        <a:t>Specifies the font of the text</a:t>
                      </a:r>
                      <a:r>
                        <a:rPr lang="en-US" dirty="0"/>
                        <a:t>.</a:t>
                      </a:r>
                      <a:endParaRPr lang="fa-IR" dirty="0"/>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font-family</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2211961910"/>
                  </a:ext>
                </a:extLst>
              </a:tr>
              <a:tr h="370840">
                <a:tc>
                  <a:txBody>
                    <a:bodyPr/>
                    <a:lstStyle/>
                    <a:p>
                      <a:pPr rtl="1"/>
                      <a:r>
                        <a:rPr lang="en-US" sz="1800" kern="1200" dirty="0">
                          <a:solidFill>
                            <a:srgbClr val="7030A0"/>
                          </a:solidFill>
                          <a:latin typeface="Arial" panose="020B0604020202020204" pitchFamily="34" charset="0"/>
                          <a:ea typeface="+mn-ea"/>
                          <a:cs typeface="Arial" panose="020B0604020202020204" pitchFamily="34" charset="0"/>
                        </a:rPr>
                        <a:t>Sets the size of the text</a:t>
                      </a:r>
                      <a:endParaRPr lang="fa-IR" sz="1800"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font-size</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3061993485"/>
                  </a:ext>
                </a:extLst>
              </a:tr>
              <a:tr h="370840">
                <a:tc>
                  <a:txBody>
                    <a:bodyPr/>
                    <a:lstStyle/>
                    <a:p>
                      <a:pPr marL="0" algn="l" defTabSz="914400" rtl="1" eaLnBrk="1" latinLnBrk="0" hangingPunct="1"/>
                      <a:r>
                        <a:rPr lang="en-US" sz="1800" kern="1200" dirty="0">
                          <a:solidFill>
                            <a:srgbClr val="7030A0"/>
                          </a:solidFill>
                          <a:latin typeface="Arial" panose="020B0604020202020204" pitchFamily="34" charset="0"/>
                          <a:ea typeface="+mn-ea"/>
                          <a:cs typeface="Arial" panose="020B0604020202020204" pitchFamily="34" charset="0"/>
                        </a:rPr>
                        <a:t>Defines the style (normal, italic, oblique).</a:t>
                      </a:r>
                      <a:endParaRPr lang="fa-IR" sz="1800"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font-style</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1831763939"/>
                  </a:ext>
                </a:extLst>
              </a:tr>
              <a:tr h="370840">
                <a:tc>
                  <a:txBody>
                    <a:bodyPr/>
                    <a:lstStyle/>
                    <a:p>
                      <a:pPr marL="0" algn="l" defTabSz="914400" rtl="1" eaLnBrk="1" latinLnBrk="0" hangingPunct="1"/>
                      <a:r>
                        <a:rPr lang="en-US" sz="1800" kern="1200" dirty="0">
                          <a:solidFill>
                            <a:srgbClr val="7030A0"/>
                          </a:solidFill>
                          <a:latin typeface="Arial" panose="020B0604020202020204" pitchFamily="34" charset="0"/>
                          <a:ea typeface="+mn-ea"/>
                          <a:cs typeface="Arial" panose="020B0604020202020204" pitchFamily="34" charset="0"/>
                        </a:rPr>
                        <a:t>Specifies the weight (boldness) of the text.</a:t>
                      </a:r>
                      <a:endParaRPr lang="fa-IR" sz="1800"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font-weight</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1403670597"/>
                  </a:ext>
                </a:extLst>
              </a:tr>
              <a:tr h="370840">
                <a:tc>
                  <a:txBody>
                    <a:bodyPr/>
                    <a:lstStyle/>
                    <a:p>
                      <a:pPr rtl="1"/>
                      <a:r>
                        <a:rPr lang="en-US" sz="1800" kern="1200" dirty="0">
                          <a:solidFill>
                            <a:srgbClr val="7030A0"/>
                          </a:solidFill>
                          <a:latin typeface="Arial" panose="020B0604020202020204" pitchFamily="34" charset="0"/>
                          <a:ea typeface="+mn-ea"/>
                          <a:cs typeface="Arial" panose="020B0604020202020204" pitchFamily="34" charset="0"/>
                        </a:rPr>
                        <a:t>Aligns text (left, right, center, justify)</a:t>
                      </a:r>
                      <a:endParaRPr lang="fa-IR" sz="1800"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sz="1800" kern="1200" dirty="0">
                          <a:solidFill>
                            <a:srgbClr val="C00000"/>
                          </a:solidFill>
                          <a:latin typeface="Arial" panose="020B0604020202020204" pitchFamily="34" charset="0"/>
                          <a:ea typeface="+mn-ea"/>
                          <a:cs typeface="Arial" panose="020B0604020202020204" pitchFamily="34" charset="0"/>
                        </a:rPr>
                        <a:t>text-align</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3163697101"/>
                  </a:ext>
                </a:extLst>
              </a:tr>
              <a:tr h="370840">
                <a:tc>
                  <a:txBody>
                    <a:bodyPr/>
                    <a:lstStyle/>
                    <a:p>
                      <a:pPr rtl="1"/>
                      <a:r>
                        <a:rPr lang="en-US" sz="1800" kern="1200" dirty="0">
                          <a:solidFill>
                            <a:srgbClr val="7030A0"/>
                          </a:solidFill>
                          <a:latin typeface="Arial" panose="020B0604020202020204" pitchFamily="34" charset="0"/>
                          <a:ea typeface="+mn-ea"/>
                          <a:cs typeface="Arial" panose="020B0604020202020204" pitchFamily="34" charset="0"/>
                        </a:rPr>
                        <a:t>Adds decoration (underline, overline, line-through)</a:t>
                      </a:r>
                      <a:endParaRPr lang="fa-IR" sz="1800"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text-decoration</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3636573143"/>
                  </a:ext>
                </a:extLst>
              </a:tr>
              <a:tr h="370840">
                <a:tc>
                  <a:txBody>
                    <a:bodyPr/>
                    <a:lstStyle/>
                    <a:p>
                      <a:pPr rtl="1"/>
                      <a:r>
                        <a:rPr lang="en-US" sz="1800" kern="1200" dirty="0">
                          <a:solidFill>
                            <a:srgbClr val="7030A0"/>
                          </a:solidFill>
                          <a:latin typeface="Arial" panose="020B0604020202020204" pitchFamily="34" charset="0"/>
                          <a:ea typeface="+mn-ea"/>
                          <a:cs typeface="Arial" panose="020B0604020202020204" pitchFamily="34" charset="0"/>
                        </a:rPr>
                        <a:t>Controls text capitalization (uppercase, lowercase, capitalize).</a:t>
                      </a:r>
                      <a:endParaRPr lang="fa-IR" sz="1800"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text-transform</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2418126953"/>
                  </a:ext>
                </a:extLst>
              </a:tr>
              <a:tr h="370840">
                <a:tc>
                  <a:txBody>
                    <a:bodyPr/>
                    <a:lstStyle/>
                    <a:p>
                      <a:pPr rtl="1"/>
                      <a:r>
                        <a:rPr lang="en-US" sz="1800" kern="1200" dirty="0">
                          <a:solidFill>
                            <a:srgbClr val="7030A0"/>
                          </a:solidFill>
                          <a:latin typeface="Arial" panose="020B0604020202020204" pitchFamily="34" charset="0"/>
                          <a:ea typeface="+mn-ea"/>
                          <a:cs typeface="Arial" panose="020B0604020202020204" pitchFamily="34" charset="0"/>
                        </a:rPr>
                        <a:t>Defines the spacing between lines</a:t>
                      </a:r>
                      <a:endParaRPr lang="fa-IR" sz="1800"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Text-spacing</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2675083784"/>
                  </a:ext>
                </a:extLst>
              </a:tr>
            </a:tbl>
          </a:graphicData>
        </a:graphic>
      </p:graphicFrame>
    </p:spTree>
    <p:custDataLst>
      <p:tags r:id="rId1"/>
    </p:custDataLst>
    <p:extLst>
      <p:ext uri="{BB962C8B-B14F-4D97-AF65-F5344CB8AC3E}">
        <p14:creationId xmlns:p14="http://schemas.microsoft.com/office/powerpoint/2010/main" val="1785657676"/>
      </p:ext>
    </p:extLst>
  </p:cSld>
  <p:clrMapOvr>
    <a:masterClrMapping/>
  </p:clrMapOvr>
  <mc:AlternateContent xmlns:mc="http://schemas.openxmlformats.org/markup-compatibility/2006" xmlns:p14="http://schemas.microsoft.com/office/powerpoint/2010/main">
    <mc:Choice Requires="p14">
      <p:transition spd="med" p14:dur="700" advTm="4145">
        <p:fade/>
      </p:transition>
    </mc:Choice>
    <mc:Fallback xmlns="">
      <p:transition spd="med" advTm="4145">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0D12428-A6A8-A314-4ECE-B2DF503074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4756"/>
            <a:ext cx="950841" cy="1382712"/>
          </a:xfrm>
          <a:prstGeom prst="rect">
            <a:avLst/>
          </a:prstGeom>
        </p:spPr>
      </p:pic>
      <p:sp>
        <p:nvSpPr>
          <p:cNvPr id="4" name="TextBox 3">
            <a:extLst>
              <a:ext uri="{FF2B5EF4-FFF2-40B4-BE49-F238E27FC236}">
                <a16:creationId xmlns="" xmlns:a16="http://schemas.microsoft.com/office/drawing/2014/main" id="{C35A9629-702D-033C-3104-79BC6A472887}"/>
              </a:ext>
            </a:extLst>
          </p:cNvPr>
          <p:cNvSpPr txBox="1"/>
          <p:nvPr/>
        </p:nvSpPr>
        <p:spPr>
          <a:xfrm>
            <a:off x="1200007" y="1152890"/>
            <a:ext cx="4082970" cy="369332"/>
          </a:xfrm>
          <a:prstGeom prst="rect">
            <a:avLst/>
          </a:prstGeom>
          <a:noFill/>
        </p:spPr>
        <p:txBody>
          <a:bodyPr wrap="square">
            <a:spAutoFit/>
          </a:bodyPr>
          <a:lstStyle/>
          <a:p>
            <a:r>
              <a:rPr lang="en-US" b="1" dirty="0">
                <a:solidFill>
                  <a:srgbClr val="7030A0"/>
                </a:solidFill>
                <a:latin typeface="Arial" panose="020B0604020202020204" pitchFamily="34" charset="0"/>
                <a:cs typeface="Arial" panose="020B0604020202020204" pitchFamily="34" charset="0"/>
              </a:rPr>
              <a:t>2. Spacing and Shadow Properties</a:t>
            </a:r>
            <a:endParaRPr lang="fa-IR" b="1" dirty="0">
              <a:solidFill>
                <a:srgbClr val="7030A0"/>
              </a:solidFill>
              <a:latin typeface="Arial" panose="020B0604020202020204" pitchFamily="34" charset="0"/>
              <a:cs typeface="Arial" panose="020B0604020202020204" pitchFamily="34" charset="0"/>
            </a:endParaRPr>
          </a:p>
        </p:txBody>
      </p:sp>
      <p:graphicFrame>
        <p:nvGraphicFramePr>
          <p:cNvPr id="6" name="Table 6">
            <a:extLst>
              <a:ext uri="{FF2B5EF4-FFF2-40B4-BE49-F238E27FC236}">
                <a16:creationId xmlns="" xmlns:a16="http://schemas.microsoft.com/office/drawing/2014/main" id="{1AB04F54-0C83-02BE-62D8-7831C19038B8}"/>
              </a:ext>
            </a:extLst>
          </p:cNvPr>
          <p:cNvGraphicFramePr>
            <a:graphicFrameLocks noGrp="1"/>
          </p:cNvGraphicFramePr>
          <p:nvPr/>
        </p:nvGraphicFramePr>
        <p:xfrm>
          <a:off x="1200007" y="1869818"/>
          <a:ext cx="9428129" cy="2753450"/>
        </p:xfrm>
        <a:graphic>
          <a:graphicData uri="http://schemas.openxmlformats.org/drawingml/2006/table">
            <a:tbl>
              <a:tblPr rtl="1" firstRow="1" bandRow="1">
                <a:tableStyleId>{B301B821-A1FF-4177-AEE7-76D212191A09}</a:tableStyleId>
              </a:tblPr>
              <a:tblGrid>
                <a:gridCol w="7350097">
                  <a:extLst>
                    <a:ext uri="{9D8B030D-6E8A-4147-A177-3AD203B41FA5}">
                      <a16:colId xmlns="" xmlns:a16="http://schemas.microsoft.com/office/drawing/2014/main" val="815846738"/>
                    </a:ext>
                  </a:extLst>
                </a:gridCol>
                <a:gridCol w="2078032">
                  <a:extLst>
                    <a:ext uri="{9D8B030D-6E8A-4147-A177-3AD203B41FA5}">
                      <a16:colId xmlns="" xmlns:a16="http://schemas.microsoft.com/office/drawing/2014/main" val="4135603308"/>
                    </a:ext>
                  </a:extLst>
                </a:gridCol>
              </a:tblGrid>
              <a:tr h="578327">
                <a:tc>
                  <a:txBody>
                    <a:bodyPr/>
                    <a:lstStyle/>
                    <a:p>
                      <a:pPr rtl="1"/>
                      <a:r>
                        <a:rPr lang="en-US" sz="1800" b="1" kern="1200" dirty="0">
                          <a:solidFill>
                            <a:schemeClr val="bg1"/>
                          </a:solidFill>
                        </a:rPr>
                        <a:t>Description</a:t>
                      </a:r>
                      <a:endParaRPr lang="fa-IR" sz="1800" b="1" kern="1200" dirty="0">
                        <a:solidFill>
                          <a:schemeClr val="bg1"/>
                        </a:solidFill>
                        <a:latin typeface="+mn-lt"/>
                        <a:ea typeface="+mn-ea"/>
                        <a:cs typeface="+mn-cs"/>
                      </a:endParaRPr>
                    </a:p>
                  </a:txBody>
                  <a:tcPr/>
                </a:tc>
                <a:tc>
                  <a:txBody>
                    <a:bodyPr/>
                    <a:lstStyle/>
                    <a:p>
                      <a:pPr rtl="1"/>
                      <a:r>
                        <a:rPr lang="en-US" sz="1800" kern="1200" dirty="0">
                          <a:solidFill>
                            <a:schemeClr val="bg1"/>
                          </a:solidFill>
                        </a:rPr>
                        <a:t>Property</a:t>
                      </a:r>
                    </a:p>
                  </a:txBody>
                  <a:tcPr/>
                </a:tc>
                <a:extLst>
                  <a:ext uri="{0D108BD9-81ED-4DB2-BD59-A6C34878D82A}">
                    <a16:rowId xmlns="" xmlns:a16="http://schemas.microsoft.com/office/drawing/2014/main" val="2358132808"/>
                  </a:ext>
                </a:extLst>
              </a:tr>
              <a:tr h="470500">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spacing between letters.</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marL="0" algn="l" defTabSz="914400" rtl="1" eaLnBrk="1" latinLnBrk="0" hangingPunct="1"/>
                      <a:r>
                        <a:rPr lang="en-US" sz="1800" b="1" kern="1200" dirty="0">
                          <a:solidFill>
                            <a:srgbClr val="C00000"/>
                          </a:solidFill>
                        </a:rPr>
                        <a:t>letter-spacing</a:t>
                      </a:r>
                      <a:endParaRPr lang="fa-IR" sz="1800" b="1"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2799383488"/>
                  </a:ext>
                </a:extLst>
              </a:tr>
              <a:tr h="417689">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 Specifies space between words</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marL="0" algn="l" defTabSz="914400" rtl="1" eaLnBrk="1" latinLnBrk="0" hangingPunct="1"/>
                      <a:r>
                        <a:rPr lang="en-US" sz="1800" b="1" kern="1200" dirty="0">
                          <a:solidFill>
                            <a:srgbClr val="C00000"/>
                          </a:solidFill>
                        </a:rPr>
                        <a:t>word-spacing</a:t>
                      </a:r>
                      <a:endParaRPr lang="fa-IR" sz="1800" b="1"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64271720"/>
                  </a:ext>
                </a:extLst>
              </a:tr>
              <a:tr h="417689">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Controls the height of a text line.</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marL="0" algn="l" defTabSz="914400" rtl="1" eaLnBrk="1" latinLnBrk="0" hangingPunct="1"/>
                      <a:r>
                        <a:rPr lang="en-US" sz="1800" b="1" kern="1200" dirty="0">
                          <a:solidFill>
                            <a:srgbClr val="C00000"/>
                          </a:solidFill>
                        </a:rPr>
                        <a:t>line-height</a:t>
                      </a:r>
                      <a:endParaRPr lang="fa-IR" sz="1800" b="1"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928245644"/>
                  </a:ext>
                </a:extLst>
              </a:tr>
              <a:tr h="440267">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how white spaces are handled (normal, </a:t>
                      </a:r>
                      <a:r>
                        <a:rPr lang="en-US" sz="1800" b="1" kern="1200" dirty="0" err="1">
                          <a:solidFill>
                            <a:srgbClr val="7030A0"/>
                          </a:solidFill>
                          <a:latin typeface="Arial" panose="020B0604020202020204" pitchFamily="34" charset="0"/>
                          <a:ea typeface="+mn-ea"/>
                          <a:cs typeface="Arial" panose="020B0604020202020204" pitchFamily="34" charset="0"/>
                        </a:rPr>
                        <a:t>nowrap</a:t>
                      </a:r>
                      <a:r>
                        <a:rPr lang="en-US" sz="1800" b="1" kern="1200" dirty="0">
                          <a:solidFill>
                            <a:srgbClr val="7030A0"/>
                          </a:solidFill>
                          <a:latin typeface="Arial" panose="020B0604020202020204" pitchFamily="34" charset="0"/>
                          <a:ea typeface="+mn-ea"/>
                          <a:cs typeface="Arial" panose="020B0604020202020204" pitchFamily="34" charset="0"/>
                        </a:rPr>
                        <a:t>, pre).</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marL="0" algn="l" defTabSz="914400" rtl="1" eaLnBrk="1" latinLnBrk="0" hangingPunct="1"/>
                      <a:r>
                        <a:rPr lang="en-US" sz="1800" b="1" kern="1200" dirty="0">
                          <a:solidFill>
                            <a:srgbClr val="C00000"/>
                          </a:solidFill>
                        </a:rPr>
                        <a:t>white-space</a:t>
                      </a:r>
                      <a:endParaRPr lang="fa-IR" sz="1800" b="1"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211256990"/>
                  </a:ext>
                </a:extLst>
              </a:tr>
              <a:tr h="428978">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Adds shadow effects to text.</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marL="0" algn="l" defTabSz="914400" rtl="1" eaLnBrk="1" latinLnBrk="0" hangingPunct="1"/>
                      <a:r>
                        <a:rPr lang="en-US" sz="1800" b="1" kern="1200" dirty="0">
                          <a:solidFill>
                            <a:srgbClr val="C00000"/>
                          </a:solidFill>
                        </a:rPr>
                        <a:t>text-shadow</a:t>
                      </a:r>
                      <a:endParaRPr lang="fa-IR" sz="1800" b="1"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3633627492"/>
                  </a:ext>
                </a:extLst>
              </a:tr>
            </a:tbl>
          </a:graphicData>
        </a:graphic>
      </p:graphicFrame>
    </p:spTree>
    <p:extLst>
      <p:ext uri="{BB962C8B-B14F-4D97-AF65-F5344CB8AC3E}">
        <p14:creationId xmlns:p14="http://schemas.microsoft.com/office/powerpoint/2010/main" val="74262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D3BC92D-D793-3F9E-D97E-8444066680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36" y="654756"/>
            <a:ext cx="950841" cy="1382712"/>
          </a:xfrm>
          <a:prstGeom prst="rect">
            <a:avLst/>
          </a:prstGeom>
        </p:spPr>
      </p:pic>
      <p:sp>
        <p:nvSpPr>
          <p:cNvPr id="6" name="TextBox 5">
            <a:extLst>
              <a:ext uri="{FF2B5EF4-FFF2-40B4-BE49-F238E27FC236}">
                <a16:creationId xmlns="" xmlns:a16="http://schemas.microsoft.com/office/drawing/2014/main" id="{B7F48C59-3DEA-CDB9-3ADF-591D61D3A8D9}"/>
              </a:ext>
            </a:extLst>
          </p:cNvPr>
          <p:cNvSpPr txBox="1"/>
          <p:nvPr/>
        </p:nvSpPr>
        <p:spPr>
          <a:xfrm>
            <a:off x="1171830" y="1109045"/>
            <a:ext cx="6094070" cy="369332"/>
          </a:xfrm>
          <a:prstGeom prst="rect">
            <a:avLst/>
          </a:prstGeom>
          <a:noFill/>
        </p:spPr>
        <p:txBody>
          <a:bodyPr wrap="square">
            <a:spAutoFit/>
          </a:bodyPr>
          <a:lstStyle/>
          <a:p>
            <a:r>
              <a:rPr lang="en-US" b="1" dirty="0">
                <a:solidFill>
                  <a:srgbClr val="7030A0"/>
                </a:solidFill>
                <a:latin typeface="Arial" panose="020B0604020202020204" pitchFamily="34" charset="0"/>
                <a:cs typeface="Arial" panose="020B0604020202020204" pitchFamily="34" charset="0"/>
              </a:rPr>
              <a:t>3. Margin and Padding for Text</a:t>
            </a:r>
            <a:endParaRPr lang="fa-IR" b="1" dirty="0">
              <a:solidFill>
                <a:srgbClr val="7030A0"/>
              </a:solidFill>
              <a:latin typeface="Arial" panose="020B0604020202020204" pitchFamily="34" charset="0"/>
              <a:cs typeface="Arial" panose="020B0604020202020204" pitchFamily="34" charset="0"/>
            </a:endParaRPr>
          </a:p>
        </p:txBody>
      </p:sp>
      <p:graphicFrame>
        <p:nvGraphicFramePr>
          <p:cNvPr id="8" name="Table 8">
            <a:extLst>
              <a:ext uri="{FF2B5EF4-FFF2-40B4-BE49-F238E27FC236}">
                <a16:creationId xmlns="" xmlns:a16="http://schemas.microsoft.com/office/drawing/2014/main" id="{92C9A73A-E912-9DDF-A9DF-33A2B89015D3}"/>
              </a:ext>
            </a:extLst>
          </p:cNvPr>
          <p:cNvGraphicFramePr>
            <a:graphicFrameLocks noGrp="1"/>
          </p:cNvGraphicFramePr>
          <p:nvPr/>
        </p:nvGraphicFramePr>
        <p:xfrm>
          <a:off x="1309512" y="1715558"/>
          <a:ext cx="6482037" cy="4051024"/>
        </p:xfrm>
        <a:graphic>
          <a:graphicData uri="http://schemas.openxmlformats.org/drawingml/2006/table">
            <a:tbl>
              <a:tblPr rtl="1" firstRow="1" bandRow="1">
                <a:tableStyleId>{B301B821-A1FF-4177-AEE7-76D212191A09}</a:tableStyleId>
              </a:tblPr>
              <a:tblGrid>
                <a:gridCol w="4815849">
                  <a:extLst>
                    <a:ext uri="{9D8B030D-6E8A-4147-A177-3AD203B41FA5}">
                      <a16:colId xmlns="" xmlns:a16="http://schemas.microsoft.com/office/drawing/2014/main" val="87686096"/>
                    </a:ext>
                  </a:extLst>
                </a:gridCol>
                <a:gridCol w="1666188">
                  <a:extLst>
                    <a:ext uri="{9D8B030D-6E8A-4147-A177-3AD203B41FA5}">
                      <a16:colId xmlns="" xmlns:a16="http://schemas.microsoft.com/office/drawing/2014/main" val="2534291490"/>
                    </a:ext>
                  </a:extLst>
                </a:gridCol>
              </a:tblGrid>
              <a:tr h="426368">
                <a:tc>
                  <a:txBody>
                    <a:bodyPr/>
                    <a:lstStyle/>
                    <a:p>
                      <a:pPr rtl="1"/>
                      <a:r>
                        <a:rPr lang="en-US" dirty="0"/>
                        <a:t>Description</a:t>
                      </a:r>
                      <a:endParaRPr lang="fa-IR" dirty="0"/>
                    </a:p>
                  </a:txBody>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Property</a:t>
                      </a:r>
                      <a:endParaRPr lang="fa-IR" dirty="0"/>
                    </a:p>
                  </a:txBody>
                  <a:tcPr/>
                </a:tc>
                <a:extLst>
                  <a:ext uri="{0D108BD9-81ED-4DB2-BD59-A6C34878D82A}">
                    <a16:rowId xmlns="" xmlns:a16="http://schemas.microsoft.com/office/drawing/2014/main" val="3233141935"/>
                  </a:ext>
                </a:extLst>
              </a:tr>
              <a:tr h="426368">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the top margin</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margin-top</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1106523319"/>
                  </a:ext>
                </a:extLst>
              </a:tr>
              <a:tr h="426368">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the right margin. </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margin-right</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672061573"/>
                  </a:ext>
                </a:extLst>
              </a:tr>
              <a:tr h="426368">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the bottom margin.</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margin-bottom</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1183819922"/>
                  </a:ext>
                </a:extLst>
              </a:tr>
              <a:tr h="426368">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the left margin</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margin-left</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2232047737"/>
                  </a:ext>
                </a:extLst>
              </a:tr>
              <a:tr h="426368">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the top padding</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padding-top</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235019908"/>
                  </a:ext>
                </a:extLst>
              </a:tr>
              <a:tr h="426368">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the right padding.</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padding-right</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138337960"/>
                  </a:ext>
                </a:extLst>
              </a:tr>
              <a:tr h="426368">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the bottom padding</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padding-bottom</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536302455"/>
                  </a:ext>
                </a:extLst>
              </a:tr>
              <a:tr h="426368">
                <a:tc>
                  <a:txBody>
                    <a:bodyPr/>
                    <a:lstStyle/>
                    <a:p>
                      <a:pPr marL="0" algn="l" defTabSz="914400" rtl="1" eaLnBrk="1" latinLnBrk="0" hangingPunct="1"/>
                      <a:r>
                        <a:rPr lang="en-US" sz="1800" b="1" kern="1200" dirty="0">
                          <a:solidFill>
                            <a:srgbClr val="7030A0"/>
                          </a:solidFill>
                          <a:latin typeface="Arial" panose="020B0604020202020204" pitchFamily="34" charset="0"/>
                          <a:ea typeface="+mn-ea"/>
                          <a:cs typeface="Arial" panose="020B0604020202020204" pitchFamily="34" charset="0"/>
                        </a:rPr>
                        <a:t>Defines the left padding.</a:t>
                      </a:r>
                      <a:endParaRPr lang="fa-IR" sz="1800" b="1" kern="1200" dirty="0">
                        <a:solidFill>
                          <a:srgbClr val="7030A0"/>
                        </a:solidFill>
                        <a:latin typeface="Arial" panose="020B0604020202020204" pitchFamily="34" charset="0"/>
                        <a:ea typeface="+mn-ea"/>
                        <a:cs typeface="Arial" panose="020B0604020202020204" pitchFamily="34" charset="0"/>
                      </a:endParaRPr>
                    </a:p>
                  </a:txBody>
                  <a:tcPr/>
                </a:tc>
                <a:tc>
                  <a:txBody>
                    <a:bodyPr/>
                    <a:lstStyle/>
                    <a:p>
                      <a:pPr rtl="1"/>
                      <a:r>
                        <a:rPr lang="en-US" sz="1800" kern="1200" dirty="0">
                          <a:solidFill>
                            <a:srgbClr val="C00000"/>
                          </a:solidFill>
                          <a:latin typeface="Arial" panose="020B0604020202020204" pitchFamily="34" charset="0"/>
                          <a:ea typeface="+mn-ea"/>
                          <a:cs typeface="Arial" panose="020B0604020202020204" pitchFamily="34" charset="0"/>
                        </a:rPr>
                        <a:t>padding-left</a:t>
                      </a:r>
                      <a:endParaRPr lang="fa-IR" sz="1800" kern="1200" dirty="0">
                        <a:solidFill>
                          <a:srgbClr val="C00000"/>
                        </a:solidFill>
                        <a:latin typeface="Arial" panose="020B0604020202020204" pitchFamily="34" charset="0"/>
                        <a:ea typeface="+mn-ea"/>
                        <a:cs typeface="Arial" panose="020B0604020202020204" pitchFamily="34" charset="0"/>
                      </a:endParaRPr>
                    </a:p>
                  </a:txBody>
                  <a:tcPr/>
                </a:tc>
                <a:extLst>
                  <a:ext uri="{0D108BD9-81ED-4DB2-BD59-A6C34878D82A}">
                    <a16:rowId xmlns="" xmlns:a16="http://schemas.microsoft.com/office/drawing/2014/main" val="3096858651"/>
                  </a:ext>
                </a:extLst>
              </a:tr>
            </a:tbl>
          </a:graphicData>
        </a:graphic>
      </p:graphicFrame>
    </p:spTree>
    <p:extLst>
      <p:ext uri="{BB962C8B-B14F-4D97-AF65-F5344CB8AC3E}">
        <p14:creationId xmlns:p14="http://schemas.microsoft.com/office/powerpoint/2010/main" val="1000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57800"/>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Picture 18">
            <a:extLst>
              <a:ext uri="{FF2B5EF4-FFF2-40B4-BE49-F238E27FC236}">
                <a16:creationId xmlns="" xmlns:a16="http://schemas.microsoft.com/office/drawing/2014/main" id="{3271D468-583A-44ED-4F16-A48D4D2EDE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4" name="TextBox 3">
            <a:extLst>
              <a:ext uri="{FF2B5EF4-FFF2-40B4-BE49-F238E27FC236}">
                <a16:creationId xmlns="" xmlns:a16="http://schemas.microsoft.com/office/drawing/2014/main" id="{AE166E4D-38C1-FC84-D816-6FC00D4B9CA1}"/>
              </a:ext>
            </a:extLst>
          </p:cNvPr>
          <p:cNvSpPr txBox="1"/>
          <p:nvPr/>
        </p:nvSpPr>
        <p:spPr>
          <a:xfrm>
            <a:off x="719455" y="457800"/>
            <a:ext cx="3804356"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Colors</a:t>
            </a:r>
          </a:p>
        </p:txBody>
      </p:sp>
      <p:sp>
        <p:nvSpPr>
          <p:cNvPr id="6" name="TextBox 5">
            <a:extLst>
              <a:ext uri="{FF2B5EF4-FFF2-40B4-BE49-F238E27FC236}">
                <a16:creationId xmlns="" xmlns:a16="http://schemas.microsoft.com/office/drawing/2014/main" id="{786D596D-A246-5E65-DD4D-D68C93706729}"/>
              </a:ext>
            </a:extLst>
          </p:cNvPr>
          <p:cNvSpPr txBox="1"/>
          <p:nvPr/>
        </p:nvSpPr>
        <p:spPr>
          <a:xfrm>
            <a:off x="719455" y="1388314"/>
            <a:ext cx="10080978" cy="646331"/>
          </a:xfrm>
          <a:prstGeom prst="rect">
            <a:avLst/>
          </a:prstGeom>
          <a:noFill/>
        </p:spPr>
        <p:txBody>
          <a:bodyPr wrap="square">
            <a:spAutoFit/>
          </a:bodyPr>
          <a:lstStyle/>
          <a:p>
            <a:r>
              <a:rPr lang="en-US" dirty="0">
                <a:solidFill>
                  <a:srgbClr val="C00000"/>
                </a:solidFill>
                <a:latin typeface="Arial" panose="020B0604020202020204" pitchFamily="34" charset="0"/>
                <a:cs typeface="Arial" panose="020B0604020202020204" pitchFamily="34" charset="0"/>
              </a:rPr>
              <a:t>Colors</a:t>
            </a:r>
            <a:r>
              <a:rPr lang="en-US" dirty="0">
                <a:latin typeface="Arial" panose="020B0604020202020204" pitchFamily="34" charset="0"/>
                <a:cs typeface="Arial" panose="020B0604020202020204" pitchFamily="34" charset="0"/>
              </a:rPr>
              <a:t> are specified using predefined color names, or </a:t>
            </a:r>
            <a:r>
              <a:rPr lang="en-US" dirty="0">
                <a:solidFill>
                  <a:srgbClr val="C00000"/>
                </a:solidFill>
                <a:latin typeface="Arial" panose="020B0604020202020204" pitchFamily="34" charset="0"/>
                <a:cs typeface="Arial" panose="020B0604020202020204" pitchFamily="34" charset="0"/>
              </a:rPr>
              <a:t>RGB</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HEX</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HSL</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RGBA</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HSLA</a:t>
            </a:r>
            <a:r>
              <a:rPr lang="en-US" dirty="0">
                <a:latin typeface="Arial" panose="020B0604020202020204" pitchFamily="34" charset="0"/>
                <a:cs typeface="Arial" panose="020B0604020202020204" pitchFamily="34" charset="0"/>
              </a:rPr>
              <a:t> values.</a:t>
            </a:r>
          </a:p>
          <a:p>
            <a:endParaRPr lang="en-US" dirty="0"/>
          </a:p>
        </p:txBody>
      </p:sp>
      <p:sp>
        <p:nvSpPr>
          <p:cNvPr id="8" name="TextBox 7">
            <a:extLst>
              <a:ext uri="{FF2B5EF4-FFF2-40B4-BE49-F238E27FC236}">
                <a16:creationId xmlns="" xmlns:a16="http://schemas.microsoft.com/office/drawing/2014/main" id="{65208D4D-0C4D-5FA8-04CC-5ACF0E883EEA}"/>
              </a:ext>
            </a:extLst>
          </p:cNvPr>
          <p:cNvSpPr txBox="1"/>
          <p:nvPr/>
        </p:nvSpPr>
        <p:spPr>
          <a:xfrm>
            <a:off x="719455" y="2011052"/>
            <a:ext cx="7394222" cy="369332"/>
          </a:xfrm>
          <a:prstGeom prst="rect">
            <a:avLst/>
          </a:prstGeom>
          <a:noFill/>
        </p:spPr>
        <p:txBody>
          <a:bodyPr wrap="square">
            <a:spAutoFit/>
          </a:bodyPr>
          <a:lstStyle/>
          <a:p>
            <a:r>
              <a:rPr lang="en-US" dirty="0">
                <a:solidFill>
                  <a:srgbClr val="7030A0"/>
                </a:solidFill>
                <a:latin typeface="Arial" panose="020B0604020202020204" pitchFamily="34" charset="0"/>
                <a:cs typeface="Arial" panose="020B0604020202020204" pitchFamily="34" charset="0"/>
              </a:rPr>
              <a:t>In CSS, a color can be specified by using a predefined color name:</a:t>
            </a:r>
            <a:endParaRPr lang="fa-IR" dirty="0">
              <a:solidFill>
                <a:srgbClr val="7030A0"/>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299C9283-E19F-F738-9C5D-5A1AD07DB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55" y="2991903"/>
            <a:ext cx="10200000" cy="1485714"/>
          </a:xfrm>
          <a:prstGeom prst="rect">
            <a:avLst/>
          </a:prstGeom>
        </p:spPr>
      </p:pic>
    </p:spTree>
    <p:extLst>
      <p:ext uri="{BB962C8B-B14F-4D97-AF65-F5344CB8AC3E}">
        <p14:creationId xmlns:p14="http://schemas.microsoft.com/office/powerpoint/2010/main" val="392825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ECC1FB9-50D7-CF50-6FA1-69C019ECB1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7" name="TextBox 6">
            <a:extLst>
              <a:ext uri="{FF2B5EF4-FFF2-40B4-BE49-F238E27FC236}">
                <a16:creationId xmlns="" xmlns:a16="http://schemas.microsoft.com/office/drawing/2014/main" id="{A6878237-2AAC-A8BB-EF41-26786B347A36}"/>
              </a:ext>
            </a:extLst>
          </p:cNvPr>
          <p:cNvSpPr txBox="1"/>
          <p:nvPr/>
        </p:nvSpPr>
        <p:spPr>
          <a:xfrm>
            <a:off x="451556" y="483569"/>
            <a:ext cx="3962400"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RGB Colors</a:t>
            </a:r>
          </a:p>
        </p:txBody>
      </p:sp>
      <p:sp>
        <p:nvSpPr>
          <p:cNvPr id="11" name="TextBox 10">
            <a:extLst>
              <a:ext uri="{FF2B5EF4-FFF2-40B4-BE49-F238E27FC236}">
                <a16:creationId xmlns="" xmlns:a16="http://schemas.microsoft.com/office/drawing/2014/main" id="{F12209F3-35B0-66B1-7509-C99C2BBFDBED}"/>
              </a:ext>
            </a:extLst>
          </p:cNvPr>
          <p:cNvSpPr txBox="1"/>
          <p:nvPr/>
        </p:nvSpPr>
        <p:spPr>
          <a:xfrm>
            <a:off x="959555" y="1426613"/>
            <a:ext cx="7902222"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An </a:t>
            </a:r>
            <a:r>
              <a:rPr lang="en-US" dirty="0">
                <a:solidFill>
                  <a:srgbClr val="FF0000"/>
                </a:solidFill>
                <a:latin typeface="Arial" panose="020B0604020202020204" pitchFamily="34" charset="0"/>
                <a:cs typeface="Arial" panose="020B0604020202020204" pitchFamily="34" charset="0"/>
              </a:rPr>
              <a:t>RGB</a:t>
            </a:r>
            <a:r>
              <a:rPr lang="en-US" dirty="0">
                <a:latin typeface="Arial" panose="020B0604020202020204" pitchFamily="34" charset="0"/>
                <a:cs typeface="Arial" panose="020B0604020202020204" pitchFamily="34" charset="0"/>
              </a:rPr>
              <a:t> color value represents </a:t>
            </a:r>
            <a:r>
              <a:rPr lang="en-US" dirty="0">
                <a:solidFill>
                  <a:srgbClr val="C00000"/>
                </a:solidFill>
                <a:latin typeface="Arial" panose="020B0604020202020204" pitchFamily="34" charset="0"/>
                <a:cs typeface="Arial" panose="020B0604020202020204" pitchFamily="34" charset="0"/>
              </a:rPr>
              <a:t>RED</a:t>
            </a:r>
            <a:r>
              <a:rPr lang="en-US" dirty="0">
                <a:latin typeface="Arial" panose="020B0604020202020204" pitchFamily="34" charset="0"/>
                <a:cs typeface="Arial" panose="020B0604020202020204" pitchFamily="34" charset="0"/>
              </a:rPr>
              <a:t>, </a:t>
            </a:r>
            <a:r>
              <a:rPr lang="en-US" dirty="0">
                <a:solidFill>
                  <a:srgbClr val="009900"/>
                </a:solidFill>
                <a:latin typeface="Arial" panose="020B0604020202020204" pitchFamily="34" charset="0"/>
                <a:cs typeface="Arial" panose="020B0604020202020204" pitchFamily="34" charset="0"/>
              </a:rPr>
              <a:t>GREEN</a:t>
            </a:r>
            <a:r>
              <a:rPr lang="en-US" dirty="0">
                <a:latin typeface="Arial" panose="020B0604020202020204" pitchFamily="34" charset="0"/>
                <a:cs typeface="Arial" panose="020B0604020202020204" pitchFamily="34" charset="0"/>
              </a:rPr>
              <a:t>, and </a:t>
            </a:r>
            <a:r>
              <a:rPr lang="en-US" dirty="0">
                <a:solidFill>
                  <a:srgbClr val="0070C0"/>
                </a:solidFill>
                <a:latin typeface="Arial" panose="020B0604020202020204" pitchFamily="34" charset="0"/>
                <a:cs typeface="Arial" panose="020B0604020202020204" pitchFamily="34" charset="0"/>
              </a:rPr>
              <a:t>BLUE</a:t>
            </a:r>
            <a:r>
              <a:rPr lang="en-US" dirty="0">
                <a:latin typeface="Arial" panose="020B0604020202020204" pitchFamily="34" charset="0"/>
                <a:cs typeface="Arial" panose="020B0604020202020204" pitchFamily="34" charset="0"/>
              </a:rPr>
              <a:t> light sources.</a:t>
            </a:r>
            <a:endParaRPr lang="fa-IR"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 xmlns:a16="http://schemas.microsoft.com/office/drawing/2014/main" id="{1A850489-7449-D4CB-DD10-00550968A7D1}"/>
              </a:ext>
            </a:extLst>
          </p:cNvPr>
          <p:cNvSpPr txBox="1"/>
          <p:nvPr/>
        </p:nvSpPr>
        <p:spPr>
          <a:xfrm>
            <a:off x="959555" y="2154214"/>
            <a:ext cx="9482667" cy="3293209"/>
          </a:xfrm>
          <a:prstGeom prst="rect">
            <a:avLst/>
          </a:prstGeom>
          <a:noFill/>
        </p:spPr>
        <p:txBody>
          <a:bodyPr wrap="square">
            <a:spAutoFit/>
          </a:bodyPr>
          <a:lstStyle/>
          <a:p>
            <a:r>
              <a:rPr lang="en-US" sz="1600" dirty="0">
                <a:solidFill>
                  <a:srgbClr val="FF0000"/>
                </a:solidFill>
                <a:latin typeface="Arial" panose="020B0604020202020204" pitchFamily="34" charset="0"/>
                <a:cs typeface="Arial" panose="020B0604020202020204" pitchFamily="34" charset="0"/>
              </a:rPr>
              <a:t>RGB Value</a:t>
            </a:r>
          </a:p>
          <a:p>
            <a:r>
              <a:rPr lang="en-US" sz="1600" dirty="0">
                <a:latin typeface="Arial" panose="020B0604020202020204" pitchFamily="34" charset="0"/>
                <a:cs typeface="Arial" panose="020B0604020202020204" pitchFamily="34" charset="0"/>
              </a:rPr>
              <a:t>In CSS, a color can be specified as an RGB value, using this formula:</a:t>
            </a:r>
          </a:p>
          <a:p>
            <a:endParaRPr lang="en-US" sz="1600" dirty="0">
              <a:latin typeface="Arial" panose="020B0604020202020204" pitchFamily="34" charset="0"/>
              <a:cs typeface="Arial" panose="020B0604020202020204" pitchFamily="34" charset="0"/>
            </a:endParaRPr>
          </a:p>
          <a:p>
            <a:r>
              <a:rPr lang="en-US" b="1" dirty="0" err="1">
                <a:highlight>
                  <a:srgbClr val="FFFF00"/>
                </a:highlight>
                <a:latin typeface="Arial" panose="020B0604020202020204" pitchFamily="34" charset="0"/>
                <a:cs typeface="Arial" panose="020B0604020202020204" pitchFamily="34" charset="0"/>
              </a:rPr>
              <a:t>rgb</a:t>
            </a:r>
            <a:r>
              <a:rPr lang="en-US" b="1" dirty="0">
                <a:highlight>
                  <a:srgbClr val="FFFF00"/>
                </a:highlight>
                <a:latin typeface="Arial" panose="020B0604020202020204" pitchFamily="34" charset="0"/>
                <a:cs typeface="Arial" panose="020B0604020202020204" pitchFamily="34" charset="0"/>
              </a:rPr>
              <a:t>(</a:t>
            </a:r>
            <a:r>
              <a:rPr lang="en-US" b="1" dirty="0">
                <a:solidFill>
                  <a:srgbClr val="FF0000"/>
                </a:solidFill>
                <a:highlight>
                  <a:srgbClr val="FFFF00"/>
                </a:highlight>
                <a:latin typeface="Arial" panose="020B0604020202020204" pitchFamily="34" charset="0"/>
                <a:cs typeface="Arial" panose="020B0604020202020204" pitchFamily="34" charset="0"/>
              </a:rPr>
              <a:t>red</a:t>
            </a:r>
            <a:r>
              <a:rPr lang="en-US" b="1" dirty="0">
                <a:highlight>
                  <a:srgbClr val="FFFF00"/>
                </a:highlight>
                <a:latin typeface="Arial" panose="020B0604020202020204" pitchFamily="34" charset="0"/>
                <a:cs typeface="Arial" panose="020B0604020202020204" pitchFamily="34" charset="0"/>
              </a:rPr>
              <a:t>, </a:t>
            </a:r>
            <a:r>
              <a:rPr lang="en-US" b="1" dirty="0">
                <a:solidFill>
                  <a:srgbClr val="009900"/>
                </a:solidFill>
                <a:highlight>
                  <a:srgbClr val="FFFF00"/>
                </a:highlight>
                <a:latin typeface="Arial" panose="020B0604020202020204" pitchFamily="34" charset="0"/>
                <a:cs typeface="Arial" panose="020B0604020202020204" pitchFamily="34" charset="0"/>
              </a:rPr>
              <a:t>green</a:t>
            </a:r>
            <a:r>
              <a:rPr lang="en-US" b="1" dirty="0">
                <a:highlight>
                  <a:srgbClr val="FFFF00"/>
                </a:highlight>
                <a:latin typeface="Arial" panose="020B0604020202020204" pitchFamily="34" charset="0"/>
                <a:cs typeface="Arial" panose="020B0604020202020204" pitchFamily="34" charset="0"/>
              </a:rPr>
              <a:t>, </a:t>
            </a:r>
            <a:r>
              <a:rPr lang="en-US" b="1" dirty="0">
                <a:solidFill>
                  <a:srgbClr val="0070C0"/>
                </a:solidFill>
                <a:highlight>
                  <a:srgbClr val="FFFF00"/>
                </a:highlight>
                <a:latin typeface="Arial" panose="020B0604020202020204" pitchFamily="34" charset="0"/>
                <a:cs typeface="Arial" panose="020B0604020202020204" pitchFamily="34" charset="0"/>
              </a:rPr>
              <a:t>blue</a:t>
            </a:r>
            <a:r>
              <a:rPr lang="en-US" b="1" dirty="0">
                <a:highlight>
                  <a:srgbClr val="FFFF00"/>
                </a:highlight>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Each parameter (</a:t>
            </a:r>
            <a:r>
              <a:rPr lang="en-US" sz="1600" dirty="0">
                <a:solidFill>
                  <a:srgbClr val="FF0000"/>
                </a:solidFill>
                <a:latin typeface="Arial" panose="020B0604020202020204" pitchFamily="34" charset="0"/>
                <a:cs typeface="Arial" panose="020B0604020202020204" pitchFamily="34" charset="0"/>
              </a:rPr>
              <a:t>red</a:t>
            </a:r>
            <a:r>
              <a:rPr lang="en-US" sz="1600" dirty="0">
                <a:latin typeface="Arial" panose="020B0604020202020204" pitchFamily="34" charset="0"/>
                <a:cs typeface="Arial" panose="020B0604020202020204" pitchFamily="34" charset="0"/>
              </a:rPr>
              <a:t>, </a:t>
            </a:r>
            <a:r>
              <a:rPr lang="en-US" sz="1600" dirty="0">
                <a:solidFill>
                  <a:srgbClr val="00B050"/>
                </a:solidFill>
                <a:latin typeface="Arial" panose="020B0604020202020204" pitchFamily="34" charset="0"/>
                <a:cs typeface="Arial" panose="020B0604020202020204" pitchFamily="34" charset="0"/>
              </a:rPr>
              <a:t>green</a:t>
            </a:r>
            <a:r>
              <a:rPr lang="en-US" sz="1600" dirty="0">
                <a:latin typeface="Arial" panose="020B0604020202020204" pitchFamily="34" charset="0"/>
                <a:cs typeface="Arial" panose="020B0604020202020204" pitchFamily="34" charset="0"/>
              </a:rPr>
              <a:t>, and </a:t>
            </a:r>
            <a:r>
              <a:rPr lang="en-US" sz="1600" dirty="0">
                <a:solidFill>
                  <a:srgbClr val="0070C0"/>
                </a:solidFill>
                <a:latin typeface="Arial" panose="020B0604020202020204" pitchFamily="34" charset="0"/>
                <a:cs typeface="Arial" panose="020B0604020202020204" pitchFamily="34" charset="0"/>
              </a:rPr>
              <a:t>blue</a:t>
            </a:r>
            <a:r>
              <a:rPr lang="en-US" sz="1600" dirty="0">
                <a:latin typeface="Arial" panose="020B0604020202020204" pitchFamily="34" charset="0"/>
                <a:cs typeface="Arial" panose="020B0604020202020204" pitchFamily="34" charset="0"/>
              </a:rPr>
              <a:t>) defines the intensity of the </a:t>
            </a:r>
            <a:r>
              <a:rPr lang="en-US" sz="1600" dirty="0">
                <a:highlight>
                  <a:srgbClr val="FFFF00"/>
                </a:highlight>
                <a:latin typeface="Arial" panose="020B0604020202020204" pitchFamily="34" charset="0"/>
                <a:cs typeface="Arial" panose="020B0604020202020204" pitchFamily="34" charset="0"/>
              </a:rPr>
              <a:t>color between 0 and 255</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For example, </a:t>
            </a:r>
            <a:r>
              <a:rPr lang="en-US" sz="1600" dirty="0" err="1">
                <a:highlight>
                  <a:srgbClr val="FFFF00"/>
                </a:highlight>
                <a:latin typeface="Arial" panose="020B0604020202020204" pitchFamily="34" charset="0"/>
                <a:cs typeface="Arial" panose="020B0604020202020204" pitchFamily="34" charset="0"/>
              </a:rPr>
              <a:t>rgb</a:t>
            </a:r>
            <a:r>
              <a:rPr lang="en-US" sz="1600" dirty="0">
                <a:highlight>
                  <a:srgbClr val="FFFF00"/>
                </a:highlight>
                <a:latin typeface="Arial" panose="020B0604020202020204" pitchFamily="34" charset="0"/>
                <a:cs typeface="Arial" panose="020B0604020202020204" pitchFamily="34" charset="0"/>
              </a:rPr>
              <a:t>(255, 0, 0) is displayed as red</a:t>
            </a:r>
            <a:r>
              <a:rPr lang="en-US" sz="1600" dirty="0">
                <a:latin typeface="Arial" panose="020B0604020202020204" pitchFamily="34" charset="0"/>
                <a:cs typeface="Arial" panose="020B0604020202020204" pitchFamily="34" charset="0"/>
              </a:rPr>
              <a:t>, because red is set to its highest value (255) and the others are set to 0.</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display </a:t>
            </a:r>
            <a:r>
              <a:rPr lang="en-US" sz="1600" dirty="0">
                <a:highlight>
                  <a:srgbClr val="FFFF00"/>
                </a:highlight>
                <a:latin typeface="Arial" panose="020B0604020202020204" pitchFamily="34" charset="0"/>
                <a:cs typeface="Arial" panose="020B0604020202020204" pitchFamily="34" charset="0"/>
              </a:rPr>
              <a:t>black</a:t>
            </a:r>
            <a:r>
              <a:rPr lang="en-US" sz="1600" dirty="0">
                <a:latin typeface="Arial" panose="020B0604020202020204" pitchFamily="34" charset="0"/>
                <a:cs typeface="Arial" panose="020B0604020202020204" pitchFamily="34" charset="0"/>
              </a:rPr>
              <a:t>, set all color parameters to 0, like this</a:t>
            </a:r>
            <a:r>
              <a:rPr lang="en-US" sz="1600" dirty="0">
                <a:highlight>
                  <a:srgbClr val="FFFF00"/>
                </a:highlight>
                <a:latin typeface="Arial" panose="020B0604020202020204" pitchFamily="34" charset="0"/>
                <a:cs typeface="Arial" panose="020B0604020202020204" pitchFamily="34" charset="0"/>
              </a:rPr>
              <a:t>: </a:t>
            </a:r>
            <a:r>
              <a:rPr lang="en-US" sz="1600" dirty="0" err="1">
                <a:highlight>
                  <a:srgbClr val="FFFF00"/>
                </a:highlight>
                <a:latin typeface="Arial" panose="020B0604020202020204" pitchFamily="34" charset="0"/>
                <a:cs typeface="Arial" panose="020B0604020202020204" pitchFamily="34" charset="0"/>
              </a:rPr>
              <a:t>rgb</a:t>
            </a:r>
            <a:r>
              <a:rPr lang="en-US" sz="1600" dirty="0">
                <a:highlight>
                  <a:srgbClr val="FFFF00"/>
                </a:highlight>
                <a:latin typeface="Arial" panose="020B0604020202020204" pitchFamily="34" charset="0"/>
                <a:cs typeface="Arial" panose="020B0604020202020204" pitchFamily="34" charset="0"/>
              </a:rPr>
              <a:t>(0, 0, 0).</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display </a:t>
            </a:r>
            <a:r>
              <a:rPr lang="en-US" sz="1600" dirty="0">
                <a:highlight>
                  <a:srgbClr val="FFFF00"/>
                </a:highlight>
                <a:latin typeface="Arial" panose="020B0604020202020204" pitchFamily="34" charset="0"/>
                <a:cs typeface="Arial" panose="020B0604020202020204" pitchFamily="34" charset="0"/>
              </a:rPr>
              <a:t>white</a:t>
            </a:r>
            <a:r>
              <a:rPr lang="en-US" sz="1600" dirty="0">
                <a:latin typeface="Arial" panose="020B0604020202020204" pitchFamily="34" charset="0"/>
                <a:cs typeface="Arial" panose="020B0604020202020204" pitchFamily="34" charset="0"/>
              </a:rPr>
              <a:t>, set all color parameters to 255, like this: </a:t>
            </a:r>
            <a:r>
              <a:rPr lang="en-US" sz="1600" dirty="0" err="1">
                <a:highlight>
                  <a:srgbClr val="FFFF00"/>
                </a:highlight>
                <a:latin typeface="Arial" panose="020B0604020202020204" pitchFamily="34" charset="0"/>
                <a:cs typeface="Arial" panose="020B0604020202020204" pitchFamily="34" charset="0"/>
              </a:rPr>
              <a:t>rgb</a:t>
            </a:r>
            <a:r>
              <a:rPr lang="en-US" sz="1600" dirty="0">
                <a:highlight>
                  <a:srgbClr val="FFFF00"/>
                </a:highlight>
                <a:latin typeface="Arial" panose="020B0604020202020204" pitchFamily="34" charset="0"/>
                <a:cs typeface="Arial" panose="020B0604020202020204" pitchFamily="34" charset="0"/>
              </a:rPr>
              <a:t>(255, 255, 255).</a:t>
            </a:r>
            <a:endParaRPr lang="fa-IR" sz="16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650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D6D994C-76E2-8728-451D-E8FE8AC02350}"/>
              </a:ext>
            </a:extLst>
          </p:cNvPr>
          <p:cNvSpPr txBox="1"/>
          <p:nvPr/>
        </p:nvSpPr>
        <p:spPr>
          <a:xfrm>
            <a:off x="395111" y="447512"/>
            <a:ext cx="6096000"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Example</a:t>
            </a:r>
          </a:p>
        </p:txBody>
      </p:sp>
      <p:pic>
        <p:nvPicPr>
          <p:cNvPr id="5" name="Picture 4">
            <a:extLst>
              <a:ext uri="{FF2B5EF4-FFF2-40B4-BE49-F238E27FC236}">
                <a16:creationId xmlns="" xmlns:a16="http://schemas.microsoft.com/office/drawing/2014/main" id="{5C35898C-DCD7-5DAB-CBF8-D2655B0D9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2044" y="1564902"/>
            <a:ext cx="7567912" cy="2092759"/>
          </a:xfrm>
          <a:prstGeom prst="rect">
            <a:avLst/>
          </a:prstGeom>
        </p:spPr>
      </p:pic>
      <p:pic>
        <p:nvPicPr>
          <p:cNvPr id="6" name="Picture 5">
            <a:extLst>
              <a:ext uri="{FF2B5EF4-FFF2-40B4-BE49-F238E27FC236}">
                <a16:creationId xmlns="" xmlns:a16="http://schemas.microsoft.com/office/drawing/2014/main" id="{35606775-1966-CDEE-E902-62AFCE033B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pic>
        <p:nvPicPr>
          <p:cNvPr id="8" name="Picture 7">
            <a:extLst>
              <a:ext uri="{FF2B5EF4-FFF2-40B4-BE49-F238E27FC236}">
                <a16:creationId xmlns="" xmlns:a16="http://schemas.microsoft.com/office/drawing/2014/main" id="{E1B60B79-9A8F-1757-C279-C280615589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044" y="3893218"/>
            <a:ext cx="7567912" cy="2089819"/>
          </a:xfrm>
          <a:prstGeom prst="rect">
            <a:avLst/>
          </a:prstGeom>
        </p:spPr>
      </p:pic>
    </p:spTree>
    <p:extLst>
      <p:ext uri="{BB962C8B-B14F-4D97-AF65-F5344CB8AC3E}">
        <p14:creationId xmlns:p14="http://schemas.microsoft.com/office/powerpoint/2010/main" val="1155541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4D5D3FE-F723-07EC-D757-4C8E80E1C52B}"/>
              </a:ext>
            </a:extLst>
          </p:cNvPr>
          <p:cNvPicPr>
            <a:picLocks noChangeAspect="1"/>
          </p:cNvPicPr>
          <p:nvPr/>
        </p:nvPicPr>
        <p:blipFill rotWithShape="1">
          <a:blip r:embed="rId2">
            <a:extLst>
              <a:ext uri="{28A0092B-C50C-407E-A947-70E740481C1C}">
                <a14:useLocalDpi xmlns:a14="http://schemas.microsoft.com/office/drawing/2010/main" val="0"/>
              </a:ext>
            </a:extLst>
          </a:blip>
          <a:srcRect t="3466" b="47948"/>
          <a:stretch/>
        </p:blipFill>
        <p:spPr>
          <a:xfrm>
            <a:off x="5448145" y="4389169"/>
            <a:ext cx="5681970" cy="1868910"/>
          </a:xfrm>
          <a:prstGeom prst="rect">
            <a:avLst/>
          </a:prstGeom>
        </p:spPr>
      </p:pic>
      <p:sp>
        <p:nvSpPr>
          <p:cNvPr id="5" name="箭头: 五边形 1">
            <a:extLst>
              <a:ext uri="{FF2B5EF4-FFF2-40B4-BE49-F238E27FC236}">
                <a16:creationId xmlns="" xmlns:a16="http://schemas.microsoft.com/office/drawing/2014/main" id="{3D275864-3E85-AD3B-5603-082D14602D7B}"/>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a:extLst>
              <a:ext uri="{FF2B5EF4-FFF2-40B4-BE49-F238E27FC236}">
                <a16:creationId xmlns="" xmlns:a16="http://schemas.microsoft.com/office/drawing/2014/main" id="{92DA85C7-0559-6238-60B1-3E4EA968AE6A}"/>
              </a:ext>
            </a:extLst>
          </p:cNvPr>
          <p:cNvPicPr>
            <a:picLocks noChangeAspect="1"/>
          </p:cNvPicPr>
          <p:nvPr/>
        </p:nvPicPr>
        <p:blipFill>
          <a:blip r:embed="rId3"/>
          <a:stretch>
            <a:fillRect/>
          </a:stretch>
        </p:blipFill>
        <p:spPr>
          <a:xfrm>
            <a:off x="10569676" y="604804"/>
            <a:ext cx="983226" cy="1229634"/>
          </a:xfrm>
          <a:prstGeom prst="rect">
            <a:avLst/>
          </a:prstGeom>
        </p:spPr>
      </p:pic>
      <p:pic>
        <p:nvPicPr>
          <p:cNvPr id="7" name="Picture 6">
            <a:extLst>
              <a:ext uri="{FF2B5EF4-FFF2-40B4-BE49-F238E27FC236}">
                <a16:creationId xmlns="" xmlns:a16="http://schemas.microsoft.com/office/drawing/2014/main" id="{BC904870-DEAC-7A1E-576A-AA19D60D5423}"/>
              </a:ext>
            </a:extLst>
          </p:cNvPr>
          <p:cNvPicPr>
            <a:picLocks noChangeAspect="1"/>
          </p:cNvPicPr>
          <p:nvPr/>
        </p:nvPicPr>
        <p:blipFill>
          <a:blip r:embed="rId4"/>
          <a:stretch>
            <a:fillRect/>
          </a:stretch>
        </p:blipFill>
        <p:spPr>
          <a:xfrm>
            <a:off x="916100" y="2343875"/>
            <a:ext cx="5738492" cy="1655936"/>
          </a:xfrm>
          <a:prstGeom prst="rect">
            <a:avLst/>
          </a:prstGeom>
        </p:spPr>
      </p:pic>
      <p:cxnSp>
        <p:nvCxnSpPr>
          <p:cNvPr id="9" name="Straight Connector 8">
            <a:extLst>
              <a:ext uri="{FF2B5EF4-FFF2-40B4-BE49-F238E27FC236}">
                <a16:creationId xmlns="" xmlns:a16="http://schemas.microsoft.com/office/drawing/2014/main" id="{DB510958-EDAC-FB24-22BF-6B61CFDB152C}"/>
              </a:ext>
            </a:extLst>
          </p:cNvPr>
          <p:cNvCxnSpPr>
            <a:cxnSpLocks/>
          </p:cNvCxnSpPr>
          <p:nvPr/>
        </p:nvCxnSpPr>
        <p:spPr>
          <a:xfrm>
            <a:off x="4340942" y="1922852"/>
            <a:ext cx="0" cy="421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D576D6AC-875D-F8B9-F1AA-95456D5667AF}"/>
              </a:ext>
            </a:extLst>
          </p:cNvPr>
          <p:cNvCxnSpPr>
            <a:cxnSpLocks/>
          </p:cNvCxnSpPr>
          <p:nvPr/>
        </p:nvCxnSpPr>
        <p:spPr>
          <a:xfrm>
            <a:off x="3116826" y="1922852"/>
            <a:ext cx="0" cy="42102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363C47A4-A18A-50DA-14C9-B3C92952E77B}"/>
              </a:ext>
            </a:extLst>
          </p:cNvPr>
          <p:cNvSpPr/>
          <p:nvPr/>
        </p:nvSpPr>
        <p:spPr>
          <a:xfrm>
            <a:off x="2986500" y="1520259"/>
            <a:ext cx="1457681" cy="44749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TextBox 12">
            <a:extLst>
              <a:ext uri="{FF2B5EF4-FFF2-40B4-BE49-F238E27FC236}">
                <a16:creationId xmlns="" xmlns:a16="http://schemas.microsoft.com/office/drawing/2014/main" id="{72DB3AEC-3587-C932-E78E-A47C2DC266F2}"/>
              </a:ext>
            </a:extLst>
          </p:cNvPr>
          <p:cNvSpPr txBox="1"/>
          <p:nvPr/>
        </p:nvSpPr>
        <p:spPr>
          <a:xfrm>
            <a:off x="3426542" y="1542931"/>
            <a:ext cx="914400" cy="369332"/>
          </a:xfrm>
          <a:prstGeom prst="rect">
            <a:avLst/>
          </a:prstGeom>
          <a:noFill/>
        </p:spPr>
        <p:txBody>
          <a:bodyPr wrap="square" rtlCol="0">
            <a:spAutoFit/>
          </a:bodyPr>
          <a:lstStyle/>
          <a:p>
            <a:r>
              <a:rPr lang="en-US" dirty="0">
                <a:solidFill>
                  <a:srgbClr val="C00000"/>
                </a:solidFill>
                <a:latin typeface="Arial(body)"/>
              </a:rPr>
              <a:t>html</a:t>
            </a:r>
            <a:endParaRPr lang="it-IT" dirty="0">
              <a:solidFill>
                <a:srgbClr val="C00000"/>
              </a:solidFill>
              <a:latin typeface="Arial(body)"/>
            </a:endParaRPr>
          </a:p>
        </p:txBody>
      </p:sp>
      <p:cxnSp>
        <p:nvCxnSpPr>
          <p:cNvPr id="14" name="Straight Connector 13">
            <a:extLst>
              <a:ext uri="{FF2B5EF4-FFF2-40B4-BE49-F238E27FC236}">
                <a16:creationId xmlns="" xmlns:a16="http://schemas.microsoft.com/office/drawing/2014/main" id="{FADCFC9B-98D3-EF07-42D7-7726C2D6CDA3}"/>
              </a:ext>
            </a:extLst>
          </p:cNvPr>
          <p:cNvCxnSpPr>
            <a:cxnSpLocks/>
          </p:cNvCxnSpPr>
          <p:nvPr/>
        </p:nvCxnSpPr>
        <p:spPr>
          <a:xfrm>
            <a:off x="7816645" y="3954912"/>
            <a:ext cx="0" cy="421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8D0AAFB5-181E-7431-DCDF-C527AF50C2D5}"/>
              </a:ext>
            </a:extLst>
          </p:cNvPr>
          <p:cNvCxnSpPr>
            <a:cxnSpLocks/>
          </p:cNvCxnSpPr>
          <p:nvPr/>
        </p:nvCxnSpPr>
        <p:spPr>
          <a:xfrm>
            <a:off x="8839200" y="3949918"/>
            <a:ext cx="0" cy="421023"/>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 xmlns:a16="http://schemas.microsoft.com/office/drawing/2014/main" id="{9E46256B-3C20-8540-0040-9F57BCDF73E2}"/>
              </a:ext>
            </a:extLst>
          </p:cNvPr>
          <p:cNvSpPr/>
          <p:nvPr/>
        </p:nvSpPr>
        <p:spPr>
          <a:xfrm>
            <a:off x="7560290" y="3494186"/>
            <a:ext cx="1457681" cy="447492"/>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TextBox 16">
            <a:extLst>
              <a:ext uri="{FF2B5EF4-FFF2-40B4-BE49-F238E27FC236}">
                <a16:creationId xmlns="" xmlns:a16="http://schemas.microsoft.com/office/drawing/2014/main" id="{3F3ED426-BD47-639D-9C5B-73596800EB16}"/>
              </a:ext>
            </a:extLst>
          </p:cNvPr>
          <p:cNvSpPr txBox="1"/>
          <p:nvPr/>
        </p:nvSpPr>
        <p:spPr>
          <a:xfrm>
            <a:off x="8018206" y="3480952"/>
            <a:ext cx="914400" cy="400110"/>
          </a:xfrm>
          <a:prstGeom prst="rect">
            <a:avLst/>
          </a:prstGeom>
          <a:noFill/>
        </p:spPr>
        <p:txBody>
          <a:bodyPr wrap="square" rtlCol="0">
            <a:spAutoFit/>
          </a:bodyPr>
          <a:lstStyle/>
          <a:p>
            <a:r>
              <a:rPr lang="en-US" sz="2000" dirty="0" err="1">
                <a:solidFill>
                  <a:srgbClr val="C00000"/>
                </a:solidFill>
                <a:latin typeface="Arial(body)"/>
              </a:rPr>
              <a:t>css</a:t>
            </a:r>
            <a:endParaRPr lang="it-IT" sz="2000" dirty="0">
              <a:solidFill>
                <a:srgbClr val="C00000"/>
              </a:solidFill>
              <a:latin typeface="Arial(body)"/>
            </a:endParaRPr>
          </a:p>
        </p:txBody>
      </p:sp>
      <p:sp>
        <p:nvSpPr>
          <p:cNvPr id="2" name="TextBox 1">
            <a:extLst>
              <a:ext uri="{FF2B5EF4-FFF2-40B4-BE49-F238E27FC236}">
                <a16:creationId xmlns="" xmlns:a16="http://schemas.microsoft.com/office/drawing/2014/main" id="{F377F99F-5E74-1E8B-5366-A0569A3CE676}"/>
              </a:ext>
            </a:extLst>
          </p:cNvPr>
          <p:cNvSpPr txBox="1"/>
          <p:nvPr/>
        </p:nvSpPr>
        <p:spPr>
          <a:xfrm>
            <a:off x="1011792" y="772636"/>
            <a:ext cx="7006414"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HTML document without applying CSS</a:t>
            </a:r>
            <a:endParaRPr lang="it-IT" sz="24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384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3D75F8E-BE40-A3F9-928D-D6656AEC47FF}"/>
              </a:ext>
            </a:extLst>
          </p:cNvPr>
          <p:cNvSpPr txBox="1"/>
          <p:nvPr/>
        </p:nvSpPr>
        <p:spPr>
          <a:xfrm>
            <a:off x="880532" y="1526528"/>
            <a:ext cx="9211735" cy="3093667"/>
          </a:xfrm>
          <a:prstGeom prst="rect">
            <a:avLst/>
          </a:prstGeom>
          <a:noFill/>
        </p:spPr>
        <p:txBody>
          <a:bodyPr wrap="square">
            <a:spAutoFit/>
          </a:bodyPr>
          <a:lstStyle/>
          <a:p>
            <a:pPr>
              <a:lnSpc>
                <a:spcPct val="150000"/>
              </a:lnSpc>
            </a:pPr>
            <a:r>
              <a:rPr lang="en-US" sz="1600" dirty="0">
                <a:solidFill>
                  <a:srgbClr val="FF0000"/>
                </a:solidFill>
                <a:latin typeface="Arial" panose="020B0604020202020204" pitchFamily="34" charset="0"/>
                <a:cs typeface="Arial" panose="020B0604020202020204" pitchFamily="34" charset="0"/>
              </a:rPr>
              <a:t>RGBA</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color</a:t>
            </a:r>
            <a:r>
              <a:rPr lang="en-US" sz="1600" dirty="0">
                <a:latin typeface="Arial" panose="020B0604020202020204" pitchFamily="34" charset="0"/>
                <a:cs typeface="Arial" panose="020B0604020202020204" pitchFamily="34" charset="0"/>
              </a:rPr>
              <a:t> values are an extension of RGB color values with an alpha channel - which specifies the opacity for a color.</a:t>
            </a:r>
          </a:p>
          <a:p>
            <a:pPr>
              <a:lnSpc>
                <a:spcPct val="150000"/>
              </a:lnSpc>
            </a:pPr>
            <a:endParaRPr lang="en-US" sz="1600" dirty="0">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An </a:t>
            </a:r>
            <a:r>
              <a:rPr lang="en-US" sz="1600" dirty="0">
                <a:solidFill>
                  <a:srgbClr val="FF0000"/>
                </a:solidFill>
                <a:latin typeface="Arial" panose="020B0604020202020204" pitchFamily="34" charset="0"/>
                <a:cs typeface="Arial" panose="020B0604020202020204" pitchFamily="34" charset="0"/>
              </a:rPr>
              <a:t>RGBA</a:t>
            </a:r>
            <a:r>
              <a:rPr lang="en-US" sz="1600" dirty="0">
                <a:latin typeface="Arial" panose="020B0604020202020204" pitchFamily="34" charset="0"/>
                <a:cs typeface="Arial" panose="020B0604020202020204" pitchFamily="34" charset="0"/>
              </a:rPr>
              <a:t> color value is specified with:</a:t>
            </a:r>
          </a:p>
          <a:p>
            <a:pPr>
              <a:lnSpc>
                <a:spcPct val="150000"/>
              </a:lnSpc>
            </a:pPr>
            <a:endParaRPr lang="en-US" sz="1600" dirty="0">
              <a:latin typeface="Arial" panose="020B0604020202020204" pitchFamily="34" charset="0"/>
              <a:cs typeface="Arial" panose="020B0604020202020204" pitchFamily="34" charset="0"/>
            </a:endParaRPr>
          </a:p>
          <a:p>
            <a:pPr>
              <a:lnSpc>
                <a:spcPct val="150000"/>
              </a:lnSpc>
            </a:pPr>
            <a:r>
              <a:rPr lang="en-US" sz="2000" b="1" dirty="0" err="1">
                <a:highlight>
                  <a:srgbClr val="FFFF00"/>
                </a:highlight>
                <a:latin typeface="Arial" panose="020B0604020202020204" pitchFamily="34" charset="0"/>
                <a:cs typeface="Arial" panose="020B0604020202020204" pitchFamily="34" charset="0"/>
              </a:rPr>
              <a:t>rgba</a:t>
            </a:r>
            <a:r>
              <a:rPr lang="en-US" sz="2000" b="1" dirty="0">
                <a:highlight>
                  <a:srgbClr val="FFFF00"/>
                </a:highlight>
                <a:latin typeface="Arial" panose="020B0604020202020204" pitchFamily="34" charset="0"/>
                <a:cs typeface="Arial" panose="020B0604020202020204" pitchFamily="34" charset="0"/>
              </a:rPr>
              <a:t>(</a:t>
            </a:r>
            <a:r>
              <a:rPr lang="en-US" sz="2000" b="1" dirty="0">
                <a:solidFill>
                  <a:srgbClr val="FF0000"/>
                </a:solidFill>
                <a:highlight>
                  <a:srgbClr val="FFFF00"/>
                </a:highlight>
                <a:latin typeface="Arial" panose="020B0604020202020204" pitchFamily="34" charset="0"/>
                <a:cs typeface="Arial" panose="020B0604020202020204" pitchFamily="34" charset="0"/>
              </a:rPr>
              <a:t>red</a:t>
            </a:r>
            <a:r>
              <a:rPr lang="en-US" sz="2000" b="1" dirty="0">
                <a:highlight>
                  <a:srgbClr val="FFFF00"/>
                </a:highlight>
                <a:latin typeface="Arial" panose="020B0604020202020204" pitchFamily="34" charset="0"/>
                <a:cs typeface="Arial" panose="020B0604020202020204" pitchFamily="34" charset="0"/>
              </a:rPr>
              <a:t>, </a:t>
            </a:r>
            <a:r>
              <a:rPr lang="en-US" sz="2000" b="1" dirty="0">
                <a:solidFill>
                  <a:srgbClr val="00B050"/>
                </a:solidFill>
                <a:highlight>
                  <a:srgbClr val="FFFF00"/>
                </a:highlight>
                <a:latin typeface="Arial" panose="020B0604020202020204" pitchFamily="34" charset="0"/>
                <a:cs typeface="Arial" panose="020B0604020202020204" pitchFamily="34" charset="0"/>
              </a:rPr>
              <a:t>green</a:t>
            </a:r>
            <a:r>
              <a:rPr lang="en-US" sz="2000" b="1" dirty="0">
                <a:highlight>
                  <a:srgbClr val="FFFF00"/>
                </a:highlight>
                <a:latin typeface="Arial" panose="020B0604020202020204" pitchFamily="34" charset="0"/>
                <a:cs typeface="Arial" panose="020B0604020202020204" pitchFamily="34" charset="0"/>
              </a:rPr>
              <a:t>, </a:t>
            </a:r>
            <a:r>
              <a:rPr lang="en-US" sz="2000" b="1" dirty="0">
                <a:solidFill>
                  <a:srgbClr val="0070C0"/>
                </a:solidFill>
                <a:highlight>
                  <a:srgbClr val="FFFF00"/>
                </a:highlight>
                <a:latin typeface="Arial" panose="020B0604020202020204" pitchFamily="34" charset="0"/>
                <a:cs typeface="Arial" panose="020B0604020202020204" pitchFamily="34" charset="0"/>
              </a:rPr>
              <a:t>blue</a:t>
            </a:r>
            <a:r>
              <a:rPr lang="en-US" sz="2000" b="1" dirty="0">
                <a:highlight>
                  <a:srgbClr val="FFFF00"/>
                </a:highlight>
                <a:latin typeface="Arial" panose="020B0604020202020204" pitchFamily="34" charset="0"/>
                <a:cs typeface="Arial" panose="020B0604020202020204" pitchFamily="34" charset="0"/>
              </a:rPr>
              <a:t>, </a:t>
            </a:r>
            <a:r>
              <a:rPr lang="en-US" sz="2000" b="1" dirty="0">
                <a:solidFill>
                  <a:srgbClr val="002060"/>
                </a:solidFill>
                <a:highlight>
                  <a:srgbClr val="FFFF00"/>
                </a:highlight>
                <a:latin typeface="Arial" panose="020B0604020202020204" pitchFamily="34" charset="0"/>
                <a:cs typeface="Arial" panose="020B0604020202020204" pitchFamily="34" charset="0"/>
              </a:rPr>
              <a:t>alpha</a:t>
            </a:r>
            <a:r>
              <a:rPr lang="en-US" sz="2000" b="1" dirty="0">
                <a:highlight>
                  <a:srgbClr val="FFFF00"/>
                </a:highlight>
                <a:latin typeface="Arial" panose="020B0604020202020204" pitchFamily="34" charset="0"/>
                <a:cs typeface="Arial" panose="020B0604020202020204" pitchFamily="34" charset="0"/>
              </a:rPr>
              <a:t>)</a:t>
            </a:r>
          </a:p>
          <a:p>
            <a:pPr>
              <a:lnSpc>
                <a:spcPct val="150000"/>
              </a:lnSpc>
            </a:pPr>
            <a:endParaRPr lang="en-US" sz="1600" dirty="0">
              <a:latin typeface="Arial" panose="020B0604020202020204" pitchFamily="34" charset="0"/>
              <a:cs typeface="Arial" panose="020B0604020202020204" pitchFamily="34" charset="0"/>
            </a:endParaRPr>
          </a:p>
          <a:p>
            <a:pPr>
              <a:lnSpc>
                <a:spcPct val="150000"/>
              </a:lnSpc>
            </a:pPr>
            <a:r>
              <a:rPr lang="en-US" sz="1600" dirty="0">
                <a:highlight>
                  <a:srgbClr val="FFFF00"/>
                </a:highlight>
                <a:latin typeface="Arial" panose="020B0604020202020204" pitchFamily="34" charset="0"/>
                <a:cs typeface="Arial" panose="020B0604020202020204" pitchFamily="34" charset="0"/>
              </a:rPr>
              <a:t>The alpha parameter is a number between 0.0 (fully transparent) and 1.0 (not transparent at all):</a:t>
            </a:r>
            <a:endParaRPr lang="fa-IR" sz="1600" dirty="0">
              <a:highlight>
                <a:srgbClr val="FFFF00"/>
              </a:highlight>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B29F5841-5E55-982E-FF58-88DB3C8DF2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6" name="TextBox 5">
            <a:extLst>
              <a:ext uri="{FF2B5EF4-FFF2-40B4-BE49-F238E27FC236}">
                <a16:creationId xmlns="" xmlns:a16="http://schemas.microsoft.com/office/drawing/2014/main" id="{0798A6C9-0047-95B7-274C-0970750CB4E2}"/>
              </a:ext>
            </a:extLst>
          </p:cNvPr>
          <p:cNvSpPr txBox="1"/>
          <p:nvPr/>
        </p:nvSpPr>
        <p:spPr>
          <a:xfrm>
            <a:off x="451555" y="544979"/>
            <a:ext cx="3172178"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RGBA Value</a:t>
            </a:r>
          </a:p>
        </p:txBody>
      </p:sp>
    </p:spTree>
    <p:extLst>
      <p:ext uri="{BB962C8B-B14F-4D97-AF65-F5344CB8AC3E}">
        <p14:creationId xmlns:p14="http://schemas.microsoft.com/office/powerpoint/2010/main" val="554567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4ED19DD-FD1C-7673-8E7E-F280BBCB61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4" name="TextBox 3">
            <a:extLst>
              <a:ext uri="{FF2B5EF4-FFF2-40B4-BE49-F238E27FC236}">
                <a16:creationId xmlns="" xmlns:a16="http://schemas.microsoft.com/office/drawing/2014/main" id="{277EF52C-B5E3-BDB7-162A-D46518915F97}"/>
              </a:ext>
            </a:extLst>
          </p:cNvPr>
          <p:cNvSpPr txBox="1"/>
          <p:nvPr/>
        </p:nvSpPr>
        <p:spPr>
          <a:xfrm>
            <a:off x="349954" y="464024"/>
            <a:ext cx="2370667" cy="584775"/>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Example</a:t>
            </a:r>
          </a:p>
        </p:txBody>
      </p:sp>
      <p:pic>
        <p:nvPicPr>
          <p:cNvPr id="6" name="Picture 5">
            <a:extLst>
              <a:ext uri="{FF2B5EF4-FFF2-40B4-BE49-F238E27FC236}">
                <a16:creationId xmlns="" xmlns:a16="http://schemas.microsoft.com/office/drawing/2014/main" id="{1CEC5A54-EB8F-0043-C6C3-6266441ED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0482" y="1458607"/>
            <a:ext cx="8151035" cy="2162849"/>
          </a:xfrm>
          <a:prstGeom prst="rect">
            <a:avLst/>
          </a:prstGeom>
        </p:spPr>
      </p:pic>
    </p:spTree>
    <p:extLst>
      <p:ext uri="{BB962C8B-B14F-4D97-AF65-F5344CB8AC3E}">
        <p14:creationId xmlns:p14="http://schemas.microsoft.com/office/powerpoint/2010/main" val="3340798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B8C8BC9-0253-2EED-10E4-218E5C65C481}"/>
              </a:ext>
            </a:extLst>
          </p:cNvPr>
          <p:cNvSpPr txBox="1"/>
          <p:nvPr/>
        </p:nvSpPr>
        <p:spPr>
          <a:xfrm>
            <a:off x="428977" y="418868"/>
            <a:ext cx="2788356"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HEX Value</a:t>
            </a:r>
          </a:p>
        </p:txBody>
      </p:sp>
      <p:pic>
        <p:nvPicPr>
          <p:cNvPr id="4" name="Picture 3">
            <a:extLst>
              <a:ext uri="{FF2B5EF4-FFF2-40B4-BE49-F238E27FC236}">
                <a16:creationId xmlns="" xmlns:a16="http://schemas.microsoft.com/office/drawing/2014/main" id="{79B282E2-48E2-6ABD-8BC5-C6B31470C6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8" name="TextBox 7">
            <a:extLst>
              <a:ext uri="{FF2B5EF4-FFF2-40B4-BE49-F238E27FC236}">
                <a16:creationId xmlns="" xmlns:a16="http://schemas.microsoft.com/office/drawing/2014/main" id="{F82FA4ED-E21D-ACC9-73A5-CC345A2D2047}"/>
              </a:ext>
            </a:extLst>
          </p:cNvPr>
          <p:cNvSpPr txBox="1"/>
          <p:nvPr/>
        </p:nvSpPr>
        <p:spPr>
          <a:xfrm>
            <a:off x="835379" y="1343289"/>
            <a:ext cx="9584265" cy="3365024"/>
          </a:xfrm>
          <a:prstGeom prst="rect">
            <a:avLst/>
          </a:prstGeom>
          <a:noFill/>
        </p:spPr>
        <p:txBody>
          <a:bodyPr wrap="square">
            <a:spAutoFit/>
          </a:bodyPr>
          <a:lstStyle/>
          <a:p>
            <a:pPr algn="l">
              <a:lnSpc>
                <a:spcPct val="150000"/>
              </a:lnSpc>
            </a:pPr>
            <a:r>
              <a:rPr lang="en-US" b="0" i="0" dirty="0">
                <a:solidFill>
                  <a:srgbClr val="000000"/>
                </a:solidFill>
                <a:effectLst/>
                <a:latin typeface="Arial" panose="020B0604020202020204" pitchFamily="34" charset="0"/>
                <a:cs typeface="Arial" panose="020B0604020202020204" pitchFamily="34" charset="0"/>
              </a:rPr>
              <a:t>In CSS, a color can be specified using a hexadecimal value in the form:</a:t>
            </a:r>
          </a:p>
          <a:p>
            <a:pPr algn="l">
              <a:lnSpc>
                <a:spcPct val="150000"/>
              </a:lnSpc>
            </a:pPr>
            <a:r>
              <a:rPr lang="en-US" b="1" i="0" dirty="0">
                <a:solidFill>
                  <a:srgbClr val="000000"/>
                </a:solidFill>
                <a:effectLst/>
                <a:highlight>
                  <a:srgbClr val="FFFF00"/>
                </a:highlight>
                <a:latin typeface="Arial" panose="020B0604020202020204" pitchFamily="34" charset="0"/>
                <a:cs typeface="Arial" panose="020B0604020202020204" pitchFamily="34" charset="0"/>
              </a:rPr>
              <a:t>#</a:t>
            </a:r>
            <a:r>
              <a:rPr lang="en-US" b="1" i="1" dirty="0">
                <a:solidFill>
                  <a:srgbClr val="000000"/>
                </a:solidFill>
                <a:effectLst/>
                <a:highlight>
                  <a:srgbClr val="FFFF00"/>
                </a:highlight>
                <a:latin typeface="Arial" panose="020B0604020202020204" pitchFamily="34" charset="0"/>
                <a:cs typeface="Arial" panose="020B0604020202020204" pitchFamily="34" charset="0"/>
              </a:rPr>
              <a:t>rrggbb</a:t>
            </a:r>
            <a:endParaRPr lang="en-US" b="1" i="0" dirty="0">
              <a:solidFill>
                <a:srgbClr val="000000"/>
              </a:solidFill>
              <a:effectLst/>
              <a:highlight>
                <a:srgbClr val="FFFF00"/>
              </a:highlight>
              <a:latin typeface="Arial" panose="020B0604020202020204" pitchFamily="34" charset="0"/>
              <a:cs typeface="Arial" panose="020B0604020202020204" pitchFamily="34" charset="0"/>
            </a:endParaRPr>
          </a:p>
          <a:p>
            <a:pPr algn="l">
              <a:lnSpc>
                <a:spcPct val="150000"/>
              </a:lnSpc>
            </a:pPr>
            <a:r>
              <a:rPr lang="en-US" b="0" i="0" dirty="0">
                <a:solidFill>
                  <a:srgbClr val="000000"/>
                </a:solidFill>
                <a:effectLst/>
                <a:latin typeface="Arial" panose="020B0604020202020204" pitchFamily="34" charset="0"/>
                <a:cs typeface="Arial" panose="020B0604020202020204" pitchFamily="34" charset="0"/>
              </a:rPr>
              <a:t>Where </a:t>
            </a:r>
            <a:r>
              <a:rPr lang="en-US" b="0" i="0" dirty="0" err="1">
                <a:solidFill>
                  <a:srgbClr val="FF0000"/>
                </a:solidFill>
                <a:effectLst/>
                <a:latin typeface="Arial" panose="020B0604020202020204" pitchFamily="34" charset="0"/>
                <a:cs typeface="Arial" panose="020B0604020202020204" pitchFamily="34" charset="0"/>
              </a:rPr>
              <a:t>rr</a:t>
            </a:r>
            <a:r>
              <a:rPr lang="en-US" b="0" i="0" dirty="0">
                <a:solidFill>
                  <a:srgbClr val="FF0000"/>
                </a:solidFill>
                <a:effectLst/>
                <a:latin typeface="Arial" panose="020B0604020202020204" pitchFamily="34" charset="0"/>
                <a:cs typeface="Arial" panose="020B0604020202020204" pitchFamily="34" charset="0"/>
              </a:rPr>
              <a:t> (red), </a:t>
            </a:r>
            <a:r>
              <a:rPr lang="en-US" b="0" i="0" dirty="0">
                <a:solidFill>
                  <a:srgbClr val="00B050"/>
                </a:solidFill>
                <a:effectLst/>
                <a:latin typeface="Arial" panose="020B0604020202020204" pitchFamily="34" charset="0"/>
                <a:cs typeface="Arial" panose="020B0604020202020204" pitchFamily="34" charset="0"/>
              </a:rPr>
              <a:t>gg (green) </a:t>
            </a:r>
            <a:r>
              <a:rPr lang="en-US" b="0" i="0" dirty="0">
                <a:solidFill>
                  <a:srgbClr val="000000"/>
                </a:solidFill>
                <a:effectLst/>
                <a:latin typeface="Arial" panose="020B0604020202020204" pitchFamily="34" charset="0"/>
                <a:cs typeface="Arial" panose="020B0604020202020204" pitchFamily="34" charset="0"/>
              </a:rPr>
              <a:t>and </a:t>
            </a:r>
            <a:r>
              <a:rPr lang="en-US" b="0" i="0" dirty="0">
                <a:solidFill>
                  <a:srgbClr val="0070C0"/>
                </a:solidFill>
                <a:effectLst/>
                <a:latin typeface="Arial" panose="020B0604020202020204" pitchFamily="34" charset="0"/>
                <a:cs typeface="Arial" panose="020B0604020202020204" pitchFamily="34" charset="0"/>
              </a:rPr>
              <a:t>bb (blue) </a:t>
            </a:r>
            <a:r>
              <a:rPr lang="en-US" b="0" i="0" dirty="0">
                <a:solidFill>
                  <a:srgbClr val="000000"/>
                </a:solidFill>
                <a:effectLst/>
                <a:latin typeface="Arial" panose="020B0604020202020204" pitchFamily="34" charset="0"/>
                <a:cs typeface="Arial" panose="020B0604020202020204" pitchFamily="34" charset="0"/>
              </a:rPr>
              <a:t>are hexadecimal values between 00 and ff (same as decimal 0-255).</a:t>
            </a:r>
          </a:p>
          <a:p>
            <a:pPr algn="l">
              <a:lnSpc>
                <a:spcPct val="150000"/>
              </a:lnSpc>
            </a:pPr>
            <a:r>
              <a:rPr lang="en-US" b="0" i="0" dirty="0">
                <a:solidFill>
                  <a:srgbClr val="000000"/>
                </a:solidFill>
                <a:effectLst/>
                <a:latin typeface="Arial" panose="020B0604020202020204" pitchFamily="34" charset="0"/>
                <a:cs typeface="Arial" panose="020B0604020202020204" pitchFamily="34" charset="0"/>
              </a:rPr>
              <a:t>For example, #ff0000 is displayed as red, because red is set to its highest value (ff) and the others are set to the lowest value (00).</a:t>
            </a:r>
          </a:p>
          <a:p>
            <a:pPr algn="l">
              <a:lnSpc>
                <a:spcPct val="150000"/>
              </a:lnSpc>
            </a:pPr>
            <a:r>
              <a:rPr lang="en-US" b="0" i="0" dirty="0">
                <a:solidFill>
                  <a:srgbClr val="000000"/>
                </a:solidFill>
                <a:effectLst/>
                <a:latin typeface="Arial" panose="020B0604020202020204" pitchFamily="34" charset="0"/>
                <a:cs typeface="Arial" panose="020B0604020202020204" pitchFamily="34" charset="0"/>
              </a:rPr>
              <a:t>To display black, set all values to 00, like this</a:t>
            </a:r>
            <a:r>
              <a:rPr lang="en-US" b="0" i="0" dirty="0">
                <a:solidFill>
                  <a:srgbClr val="000000"/>
                </a:solidFill>
                <a:effectLst/>
                <a:highlight>
                  <a:srgbClr val="FFFF00"/>
                </a:highlight>
                <a:latin typeface="Arial" panose="020B0604020202020204" pitchFamily="34" charset="0"/>
                <a:cs typeface="Arial" panose="020B0604020202020204" pitchFamily="34" charset="0"/>
              </a:rPr>
              <a:t>: #000000</a:t>
            </a:r>
            <a:r>
              <a:rPr lang="en-US" b="0" i="0" dirty="0">
                <a:solidFill>
                  <a:srgbClr val="000000"/>
                </a:solidFill>
                <a:effectLst/>
                <a:latin typeface="Arial" panose="020B0604020202020204" pitchFamily="34" charset="0"/>
                <a:cs typeface="Arial" panose="020B0604020202020204" pitchFamily="34" charset="0"/>
              </a:rPr>
              <a:t>.</a:t>
            </a:r>
          </a:p>
          <a:p>
            <a:pPr algn="l">
              <a:lnSpc>
                <a:spcPct val="150000"/>
              </a:lnSpc>
            </a:pPr>
            <a:r>
              <a:rPr lang="en-US" b="0" i="0" dirty="0">
                <a:solidFill>
                  <a:srgbClr val="000000"/>
                </a:solidFill>
                <a:effectLst/>
                <a:latin typeface="Arial" panose="020B0604020202020204" pitchFamily="34" charset="0"/>
                <a:cs typeface="Arial" panose="020B0604020202020204" pitchFamily="34" charset="0"/>
              </a:rPr>
              <a:t>To display white, set all values to ff, like this: </a:t>
            </a:r>
            <a:r>
              <a:rPr lang="en-US" b="0" i="0" dirty="0">
                <a:solidFill>
                  <a:srgbClr val="000000"/>
                </a:solidFill>
                <a:effectLst/>
                <a:highlight>
                  <a:srgbClr val="FFFF00"/>
                </a:highlight>
                <a:latin typeface="Arial" panose="020B0604020202020204" pitchFamily="34" charset="0"/>
                <a:cs typeface="Arial" panose="020B0604020202020204" pitchFamily="34" charset="0"/>
              </a:rPr>
              <a:t>#ffffff</a:t>
            </a:r>
            <a:r>
              <a:rPr lang="en-US" b="0" i="0" dirty="0">
                <a:solidFill>
                  <a:srgbClr val="00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13866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D11BACA-909B-BC8E-E2D8-AD9B0FADB480}"/>
              </a:ext>
            </a:extLst>
          </p:cNvPr>
          <p:cNvSpPr txBox="1"/>
          <p:nvPr/>
        </p:nvSpPr>
        <p:spPr>
          <a:xfrm>
            <a:off x="349954" y="464024"/>
            <a:ext cx="2370667" cy="584775"/>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Example</a:t>
            </a:r>
          </a:p>
        </p:txBody>
      </p:sp>
      <p:pic>
        <p:nvPicPr>
          <p:cNvPr id="3" name="Picture 2">
            <a:extLst>
              <a:ext uri="{FF2B5EF4-FFF2-40B4-BE49-F238E27FC236}">
                <a16:creationId xmlns="" xmlns:a16="http://schemas.microsoft.com/office/drawing/2014/main" id="{9AA8CF06-0E18-C78C-499E-C9FB64BE4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pic>
        <p:nvPicPr>
          <p:cNvPr id="5" name="Picture 4">
            <a:extLst>
              <a:ext uri="{FF2B5EF4-FFF2-40B4-BE49-F238E27FC236}">
                <a16:creationId xmlns="" xmlns:a16="http://schemas.microsoft.com/office/drawing/2014/main" id="{E93186C7-09E1-C526-74E1-758A146BD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128" y="1430480"/>
            <a:ext cx="8209743" cy="2259563"/>
          </a:xfrm>
          <a:prstGeom prst="rect">
            <a:avLst/>
          </a:prstGeom>
        </p:spPr>
      </p:pic>
      <p:pic>
        <p:nvPicPr>
          <p:cNvPr id="7" name="Picture 6">
            <a:extLst>
              <a:ext uri="{FF2B5EF4-FFF2-40B4-BE49-F238E27FC236}">
                <a16:creationId xmlns="" xmlns:a16="http://schemas.microsoft.com/office/drawing/2014/main" id="{88BB73AD-D9DC-1671-FC30-4AE6612B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128" y="3981413"/>
            <a:ext cx="8209743" cy="2301088"/>
          </a:xfrm>
          <a:prstGeom prst="rect">
            <a:avLst/>
          </a:prstGeom>
        </p:spPr>
      </p:pic>
    </p:spTree>
    <p:extLst>
      <p:ext uri="{BB962C8B-B14F-4D97-AF65-F5344CB8AC3E}">
        <p14:creationId xmlns:p14="http://schemas.microsoft.com/office/powerpoint/2010/main" val="3689003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618CD96-E3BD-CA08-013C-008A68B2E088}"/>
              </a:ext>
            </a:extLst>
          </p:cNvPr>
          <p:cNvSpPr txBox="1"/>
          <p:nvPr/>
        </p:nvSpPr>
        <p:spPr>
          <a:xfrm>
            <a:off x="451555" y="464024"/>
            <a:ext cx="2844800"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HSL Value</a:t>
            </a:r>
            <a:endParaRPr lang="fa-IR" dirty="0"/>
          </a:p>
        </p:txBody>
      </p:sp>
      <p:pic>
        <p:nvPicPr>
          <p:cNvPr id="4" name="Picture 3">
            <a:extLst>
              <a:ext uri="{FF2B5EF4-FFF2-40B4-BE49-F238E27FC236}">
                <a16:creationId xmlns="" xmlns:a16="http://schemas.microsoft.com/office/drawing/2014/main" id="{557CC5B4-0B91-80E3-053F-3B465F83E5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6" name="TextBox 5">
            <a:extLst>
              <a:ext uri="{FF2B5EF4-FFF2-40B4-BE49-F238E27FC236}">
                <a16:creationId xmlns="" xmlns:a16="http://schemas.microsoft.com/office/drawing/2014/main" id="{167F2FE9-7432-EE22-2DBB-EA2FA33D327C}"/>
              </a:ext>
            </a:extLst>
          </p:cNvPr>
          <p:cNvSpPr txBox="1"/>
          <p:nvPr/>
        </p:nvSpPr>
        <p:spPr>
          <a:xfrm>
            <a:off x="877535" y="1343289"/>
            <a:ext cx="4541132" cy="400110"/>
          </a:xfrm>
          <a:prstGeom prst="rect">
            <a:avLst/>
          </a:prstGeom>
          <a:noFill/>
        </p:spPr>
        <p:txBody>
          <a:bodyPr wrap="square">
            <a:spAutoFit/>
          </a:bodyPr>
          <a:lstStyle/>
          <a:p>
            <a:r>
              <a:rPr lang="en-US" sz="2000" b="1" dirty="0" err="1">
                <a:solidFill>
                  <a:srgbClr val="7030A0"/>
                </a:solidFill>
                <a:latin typeface="Arial" panose="020B0604020202020204" pitchFamily="34" charset="0"/>
                <a:cs typeface="Arial" panose="020B0604020202020204" pitchFamily="34" charset="0"/>
              </a:rPr>
              <a:t>hsl</a:t>
            </a:r>
            <a:r>
              <a:rPr lang="en-US" sz="2000" b="1" dirty="0">
                <a:solidFill>
                  <a:srgbClr val="7030A0"/>
                </a:solidFill>
                <a:latin typeface="Arial" panose="020B0604020202020204" pitchFamily="34" charset="0"/>
                <a:cs typeface="Arial" panose="020B0604020202020204" pitchFamily="34" charset="0"/>
              </a:rPr>
              <a:t>(hue, saturation, lightness)</a:t>
            </a:r>
            <a:endParaRPr lang="fa-IR" sz="2000" b="1" dirty="0">
              <a:solidFill>
                <a:srgbClr val="7030A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EA5000CA-FE7B-0BF9-1691-59FC340C3B70}"/>
              </a:ext>
            </a:extLst>
          </p:cNvPr>
          <p:cNvSpPr txBox="1"/>
          <p:nvPr/>
        </p:nvSpPr>
        <p:spPr>
          <a:xfrm>
            <a:off x="1351668" y="2529488"/>
            <a:ext cx="6096000" cy="523220"/>
          </a:xfrm>
          <a:prstGeom prst="rect">
            <a:avLst/>
          </a:prstGeom>
          <a:noFill/>
        </p:spPr>
        <p:txBody>
          <a:bodyPr wrap="square">
            <a:spAutoFit/>
          </a:bodyPr>
          <a:lstStyle/>
          <a:p>
            <a:pPr algn="l"/>
            <a:r>
              <a:rPr lang="en-US" sz="2800" b="1" i="0" dirty="0">
                <a:solidFill>
                  <a:srgbClr val="C00000"/>
                </a:solidFill>
                <a:effectLst/>
                <a:latin typeface="Arial" panose="020B0604020202020204" pitchFamily="34" charset="0"/>
                <a:cs typeface="Arial" panose="020B0604020202020204" pitchFamily="34" charset="0"/>
              </a:rPr>
              <a:t>Example</a:t>
            </a:r>
            <a:endParaRPr lang="en-US" b="1" i="0" dirty="0">
              <a:solidFill>
                <a:srgbClr val="C00000"/>
              </a:solidFill>
              <a:effectLst/>
              <a:latin typeface="Arial" panose="020B0604020202020204" pitchFamily="34" charset="0"/>
              <a:cs typeface="Arial" panose="020B0604020202020204" pitchFamily="34" charset="0"/>
            </a:endParaRPr>
          </a:p>
        </p:txBody>
      </p:sp>
      <p:pic>
        <p:nvPicPr>
          <p:cNvPr id="10" name="Picture 9">
            <a:extLst>
              <a:ext uri="{FF2B5EF4-FFF2-40B4-BE49-F238E27FC236}">
                <a16:creationId xmlns="" xmlns:a16="http://schemas.microsoft.com/office/drawing/2014/main" id="{4E4D4D47-C325-0153-0B9C-17409D280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666" y="3144466"/>
            <a:ext cx="9266667" cy="2533333"/>
          </a:xfrm>
          <a:prstGeom prst="rect">
            <a:avLst/>
          </a:prstGeom>
        </p:spPr>
      </p:pic>
    </p:spTree>
    <p:extLst>
      <p:ext uri="{BB962C8B-B14F-4D97-AF65-F5344CB8AC3E}">
        <p14:creationId xmlns:p14="http://schemas.microsoft.com/office/powerpoint/2010/main" val="1152322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417D9AD-85C9-F058-EE15-94CA3BB4091F}"/>
              </a:ext>
            </a:extLst>
          </p:cNvPr>
          <p:cNvSpPr txBox="1"/>
          <p:nvPr/>
        </p:nvSpPr>
        <p:spPr>
          <a:xfrm>
            <a:off x="428978" y="494858"/>
            <a:ext cx="3330222"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Margins</a:t>
            </a:r>
            <a:endParaRPr lang="fa-IR" dirty="0"/>
          </a:p>
        </p:txBody>
      </p:sp>
      <p:sp>
        <p:nvSpPr>
          <p:cNvPr id="5" name="TextBox 4">
            <a:extLst>
              <a:ext uri="{FF2B5EF4-FFF2-40B4-BE49-F238E27FC236}">
                <a16:creationId xmlns="" xmlns:a16="http://schemas.microsoft.com/office/drawing/2014/main" id="{1CD0C4E5-32F5-35D9-844B-4FFF07DB0965}"/>
              </a:ext>
            </a:extLst>
          </p:cNvPr>
          <p:cNvSpPr txBox="1"/>
          <p:nvPr/>
        </p:nvSpPr>
        <p:spPr>
          <a:xfrm>
            <a:off x="756355" y="1471768"/>
            <a:ext cx="9268177" cy="369332"/>
          </a:xfrm>
          <a:prstGeom prst="rect">
            <a:avLst/>
          </a:prstGeom>
          <a:noFill/>
        </p:spPr>
        <p:txBody>
          <a:bodyPr wrap="square">
            <a:spAutoFit/>
          </a:bodyPr>
          <a:lstStyle/>
          <a:p>
            <a:r>
              <a:rPr lang="en-US" dirty="0">
                <a:solidFill>
                  <a:srgbClr val="C00000"/>
                </a:solidFill>
                <a:latin typeface="Arial" panose="020B0604020202020204" pitchFamily="34" charset="0"/>
                <a:cs typeface="Arial" panose="020B0604020202020204" pitchFamily="34" charset="0"/>
              </a:rPr>
              <a:t>Margins</a:t>
            </a:r>
            <a:r>
              <a:rPr lang="en-US" dirty="0">
                <a:latin typeface="Arial" panose="020B0604020202020204" pitchFamily="34" charset="0"/>
                <a:cs typeface="Arial" panose="020B0604020202020204" pitchFamily="34" charset="0"/>
              </a:rPr>
              <a:t> are used to create space around elements, outside of any defined borders.</a:t>
            </a:r>
            <a:endParaRPr lang="fa-IR"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 xmlns:a16="http://schemas.microsoft.com/office/drawing/2014/main" id="{F0C8DAC6-97D6-3A66-25D2-B6E2350FE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8" name="TextBox 7">
            <a:extLst>
              <a:ext uri="{FF2B5EF4-FFF2-40B4-BE49-F238E27FC236}">
                <a16:creationId xmlns="" xmlns:a16="http://schemas.microsoft.com/office/drawing/2014/main" id="{57DE05C4-A260-2761-9D43-D01B9261B085}"/>
              </a:ext>
            </a:extLst>
          </p:cNvPr>
          <p:cNvSpPr txBox="1"/>
          <p:nvPr/>
        </p:nvSpPr>
        <p:spPr>
          <a:xfrm>
            <a:off x="756355" y="2026001"/>
            <a:ext cx="8816623" cy="646331"/>
          </a:xfrm>
          <a:prstGeom prst="rect">
            <a:avLst/>
          </a:prstGeom>
          <a:noFill/>
        </p:spPr>
        <p:txBody>
          <a:bodyPr wrap="square">
            <a:spAutoFit/>
          </a:bodyPr>
          <a:lstStyle/>
          <a:p>
            <a:r>
              <a:rPr lang="en-US" dirty="0">
                <a:solidFill>
                  <a:srgbClr val="C00000"/>
                </a:solidFill>
                <a:latin typeface="Arial" panose="020B0604020202020204" pitchFamily="34" charset="0"/>
                <a:cs typeface="Arial" panose="020B0604020202020204" pitchFamily="34" charset="0"/>
              </a:rPr>
              <a:t>The </a:t>
            </a:r>
            <a:r>
              <a:rPr lang="en-US" dirty="0">
                <a:solidFill>
                  <a:srgbClr val="0070C0"/>
                </a:solidFill>
                <a:latin typeface="Arial" panose="020B0604020202020204" pitchFamily="34" charset="0"/>
                <a:cs typeface="Arial" panose="020B0604020202020204" pitchFamily="34" charset="0"/>
              </a:rPr>
              <a:t>CSS</a:t>
            </a:r>
            <a:r>
              <a:rPr lang="en-US" dirty="0">
                <a:solidFill>
                  <a:srgbClr val="C00000"/>
                </a:solidFill>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margin</a:t>
            </a:r>
            <a:r>
              <a:rPr lang="en-US" dirty="0">
                <a:solidFill>
                  <a:srgbClr val="C00000"/>
                </a:solidFill>
                <a:latin typeface="Arial" panose="020B0604020202020204" pitchFamily="34" charset="0"/>
                <a:cs typeface="Arial" panose="020B0604020202020204" pitchFamily="34" charset="0"/>
              </a:rPr>
              <a:t> properties are used to create space around elements, outside of any defined borders</a:t>
            </a:r>
            <a:r>
              <a:rPr lang="en-US" dirty="0"/>
              <a:t>.</a:t>
            </a:r>
            <a:endParaRPr lang="fa-IR" dirty="0"/>
          </a:p>
        </p:txBody>
      </p:sp>
      <p:sp>
        <p:nvSpPr>
          <p:cNvPr id="9" name="Rectangle 1">
            <a:extLst>
              <a:ext uri="{FF2B5EF4-FFF2-40B4-BE49-F238E27FC236}">
                <a16:creationId xmlns="" xmlns:a16="http://schemas.microsoft.com/office/drawing/2014/main" id="{9C0ABE8A-FDBD-2B51-B7D5-6612741C73B4}"/>
              </a:ext>
            </a:extLst>
          </p:cNvPr>
          <p:cNvSpPr>
            <a:spLocks noChangeArrowheads="1"/>
          </p:cNvSpPr>
          <p:nvPr/>
        </p:nvSpPr>
        <p:spPr bwMode="auto">
          <a:xfrm>
            <a:off x="756355" y="3054333"/>
            <a:ext cx="8816622" cy="22626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CSS has properties for specifying the margin for each side of an element:</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margin-top</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margin-right</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margin-bottom</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margin-left</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8751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 xmlns:a16="http://schemas.microsoft.com/office/drawing/2014/main" id="{E6A0C146-F41A-BCA1-A7F9-9A5E93527C36}"/>
              </a:ext>
            </a:extLst>
          </p:cNvPr>
          <p:cNvSpPr>
            <a:spLocks noChangeArrowheads="1"/>
          </p:cNvSpPr>
          <p:nvPr/>
        </p:nvSpPr>
        <p:spPr bwMode="auto">
          <a:xfrm rot="10800000" flipV="1">
            <a:off x="845962" y="1712621"/>
            <a:ext cx="6976533" cy="484799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margin-top</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margin-right</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margin-bottom</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margin-left</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So, here is how it works:</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If the </a:t>
            </a: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margin</a:t>
            </a:r>
            <a:r>
              <a:rPr kumimoji="0" lang="fa-IR" altLang="fa-IR" sz="1600" b="0" i="0" u="none" strike="noStrike" cap="none" normalizeH="0" baseline="0" dirty="0">
                <a:ln>
                  <a:noFill/>
                </a:ln>
                <a:solidFill>
                  <a:srgbClr val="000000"/>
                </a:solidFill>
                <a:effectLst/>
                <a:latin typeface="Verdana" panose="020B0604030504040204" pitchFamily="34" charset="0"/>
              </a:rPr>
              <a:t> property has  four values: </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Verdana" panose="020B0604030504040204" pitchFamily="34" charset="0"/>
              </a:rPr>
              <a:t>margin: 25px 50px 75px 100px;</a:t>
            </a:r>
            <a:endParaRPr kumimoji="0" lang="fa-IR" altLang="fa-IR" sz="1600" b="0" i="0" u="none" strike="noStrike" cap="none" normalizeH="0" baseline="0" dirty="0">
              <a:ln>
                <a:noFill/>
              </a:ln>
              <a:solidFill>
                <a:srgbClr val="000000"/>
              </a:solidFill>
              <a:effectLst/>
              <a:latin typeface="Verdana" panose="020B060403050404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0000"/>
                </a:solidFill>
                <a:effectLst/>
                <a:latin typeface="Verdana" panose="020B0604030504040204" pitchFamily="34" charset="0"/>
              </a:rPr>
              <a:t>top margin is 25px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0000"/>
                </a:solidFill>
                <a:effectLst/>
                <a:latin typeface="Verdana" panose="020B0604030504040204" pitchFamily="34" charset="0"/>
              </a:rPr>
              <a:t>right margin is 50px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0000"/>
                </a:solidFill>
                <a:effectLst/>
                <a:latin typeface="Verdana" panose="020B0604030504040204" pitchFamily="34" charset="0"/>
              </a:rPr>
              <a:t>bottom margin is 75px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0000"/>
                </a:solidFill>
                <a:effectLst/>
                <a:latin typeface="Verdana" panose="020B0604030504040204" pitchFamily="34" charset="0"/>
              </a:rPr>
              <a:t>left margin is 100px</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 xmlns:a16="http://schemas.microsoft.com/office/drawing/2014/main" id="{8DEDF1D0-DBAB-2E1D-343A-445BFE1BDD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4" name="TextBox 3">
            <a:extLst>
              <a:ext uri="{FF2B5EF4-FFF2-40B4-BE49-F238E27FC236}">
                <a16:creationId xmlns="" xmlns:a16="http://schemas.microsoft.com/office/drawing/2014/main" id="{A139B1FC-B5AC-F942-01A1-C065803967A7}"/>
              </a:ext>
            </a:extLst>
          </p:cNvPr>
          <p:cNvSpPr txBox="1"/>
          <p:nvPr/>
        </p:nvSpPr>
        <p:spPr>
          <a:xfrm>
            <a:off x="845961" y="1527955"/>
            <a:ext cx="9719733"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To shorten the code, it is possible to specify all the </a:t>
            </a:r>
            <a:r>
              <a:rPr lang="en-US" dirty="0">
                <a:solidFill>
                  <a:srgbClr val="C00000"/>
                </a:solidFill>
                <a:latin typeface="Arial" panose="020B0604020202020204" pitchFamily="34" charset="0"/>
                <a:cs typeface="Arial" panose="020B0604020202020204" pitchFamily="34" charset="0"/>
              </a:rPr>
              <a:t>margin</a:t>
            </a:r>
            <a:r>
              <a:rPr lang="en-US" dirty="0">
                <a:latin typeface="Arial" panose="020B0604020202020204" pitchFamily="34" charset="0"/>
                <a:cs typeface="Arial" panose="020B0604020202020204" pitchFamily="34" charset="0"/>
              </a:rPr>
              <a:t> properties in one property.</a:t>
            </a:r>
            <a:endParaRPr lang="fa-IR"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EF0B372C-179B-7E01-9F4F-EF0AE4119528}"/>
              </a:ext>
            </a:extLst>
          </p:cNvPr>
          <p:cNvSpPr txBox="1"/>
          <p:nvPr/>
        </p:nvSpPr>
        <p:spPr>
          <a:xfrm>
            <a:off x="428978" y="494858"/>
            <a:ext cx="3330222"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Margins</a:t>
            </a:r>
            <a:endParaRPr lang="fa-IR" dirty="0"/>
          </a:p>
        </p:txBody>
      </p:sp>
    </p:spTree>
    <p:extLst>
      <p:ext uri="{BB962C8B-B14F-4D97-AF65-F5344CB8AC3E}">
        <p14:creationId xmlns:p14="http://schemas.microsoft.com/office/powerpoint/2010/main" val="265075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7751772-39A8-8311-D457-1EA16C2BEC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3" name="Rectangle 1">
            <a:extLst>
              <a:ext uri="{FF2B5EF4-FFF2-40B4-BE49-F238E27FC236}">
                <a16:creationId xmlns="" xmlns:a16="http://schemas.microsoft.com/office/drawing/2014/main" id="{C527AEA0-649C-F0F8-8C84-379E1343673D}"/>
              </a:ext>
            </a:extLst>
          </p:cNvPr>
          <p:cNvSpPr>
            <a:spLocks noChangeArrowheads="1"/>
          </p:cNvSpPr>
          <p:nvPr/>
        </p:nvSpPr>
        <p:spPr bwMode="auto">
          <a:xfrm>
            <a:off x="5785203" y="1482517"/>
            <a:ext cx="4842933" cy="22626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If the </a:t>
            </a:r>
            <a:r>
              <a:rPr kumimoji="0" lang="fa-IR" altLang="fa-IR" sz="1600" b="1" i="0" u="none" strike="noStrike" cap="none" normalizeH="0" baseline="0" dirty="0">
                <a:ln>
                  <a:noFill/>
                </a:ln>
                <a:solidFill>
                  <a:srgbClr val="DC143C"/>
                </a:solidFill>
                <a:effectLst/>
                <a:latin typeface="Arial" panose="020B0604020202020204" pitchFamily="34" charset="0"/>
                <a:cs typeface="Arial" panose="020B0604020202020204" pitchFamily="34" charset="0"/>
              </a:rPr>
              <a:t>margin</a:t>
            </a: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property has three values:</a:t>
            </a:r>
            <a:endParaRPr kumimoji="0" lang="fa-IR" altLang="fa-IR" sz="16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margin: 25px 50px 75px;</a:t>
            </a:r>
            <a:endParaRPr kumimoji="0" lang="fa-IR" altLang="fa-IR"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top margin is 25px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right and left margins are 50px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bottom margin is 75px</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6FC40000-A7D6-3095-165A-465913FE8CB0}"/>
              </a:ext>
            </a:extLst>
          </p:cNvPr>
          <p:cNvSpPr txBox="1"/>
          <p:nvPr/>
        </p:nvSpPr>
        <p:spPr>
          <a:xfrm>
            <a:off x="428978" y="494858"/>
            <a:ext cx="3330222"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Margins</a:t>
            </a:r>
            <a:endParaRPr lang="fa-IR" dirty="0"/>
          </a:p>
        </p:txBody>
      </p:sp>
      <p:sp>
        <p:nvSpPr>
          <p:cNvPr id="5" name="Rectangle 2">
            <a:extLst>
              <a:ext uri="{FF2B5EF4-FFF2-40B4-BE49-F238E27FC236}">
                <a16:creationId xmlns="" xmlns:a16="http://schemas.microsoft.com/office/drawing/2014/main" id="{192AF949-B888-06B9-2CAE-FFE51EED6996}"/>
              </a:ext>
            </a:extLst>
          </p:cNvPr>
          <p:cNvSpPr>
            <a:spLocks noChangeArrowheads="1"/>
          </p:cNvSpPr>
          <p:nvPr/>
        </p:nvSpPr>
        <p:spPr bwMode="auto">
          <a:xfrm>
            <a:off x="804228" y="4128446"/>
            <a:ext cx="4842933" cy="18933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If the </a:t>
            </a:r>
            <a:r>
              <a:rPr kumimoji="0" lang="fa-IR" altLang="fa-IR" sz="1600" b="1" i="0" u="none" strike="noStrike" cap="none" normalizeH="0" baseline="0" dirty="0">
                <a:ln>
                  <a:noFill/>
                </a:ln>
                <a:solidFill>
                  <a:srgbClr val="DC143C"/>
                </a:solidFill>
                <a:effectLst/>
                <a:latin typeface="Arial" panose="020B0604020202020204" pitchFamily="34" charset="0"/>
                <a:cs typeface="Arial" panose="020B0604020202020204" pitchFamily="34" charset="0"/>
              </a:rPr>
              <a:t>margin</a:t>
            </a: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property has two values:</a:t>
            </a:r>
            <a:endParaRPr kumimoji="0" lang="fa-IR" altLang="fa-IR" sz="16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margin: 25px 50px;</a:t>
            </a:r>
            <a:endParaRPr kumimoji="0" lang="fa-IR" altLang="fa-IR"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top and bottom margins are 25px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right and left margins are 50px</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6" name="Rectangle 3">
            <a:extLst>
              <a:ext uri="{FF2B5EF4-FFF2-40B4-BE49-F238E27FC236}">
                <a16:creationId xmlns="" xmlns:a16="http://schemas.microsoft.com/office/drawing/2014/main" id="{6AF42CAF-F47C-1DAB-1582-8ADFF6C23E33}"/>
              </a:ext>
            </a:extLst>
          </p:cNvPr>
          <p:cNvSpPr>
            <a:spLocks noChangeArrowheads="1"/>
          </p:cNvSpPr>
          <p:nvPr/>
        </p:nvSpPr>
        <p:spPr bwMode="auto">
          <a:xfrm>
            <a:off x="804228" y="1482517"/>
            <a:ext cx="4030134" cy="15240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If the </a:t>
            </a:r>
            <a:r>
              <a:rPr kumimoji="0" lang="fa-IR" altLang="fa-IR" sz="1600" b="1" i="0" u="none" strike="noStrike" cap="none" normalizeH="0" baseline="0" dirty="0">
                <a:ln>
                  <a:noFill/>
                </a:ln>
                <a:solidFill>
                  <a:srgbClr val="DC143C"/>
                </a:solidFill>
                <a:effectLst/>
                <a:latin typeface="Arial" panose="020B0604020202020204" pitchFamily="34" charset="0"/>
                <a:cs typeface="Arial" panose="020B0604020202020204" pitchFamily="34" charset="0"/>
              </a:rPr>
              <a:t>margin</a:t>
            </a: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property has one value:</a:t>
            </a:r>
            <a:endParaRPr kumimoji="0" lang="fa-IR" altLang="fa-IR" sz="16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margin: 25px;</a:t>
            </a:r>
            <a:endParaRPr kumimoji="0" lang="fa-IR" altLang="fa-IR"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all four margins are 25px</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4B2A1EE6-96BF-D8A2-C6F2-33F115648A46}"/>
              </a:ext>
            </a:extLst>
          </p:cNvPr>
          <p:cNvSpPr txBox="1"/>
          <p:nvPr/>
        </p:nvSpPr>
        <p:spPr>
          <a:xfrm>
            <a:off x="6096000" y="3944166"/>
            <a:ext cx="6096000" cy="226190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If the </a:t>
            </a:r>
            <a:r>
              <a:rPr kumimoji="0" lang="fa-IR" altLang="fa-IR" sz="1600" b="1" i="0" u="none" strike="noStrike" cap="none" normalizeH="0" baseline="0" dirty="0">
                <a:ln>
                  <a:noFill/>
                </a:ln>
                <a:solidFill>
                  <a:srgbClr val="C00000"/>
                </a:solidFill>
                <a:effectLst/>
                <a:latin typeface="Arial" panose="020B0604020202020204" pitchFamily="34" charset="0"/>
                <a:cs typeface="Arial" panose="020B0604020202020204" pitchFamily="34" charset="0"/>
              </a:rPr>
              <a:t>margin</a:t>
            </a: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property has  four values: </a:t>
            </a:r>
            <a:endParaRPr kumimoji="0" lang="fa-IR" altLang="fa-IR" sz="16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margin: 25px 50px 75px 100px;</a:t>
            </a:r>
            <a:endParaRPr kumimoji="0" lang="fa-IR" altLang="fa-IR"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top margin is 25px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right margin is 50px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bottom margin is 75px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Arial" panose="020B0604020202020204" pitchFamily="34" charset="0"/>
                <a:cs typeface="Arial" panose="020B0604020202020204" pitchFamily="34" charset="0"/>
              </a:rPr>
              <a:t>left margin is 100px</a:t>
            </a:r>
          </a:p>
        </p:txBody>
      </p:sp>
      <p:cxnSp>
        <p:nvCxnSpPr>
          <p:cNvPr id="10" name="Straight Connector 9">
            <a:extLst>
              <a:ext uri="{FF2B5EF4-FFF2-40B4-BE49-F238E27FC236}">
                <a16:creationId xmlns="" xmlns:a16="http://schemas.microsoft.com/office/drawing/2014/main" id="{3C0CB644-17AA-5BB6-808B-F3204EB53982}"/>
              </a:ext>
            </a:extLst>
          </p:cNvPr>
          <p:cNvCxnSpPr/>
          <p:nvPr/>
        </p:nvCxnSpPr>
        <p:spPr>
          <a:xfrm>
            <a:off x="5429956" y="259644"/>
            <a:ext cx="0" cy="6400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7E83D331-A8F8-65A5-9022-24281CE8122F}"/>
              </a:ext>
            </a:extLst>
          </p:cNvPr>
          <p:cNvCxnSpPr/>
          <p:nvPr/>
        </p:nvCxnSpPr>
        <p:spPr>
          <a:xfrm>
            <a:off x="158044" y="3572933"/>
            <a:ext cx="118759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42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94F4B55-0387-152F-5EA4-B14971E595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5" name="TextBox 4">
            <a:extLst>
              <a:ext uri="{FF2B5EF4-FFF2-40B4-BE49-F238E27FC236}">
                <a16:creationId xmlns="" xmlns:a16="http://schemas.microsoft.com/office/drawing/2014/main" id="{9578FC5F-B0AF-F135-88D1-D0D54A7254DE}"/>
              </a:ext>
            </a:extLst>
          </p:cNvPr>
          <p:cNvSpPr txBox="1"/>
          <p:nvPr/>
        </p:nvSpPr>
        <p:spPr>
          <a:xfrm>
            <a:off x="428978" y="494858"/>
            <a:ext cx="3330222"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Margins</a:t>
            </a:r>
            <a:endParaRPr lang="fa-IR" dirty="0"/>
          </a:p>
        </p:txBody>
      </p:sp>
      <p:sp>
        <p:nvSpPr>
          <p:cNvPr id="6" name="Rectangle 5">
            <a:extLst>
              <a:ext uri="{FF2B5EF4-FFF2-40B4-BE49-F238E27FC236}">
                <a16:creationId xmlns="" xmlns:a16="http://schemas.microsoft.com/office/drawing/2014/main" id="{528350C1-C174-DE0C-2808-17504E51C2A3}"/>
              </a:ext>
            </a:extLst>
          </p:cNvPr>
          <p:cNvSpPr/>
          <p:nvPr/>
        </p:nvSpPr>
        <p:spPr>
          <a:xfrm>
            <a:off x="795866" y="2121553"/>
            <a:ext cx="3409245" cy="4206964"/>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4" name="TextBox 3">
            <a:extLst>
              <a:ext uri="{FF2B5EF4-FFF2-40B4-BE49-F238E27FC236}">
                <a16:creationId xmlns="" xmlns:a16="http://schemas.microsoft.com/office/drawing/2014/main" id="{3124C214-E808-6F77-FF01-547A83881DA9}"/>
              </a:ext>
            </a:extLst>
          </p:cNvPr>
          <p:cNvSpPr txBox="1"/>
          <p:nvPr/>
        </p:nvSpPr>
        <p:spPr>
          <a:xfrm>
            <a:off x="835378" y="2173533"/>
            <a:ext cx="3330222" cy="4154984"/>
          </a:xfrm>
          <a:prstGeom prst="rect">
            <a:avLst/>
          </a:prstGeom>
          <a:noFill/>
        </p:spPr>
        <p:txBody>
          <a:bodyPr wrap="square">
            <a:spAutoFit/>
          </a:bodyPr>
          <a:lstStyle/>
          <a:p>
            <a:r>
              <a:rPr lang="en-US" sz="1600" dirty="0"/>
              <a:t>&lt;!DOCTYPE html&gt;</a:t>
            </a:r>
          </a:p>
          <a:p>
            <a:r>
              <a:rPr lang="en-US" sz="1600" dirty="0">
                <a:solidFill>
                  <a:srgbClr val="C00000"/>
                </a:solidFill>
              </a:rPr>
              <a:t>&lt;html&gt;</a:t>
            </a:r>
          </a:p>
          <a:p>
            <a:r>
              <a:rPr lang="en-US" sz="1600" dirty="0">
                <a:solidFill>
                  <a:srgbClr val="C00000"/>
                </a:solidFill>
              </a:rPr>
              <a:t>&lt;head&gt;</a:t>
            </a:r>
          </a:p>
          <a:p>
            <a:r>
              <a:rPr lang="en-US" sz="1600" dirty="0"/>
              <a:t>&lt;</a:t>
            </a:r>
            <a:r>
              <a:rPr lang="en-US" sz="1600" dirty="0">
                <a:solidFill>
                  <a:srgbClr val="C00000"/>
                </a:solidFill>
              </a:rPr>
              <a:t>style</a:t>
            </a:r>
            <a:r>
              <a:rPr lang="en-US" sz="1600" dirty="0"/>
              <a:t>&gt;</a:t>
            </a:r>
          </a:p>
          <a:p>
            <a:r>
              <a:rPr lang="en-US" sz="1600" dirty="0">
                <a:solidFill>
                  <a:srgbClr val="C00000"/>
                </a:solidFill>
              </a:rPr>
              <a:t>div {</a:t>
            </a:r>
          </a:p>
          <a:p>
            <a:r>
              <a:rPr lang="en-US" sz="1600" dirty="0">
                <a:highlight>
                  <a:srgbClr val="FFFF00"/>
                </a:highlight>
              </a:rPr>
              <a:t>  </a:t>
            </a:r>
            <a:r>
              <a:rPr lang="en-US" sz="1600" dirty="0">
                <a:solidFill>
                  <a:srgbClr val="FF0000"/>
                </a:solidFill>
                <a:highlight>
                  <a:srgbClr val="FFFF00"/>
                </a:highlight>
              </a:rPr>
              <a:t>margin</a:t>
            </a:r>
            <a:r>
              <a:rPr lang="en-US" sz="1600" dirty="0">
                <a:highlight>
                  <a:srgbClr val="FFFF00"/>
                </a:highlight>
              </a:rPr>
              <a:t>: </a:t>
            </a:r>
            <a:r>
              <a:rPr lang="en-US" sz="1600" dirty="0">
                <a:solidFill>
                  <a:srgbClr val="0070C0"/>
                </a:solidFill>
                <a:highlight>
                  <a:srgbClr val="FFFF00"/>
                </a:highlight>
              </a:rPr>
              <a:t>25px 50px 75px 100px</a:t>
            </a:r>
            <a:r>
              <a:rPr lang="en-US" sz="1600" dirty="0">
                <a:highlight>
                  <a:srgbClr val="FFFF00"/>
                </a:highlight>
              </a:rPr>
              <a:t>;</a:t>
            </a:r>
          </a:p>
          <a:p>
            <a:r>
              <a:rPr lang="en-US" sz="1600" dirty="0"/>
              <a:t>  </a:t>
            </a:r>
            <a:r>
              <a:rPr lang="en-US" sz="1600" dirty="0">
                <a:solidFill>
                  <a:srgbClr val="C00000"/>
                </a:solidFill>
              </a:rPr>
              <a:t>background-color</a:t>
            </a:r>
            <a:r>
              <a:rPr lang="en-US" sz="1600" dirty="0"/>
              <a:t>: </a:t>
            </a:r>
            <a:r>
              <a:rPr lang="en-US" sz="1600" dirty="0" err="1">
                <a:solidFill>
                  <a:srgbClr val="0070C0"/>
                </a:solidFill>
              </a:rPr>
              <a:t>lightblue</a:t>
            </a:r>
            <a:r>
              <a:rPr lang="en-US" sz="1600" dirty="0"/>
              <a:t>;</a:t>
            </a:r>
          </a:p>
          <a:p>
            <a:r>
              <a:rPr lang="en-US" sz="1600" dirty="0"/>
              <a:t>}</a:t>
            </a:r>
          </a:p>
          <a:p>
            <a:r>
              <a:rPr lang="en-US" sz="1600" dirty="0"/>
              <a:t>&lt;/</a:t>
            </a:r>
            <a:r>
              <a:rPr lang="en-US" sz="1600" dirty="0">
                <a:solidFill>
                  <a:srgbClr val="C00000"/>
                </a:solidFill>
              </a:rPr>
              <a:t>style</a:t>
            </a:r>
            <a:r>
              <a:rPr lang="en-US" sz="1600" dirty="0"/>
              <a:t>&gt;</a:t>
            </a:r>
          </a:p>
          <a:p>
            <a:r>
              <a:rPr lang="en-US" sz="1600" dirty="0"/>
              <a:t>&lt;/</a:t>
            </a:r>
            <a:r>
              <a:rPr lang="en-US" sz="1600" dirty="0">
                <a:solidFill>
                  <a:srgbClr val="C00000"/>
                </a:solidFill>
              </a:rPr>
              <a:t>head</a:t>
            </a:r>
            <a:r>
              <a:rPr lang="en-US" sz="1600" dirty="0"/>
              <a:t>&gt;</a:t>
            </a:r>
          </a:p>
          <a:p>
            <a:r>
              <a:rPr lang="en-US" sz="1600" dirty="0"/>
              <a:t>&lt;</a:t>
            </a:r>
            <a:r>
              <a:rPr lang="en-US" sz="1600" dirty="0">
                <a:solidFill>
                  <a:srgbClr val="C00000"/>
                </a:solidFill>
              </a:rPr>
              <a:t>body</a:t>
            </a:r>
            <a:r>
              <a:rPr lang="en-US" sz="1600" dirty="0"/>
              <a:t>&gt;</a:t>
            </a:r>
          </a:p>
          <a:p>
            <a:r>
              <a:rPr lang="en-US" sz="1600" dirty="0"/>
              <a:t>&lt;</a:t>
            </a:r>
            <a:r>
              <a:rPr lang="en-US" sz="1600" dirty="0">
                <a:solidFill>
                  <a:srgbClr val="C00000"/>
                </a:solidFill>
              </a:rPr>
              <a:t>h2</a:t>
            </a:r>
            <a:r>
              <a:rPr lang="en-US" sz="1600" dirty="0"/>
              <a:t>&gt;This is heading &lt;/</a:t>
            </a:r>
            <a:r>
              <a:rPr lang="en-US" sz="1600" dirty="0">
                <a:solidFill>
                  <a:srgbClr val="C00000"/>
                </a:solidFill>
              </a:rPr>
              <a:t>h2</a:t>
            </a:r>
            <a:r>
              <a:rPr lang="en-US" sz="1600" dirty="0"/>
              <a:t>&gt;</a:t>
            </a:r>
          </a:p>
          <a:p>
            <a:r>
              <a:rPr lang="en-US" sz="1600" dirty="0"/>
              <a:t>&lt;</a:t>
            </a:r>
            <a:r>
              <a:rPr lang="en-US" sz="1600" dirty="0">
                <a:solidFill>
                  <a:srgbClr val="C00000"/>
                </a:solidFill>
              </a:rPr>
              <a:t>div</a:t>
            </a:r>
            <a:r>
              <a:rPr lang="en-US" sz="1600" dirty="0"/>
              <a:t>&gt;Hello world&lt;/</a:t>
            </a:r>
            <a:r>
              <a:rPr lang="en-US" sz="1600" dirty="0">
                <a:solidFill>
                  <a:srgbClr val="C00000"/>
                </a:solidFill>
              </a:rPr>
              <a:t>div</a:t>
            </a:r>
            <a:r>
              <a:rPr lang="en-US" sz="1600" dirty="0"/>
              <a:t>&gt;</a:t>
            </a:r>
          </a:p>
          <a:p>
            <a:endParaRPr lang="en-US" sz="1600" dirty="0"/>
          </a:p>
          <a:p>
            <a:r>
              <a:rPr lang="en-US" sz="1600" dirty="0"/>
              <a:t>&lt;/</a:t>
            </a:r>
            <a:r>
              <a:rPr lang="en-US" sz="1600" dirty="0">
                <a:solidFill>
                  <a:srgbClr val="C00000"/>
                </a:solidFill>
              </a:rPr>
              <a:t>body</a:t>
            </a:r>
            <a:r>
              <a:rPr lang="en-US" sz="1600" dirty="0"/>
              <a:t>&gt;</a:t>
            </a:r>
          </a:p>
          <a:p>
            <a:r>
              <a:rPr lang="en-US" sz="1600" dirty="0"/>
              <a:t>&lt;/</a:t>
            </a:r>
            <a:r>
              <a:rPr lang="en-US" sz="1600" dirty="0">
                <a:solidFill>
                  <a:srgbClr val="C00000"/>
                </a:solidFill>
              </a:rPr>
              <a:t>html</a:t>
            </a:r>
            <a:r>
              <a:rPr lang="en-US" sz="1600" dirty="0"/>
              <a:t>&gt;</a:t>
            </a:r>
            <a:endParaRPr lang="fa-IR" sz="1600" dirty="0"/>
          </a:p>
        </p:txBody>
      </p:sp>
      <p:sp>
        <p:nvSpPr>
          <p:cNvPr id="7" name="TextBox 6">
            <a:extLst>
              <a:ext uri="{FF2B5EF4-FFF2-40B4-BE49-F238E27FC236}">
                <a16:creationId xmlns="" xmlns:a16="http://schemas.microsoft.com/office/drawing/2014/main" id="{9682A190-6842-9CEA-1E7D-1BE092DFA673}"/>
              </a:ext>
            </a:extLst>
          </p:cNvPr>
          <p:cNvSpPr txBox="1"/>
          <p:nvPr/>
        </p:nvSpPr>
        <p:spPr>
          <a:xfrm>
            <a:off x="835378" y="1665313"/>
            <a:ext cx="2274982"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Html &amp; 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 xmlns:a16="http://schemas.microsoft.com/office/drawing/2014/main" id="{DFFCC32B-E481-06A2-FCEE-4BD2E32F0101}"/>
              </a:ext>
            </a:extLst>
          </p:cNvPr>
          <p:cNvSpPr/>
          <p:nvPr/>
        </p:nvSpPr>
        <p:spPr>
          <a:xfrm>
            <a:off x="4459031" y="2121553"/>
            <a:ext cx="6169105" cy="881291"/>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9" name="TextBox 8">
            <a:extLst>
              <a:ext uri="{FF2B5EF4-FFF2-40B4-BE49-F238E27FC236}">
                <a16:creationId xmlns="" xmlns:a16="http://schemas.microsoft.com/office/drawing/2014/main" id="{88479CF8-18E6-94E9-6677-7E9C45287C0B}"/>
              </a:ext>
            </a:extLst>
          </p:cNvPr>
          <p:cNvSpPr txBox="1"/>
          <p:nvPr/>
        </p:nvSpPr>
        <p:spPr>
          <a:xfrm>
            <a:off x="4459031" y="2148837"/>
            <a:ext cx="6186391" cy="880369"/>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&lt;</a:t>
            </a:r>
            <a:r>
              <a:rPr lang="en-US" dirty="0">
                <a:solidFill>
                  <a:srgbClr val="C00000"/>
                </a:solidFill>
                <a:latin typeface="Arial" panose="020B0604020202020204" pitchFamily="34" charset="0"/>
                <a:cs typeface="Arial" panose="020B0604020202020204" pitchFamily="34" charset="0"/>
              </a:rPr>
              <a:t>div</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style</a:t>
            </a:r>
            <a:r>
              <a:rPr lang="en-US" dirty="0">
                <a:latin typeface="Arial" panose="020B0604020202020204" pitchFamily="34" charset="0"/>
                <a:cs typeface="Arial" panose="020B0604020202020204" pitchFamily="34" charset="0"/>
              </a:rPr>
              <a:t>="</a:t>
            </a:r>
            <a:r>
              <a:rPr lang="en-US" dirty="0">
                <a:solidFill>
                  <a:srgbClr val="FF0000"/>
                </a:solidFill>
                <a:latin typeface="Arial" panose="020B0604020202020204" pitchFamily="34" charset="0"/>
                <a:cs typeface="Arial" panose="020B0604020202020204" pitchFamily="34" charset="0"/>
              </a:rPr>
              <a:t>margin</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25px 50px 75px 100px</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background-color</a:t>
            </a:r>
            <a:r>
              <a:rPr lang="en-US" dirty="0">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lightblue</a:t>
            </a:r>
            <a:r>
              <a:rPr lang="en-US" dirty="0">
                <a:latin typeface="Arial" panose="020B0604020202020204" pitchFamily="34" charset="0"/>
                <a:cs typeface="Arial" panose="020B0604020202020204" pitchFamily="34" charset="0"/>
              </a:rPr>
              <a:t>;"&gt;Hello world&lt;/div&gt;</a:t>
            </a:r>
          </a:p>
        </p:txBody>
      </p:sp>
      <p:sp>
        <p:nvSpPr>
          <p:cNvPr id="11" name="TextBox 10">
            <a:extLst>
              <a:ext uri="{FF2B5EF4-FFF2-40B4-BE49-F238E27FC236}">
                <a16:creationId xmlns="" xmlns:a16="http://schemas.microsoft.com/office/drawing/2014/main" id="{35AAF75D-F8F1-D72D-F335-F780E8C7FC72}"/>
              </a:ext>
            </a:extLst>
          </p:cNvPr>
          <p:cNvSpPr txBox="1"/>
          <p:nvPr/>
        </p:nvSpPr>
        <p:spPr>
          <a:xfrm>
            <a:off x="4459031" y="1665313"/>
            <a:ext cx="1236236" cy="369332"/>
          </a:xfrm>
          <a:prstGeom prst="rect">
            <a:avLst/>
          </a:prstGeom>
          <a:noFill/>
        </p:spPr>
        <p:txBody>
          <a:bodyPr wrap="none" rtlCol="1">
            <a:spAutoFit/>
          </a:bodyPr>
          <a:lstStyle/>
          <a:p>
            <a:r>
              <a:rPr lang="en-US" b="1" dirty="0">
                <a:solidFill>
                  <a:srgbClr val="7030A0"/>
                </a:solidFill>
                <a:latin typeface="Arial" panose="020B0604020202020204" pitchFamily="34" charset="0"/>
                <a:cs typeface="Arial" panose="020B0604020202020204" pitchFamily="34" charset="0"/>
              </a:rPr>
              <a:t>Inline </a:t>
            </a:r>
            <a:r>
              <a:rPr lang="en-US" b="1" dirty="0" err="1">
                <a:solidFill>
                  <a:srgbClr val="7030A0"/>
                </a:solidFill>
                <a:latin typeface="Arial" panose="020B0604020202020204" pitchFamily="34" charset="0"/>
                <a:cs typeface="Arial" panose="020B0604020202020204" pitchFamily="34" charset="0"/>
              </a:rPr>
              <a:t>css</a:t>
            </a:r>
            <a:endParaRPr lang="fa-IR" b="1" dirty="0">
              <a:solidFill>
                <a:srgbClr val="7030A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 xmlns:a16="http://schemas.microsoft.com/office/drawing/2014/main" id="{118744F8-7234-E994-B7C4-9F7B61AD83ED}"/>
              </a:ext>
            </a:extLst>
          </p:cNvPr>
          <p:cNvSpPr/>
          <p:nvPr/>
        </p:nvSpPr>
        <p:spPr>
          <a:xfrm>
            <a:off x="4476317" y="5360935"/>
            <a:ext cx="6169105" cy="88036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13" name="Picture 12">
            <a:extLst>
              <a:ext uri="{FF2B5EF4-FFF2-40B4-BE49-F238E27FC236}">
                <a16:creationId xmlns="" xmlns:a16="http://schemas.microsoft.com/office/drawing/2014/main" id="{20AF0B15-9966-6B7A-B60E-48E40AD37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9340" y="5409837"/>
            <a:ext cx="6106082" cy="831467"/>
          </a:xfrm>
          <a:prstGeom prst="rect">
            <a:avLst/>
          </a:prstGeom>
        </p:spPr>
      </p:pic>
      <p:sp>
        <p:nvSpPr>
          <p:cNvPr id="15" name="TextBox 14">
            <a:extLst>
              <a:ext uri="{FF2B5EF4-FFF2-40B4-BE49-F238E27FC236}">
                <a16:creationId xmlns="" xmlns:a16="http://schemas.microsoft.com/office/drawing/2014/main" id="{B47AB8C1-E9B8-C393-223B-DAA60FB44724}"/>
              </a:ext>
            </a:extLst>
          </p:cNvPr>
          <p:cNvSpPr txBox="1"/>
          <p:nvPr/>
        </p:nvSpPr>
        <p:spPr>
          <a:xfrm>
            <a:off x="4539340" y="4366374"/>
            <a:ext cx="941283"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a:t>
            </a:r>
            <a:endParaRPr lang="fa-IR" b="1" dirty="0">
              <a:solidFill>
                <a:srgbClr val="FF0000"/>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 xmlns:a16="http://schemas.microsoft.com/office/drawing/2014/main" id="{9F26EA26-C580-3D02-28A3-9BA8CAF92C3A}"/>
              </a:ext>
            </a:extLst>
          </p:cNvPr>
          <p:cNvCxnSpPr/>
          <p:nvPr/>
        </p:nvCxnSpPr>
        <p:spPr>
          <a:xfrm>
            <a:off x="5002711" y="4773589"/>
            <a:ext cx="0" cy="2374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991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9D08947-B4F8-CA31-969E-C6DDEDC7538B}"/>
              </a:ext>
            </a:extLst>
          </p:cNvPr>
          <p:cNvSpPr txBox="1"/>
          <p:nvPr/>
        </p:nvSpPr>
        <p:spPr>
          <a:xfrm>
            <a:off x="440266" y="472281"/>
            <a:ext cx="3251200" cy="584775"/>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Padding</a:t>
            </a:r>
            <a:endParaRPr lang="fa-IR" sz="3200" b="1" dirty="0">
              <a:solidFill>
                <a:srgbClr val="C0000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 xmlns:a16="http://schemas.microsoft.com/office/drawing/2014/main" id="{EB5BBEB4-0377-A3B9-BE69-5DE239C15B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6" name="TextBox 5">
            <a:extLst>
              <a:ext uri="{FF2B5EF4-FFF2-40B4-BE49-F238E27FC236}">
                <a16:creationId xmlns="" xmlns:a16="http://schemas.microsoft.com/office/drawing/2014/main" id="{CE4577E5-E34B-52B8-B24B-882BBBBC575D}"/>
              </a:ext>
            </a:extLst>
          </p:cNvPr>
          <p:cNvSpPr txBox="1"/>
          <p:nvPr/>
        </p:nvSpPr>
        <p:spPr>
          <a:xfrm>
            <a:off x="613023" y="1734385"/>
            <a:ext cx="10015113" cy="369332"/>
          </a:xfrm>
          <a:prstGeom prst="rect">
            <a:avLst/>
          </a:prstGeom>
          <a:noFill/>
        </p:spPr>
        <p:txBody>
          <a:bodyPr wrap="square">
            <a:spAutoFit/>
          </a:bodyPr>
          <a:lstStyle/>
          <a:p>
            <a:r>
              <a:rPr lang="fa-IR" dirty="0">
                <a:solidFill>
                  <a:srgbClr val="C00000"/>
                </a:solidFill>
                <a:latin typeface="Arial" panose="020B0604020202020204" pitchFamily="34" charset="0"/>
                <a:cs typeface="Arial" panose="020B0604020202020204" pitchFamily="34" charset="0"/>
              </a:rPr>
              <a:t>Padding</a:t>
            </a:r>
            <a:r>
              <a:rPr lang="fa-IR" dirty="0">
                <a:latin typeface="Arial" panose="020B0604020202020204" pitchFamily="34" charset="0"/>
                <a:cs typeface="Arial" panose="020B0604020202020204" pitchFamily="34" charset="0"/>
              </a:rPr>
              <a:t> is used to create space around an element's content, inside of any defined borders</a:t>
            </a:r>
            <a:r>
              <a:rPr lang="fa-IR" dirty="0"/>
              <a:t>.</a:t>
            </a:r>
          </a:p>
        </p:txBody>
      </p:sp>
      <p:sp>
        <p:nvSpPr>
          <p:cNvPr id="8" name="TextBox 7">
            <a:extLst>
              <a:ext uri="{FF2B5EF4-FFF2-40B4-BE49-F238E27FC236}">
                <a16:creationId xmlns="" xmlns:a16="http://schemas.microsoft.com/office/drawing/2014/main" id="{EE49C3E9-FC89-6003-FCC1-42094EF17566}"/>
              </a:ext>
            </a:extLst>
          </p:cNvPr>
          <p:cNvSpPr txBox="1"/>
          <p:nvPr/>
        </p:nvSpPr>
        <p:spPr>
          <a:xfrm>
            <a:off x="624311" y="2317798"/>
            <a:ext cx="9366355" cy="2222403"/>
          </a:xfrm>
          <a:prstGeom prst="rect">
            <a:avLst/>
          </a:prstGeom>
          <a:noFill/>
        </p:spPr>
        <p:txBody>
          <a:bodyPr wrap="square">
            <a:spAutoFit/>
          </a:bodyPr>
          <a:lstStyle/>
          <a:p>
            <a:pPr>
              <a:lnSpc>
                <a:spcPct val="200000"/>
              </a:lnSpc>
            </a:pPr>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CSS</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padding</a:t>
            </a:r>
            <a:r>
              <a:rPr lang="en-US" dirty="0">
                <a:latin typeface="Arial" panose="020B0604020202020204" pitchFamily="34" charset="0"/>
                <a:cs typeface="Arial" panose="020B0604020202020204" pitchFamily="34" charset="0"/>
              </a:rPr>
              <a:t> properties are used to generate space around an element's content, inside of any defined borders.</a:t>
            </a:r>
          </a:p>
          <a:p>
            <a:pPr>
              <a:lnSpc>
                <a:spcPct val="200000"/>
              </a:lnSpc>
            </a:pPr>
            <a:r>
              <a:rPr lang="en-US" dirty="0">
                <a:latin typeface="Arial" panose="020B0604020202020204" pitchFamily="34" charset="0"/>
                <a:cs typeface="Arial" panose="020B0604020202020204" pitchFamily="34" charset="0"/>
              </a:rPr>
              <a:t>With CSS, you have full control over the padding. There are properties for setting the padding for each side of an element </a:t>
            </a:r>
            <a:r>
              <a:rPr lang="en-US" dirty="0">
                <a:highlight>
                  <a:srgbClr val="FFFF00"/>
                </a:highlight>
                <a:latin typeface="Arial" panose="020B0604020202020204" pitchFamily="34" charset="0"/>
                <a:cs typeface="Arial" panose="020B0604020202020204" pitchFamily="34" charset="0"/>
              </a:rPr>
              <a:t>(top, right, bottom, and left).</a:t>
            </a:r>
            <a:endParaRPr lang="fa-IR"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703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E0FE896E-0F08-5B11-FBE3-E6EE27F89E60}"/>
              </a:ext>
            </a:extLst>
          </p:cNvPr>
          <p:cNvSpPr/>
          <p:nvPr/>
        </p:nvSpPr>
        <p:spPr>
          <a:xfrm>
            <a:off x="259080" y="508942"/>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487B9FAE-F15F-1FAC-BE29-8ED6D1CD375B}"/>
              </a:ext>
            </a:extLst>
          </p:cNvPr>
          <p:cNvPicPr>
            <a:picLocks noChangeAspect="1"/>
          </p:cNvPicPr>
          <p:nvPr/>
        </p:nvPicPr>
        <p:blipFill>
          <a:blip r:embed="rId2"/>
          <a:stretch>
            <a:fillRect/>
          </a:stretch>
        </p:blipFill>
        <p:spPr>
          <a:xfrm>
            <a:off x="10707327" y="368830"/>
            <a:ext cx="983226" cy="1229634"/>
          </a:xfrm>
          <a:prstGeom prst="rect">
            <a:avLst/>
          </a:prstGeom>
        </p:spPr>
      </p:pic>
      <p:pic>
        <p:nvPicPr>
          <p:cNvPr id="4" name="Picture 3">
            <a:extLst>
              <a:ext uri="{FF2B5EF4-FFF2-40B4-BE49-F238E27FC236}">
                <a16:creationId xmlns="" xmlns:a16="http://schemas.microsoft.com/office/drawing/2014/main" id="{7C9ACCE5-CF17-1A07-0A87-6B31D4F7279A}"/>
              </a:ext>
            </a:extLst>
          </p:cNvPr>
          <p:cNvPicPr>
            <a:picLocks noChangeAspect="1"/>
          </p:cNvPicPr>
          <p:nvPr/>
        </p:nvPicPr>
        <p:blipFill>
          <a:blip r:embed="rId3"/>
          <a:stretch>
            <a:fillRect/>
          </a:stretch>
        </p:blipFill>
        <p:spPr>
          <a:xfrm>
            <a:off x="628740" y="1480555"/>
            <a:ext cx="5738492" cy="1655936"/>
          </a:xfrm>
          <a:prstGeom prst="rect">
            <a:avLst/>
          </a:prstGeom>
        </p:spPr>
      </p:pic>
      <p:pic>
        <p:nvPicPr>
          <p:cNvPr id="5" name="Picture 4">
            <a:extLst>
              <a:ext uri="{FF2B5EF4-FFF2-40B4-BE49-F238E27FC236}">
                <a16:creationId xmlns="" xmlns:a16="http://schemas.microsoft.com/office/drawing/2014/main" id="{EF347B11-1204-EBE2-CBB8-9B1F41D00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0455" y="1480555"/>
            <a:ext cx="3063505" cy="4549534"/>
          </a:xfrm>
          <a:prstGeom prst="rect">
            <a:avLst/>
          </a:prstGeom>
        </p:spPr>
      </p:pic>
      <p:pic>
        <p:nvPicPr>
          <p:cNvPr id="7" name="Picture 6">
            <a:extLst>
              <a:ext uri="{FF2B5EF4-FFF2-40B4-BE49-F238E27FC236}">
                <a16:creationId xmlns="" xmlns:a16="http://schemas.microsoft.com/office/drawing/2014/main" id="{87446F39-2053-BCE2-82EA-4587E79E3FF0}"/>
              </a:ext>
            </a:extLst>
          </p:cNvPr>
          <p:cNvPicPr>
            <a:picLocks noChangeAspect="1"/>
          </p:cNvPicPr>
          <p:nvPr/>
        </p:nvPicPr>
        <p:blipFill rotWithShape="1">
          <a:blip r:embed="rId5">
            <a:extLst>
              <a:ext uri="{28A0092B-C50C-407E-A947-70E740481C1C}">
                <a14:useLocalDpi xmlns:a14="http://schemas.microsoft.com/office/drawing/2010/main" val="0"/>
              </a:ext>
            </a:extLst>
          </a:blip>
          <a:srcRect t="3186" b="17639"/>
          <a:stretch/>
        </p:blipFill>
        <p:spPr>
          <a:xfrm>
            <a:off x="1135553" y="3883732"/>
            <a:ext cx="4153765" cy="2647715"/>
          </a:xfrm>
          <a:prstGeom prst="rect">
            <a:avLst/>
          </a:prstGeom>
        </p:spPr>
      </p:pic>
      <p:sp>
        <p:nvSpPr>
          <p:cNvPr id="8" name="TextBox 7">
            <a:extLst>
              <a:ext uri="{FF2B5EF4-FFF2-40B4-BE49-F238E27FC236}">
                <a16:creationId xmlns="" xmlns:a16="http://schemas.microsoft.com/office/drawing/2014/main" id="{A12C8D11-1E77-C413-A0A6-DA6C93BF87A8}"/>
              </a:ext>
            </a:extLst>
          </p:cNvPr>
          <p:cNvSpPr txBox="1"/>
          <p:nvPr/>
        </p:nvSpPr>
        <p:spPr>
          <a:xfrm>
            <a:off x="876154" y="1111223"/>
            <a:ext cx="914400" cy="369332"/>
          </a:xfrm>
          <a:prstGeom prst="rect">
            <a:avLst/>
          </a:prstGeom>
          <a:noFill/>
        </p:spPr>
        <p:txBody>
          <a:bodyPr wrap="square" rtlCol="0">
            <a:spAutoFit/>
          </a:bodyPr>
          <a:lstStyle/>
          <a:p>
            <a:r>
              <a:rPr lang="en-US" dirty="0">
                <a:solidFill>
                  <a:srgbClr val="C00000"/>
                </a:solidFill>
                <a:latin typeface="Arial(body)"/>
              </a:rPr>
              <a:t>html</a:t>
            </a:r>
            <a:endParaRPr lang="it-IT" dirty="0">
              <a:solidFill>
                <a:srgbClr val="C00000"/>
              </a:solidFill>
              <a:latin typeface="Arial(body)"/>
            </a:endParaRPr>
          </a:p>
        </p:txBody>
      </p:sp>
      <p:sp>
        <p:nvSpPr>
          <p:cNvPr id="9" name="TextBox 8">
            <a:extLst>
              <a:ext uri="{FF2B5EF4-FFF2-40B4-BE49-F238E27FC236}">
                <a16:creationId xmlns="" xmlns:a16="http://schemas.microsoft.com/office/drawing/2014/main" id="{5F663166-9781-3522-BE3E-85F6C822A172}"/>
              </a:ext>
            </a:extLst>
          </p:cNvPr>
          <p:cNvSpPr txBox="1"/>
          <p:nvPr/>
        </p:nvSpPr>
        <p:spPr>
          <a:xfrm>
            <a:off x="7559305" y="1093717"/>
            <a:ext cx="914400" cy="369332"/>
          </a:xfrm>
          <a:prstGeom prst="rect">
            <a:avLst/>
          </a:prstGeom>
          <a:noFill/>
        </p:spPr>
        <p:txBody>
          <a:bodyPr wrap="square" rtlCol="0">
            <a:spAutoFit/>
          </a:bodyPr>
          <a:lstStyle/>
          <a:p>
            <a:r>
              <a:rPr lang="en-US" dirty="0" err="1">
                <a:solidFill>
                  <a:srgbClr val="C00000"/>
                </a:solidFill>
                <a:latin typeface="Arial(body)"/>
              </a:rPr>
              <a:t>css</a:t>
            </a:r>
            <a:endParaRPr lang="it-IT" dirty="0">
              <a:solidFill>
                <a:srgbClr val="C00000"/>
              </a:solidFill>
              <a:latin typeface="Arial(body)"/>
            </a:endParaRPr>
          </a:p>
        </p:txBody>
      </p:sp>
      <p:pic>
        <p:nvPicPr>
          <p:cNvPr id="10" name="Graphic 9" descr="Line arrow: Straight with solid fill">
            <a:extLst>
              <a:ext uri="{FF2B5EF4-FFF2-40B4-BE49-F238E27FC236}">
                <a16:creationId xmlns="" xmlns:a16="http://schemas.microsoft.com/office/drawing/2014/main" id="{88B1B142-3660-1210-9A6A-FB7CF9FE79A0}"/>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rot="10800000">
            <a:off x="6535742" y="2006829"/>
            <a:ext cx="746203" cy="746203"/>
          </a:xfrm>
          <a:prstGeom prst="rect">
            <a:avLst/>
          </a:prstGeom>
        </p:spPr>
      </p:pic>
      <p:pic>
        <p:nvPicPr>
          <p:cNvPr id="11" name="Graphic 10" descr="Line arrow: Straight with solid fill">
            <a:extLst>
              <a:ext uri="{FF2B5EF4-FFF2-40B4-BE49-F238E27FC236}">
                <a16:creationId xmlns="" xmlns:a16="http://schemas.microsoft.com/office/drawing/2014/main" id="{DA7DA019-9718-D929-58B6-033D428CC79D}"/>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6367232" y="4461387"/>
            <a:ext cx="746203" cy="746203"/>
          </a:xfrm>
          <a:prstGeom prst="rect">
            <a:avLst/>
          </a:prstGeom>
        </p:spPr>
      </p:pic>
      <p:sp>
        <p:nvSpPr>
          <p:cNvPr id="12" name="TextBox 11">
            <a:extLst>
              <a:ext uri="{FF2B5EF4-FFF2-40B4-BE49-F238E27FC236}">
                <a16:creationId xmlns="" xmlns:a16="http://schemas.microsoft.com/office/drawing/2014/main" id="{E80FD096-9D72-939E-65BB-EC7BFA3B3C38}"/>
              </a:ext>
            </a:extLst>
          </p:cNvPr>
          <p:cNvSpPr txBox="1"/>
          <p:nvPr/>
        </p:nvSpPr>
        <p:spPr>
          <a:xfrm>
            <a:off x="1220840" y="3505823"/>
            <a:ext cx="914400" cy="369332"/>
          </a:xfrm>
          <a:prstGeom prst="rect">
            <a:avLst/>
          </a:prstGeom>
          <a:noFill/>
        </p:spPr>
        <p:txBody>
          <a:bodyPr wrap="square" rtlCol="0">
            <a:spAutoFit/>
          </a:bodyPr>
          <a:lstStyle/>
          <a:p>
            <a:r>
              <a:rPr lang="en-US" dirty="0">
                <a:solidFill>
                  <a:srgbClr val="C00000"/>
                </a:solidFill>
                <a:latin typeface="Arial(body)"/>
              </a:rPr>
              <a:t>output</a:t>
            </a:r>
            <a:endParaRPr lang="it-IT" dirty="0">
              <a:solidFill>
                <a:srgbClr val="C00000"/>
              </a:solidFill>
              <a:latin typeface="Arial(body)"/>
            </a:endParaRPr>
          </a:p>
        </p:txBody>
      </p:sp>
      <p:sp>
        <p:nvSpPr>
          <p:cNvPr id="13" name="TextBox 12">
            <a:extLst>
              <a:ext uri="{FF2B5EF4-FFF2-40B4-BE49-F238E27FC236}">
                <a16:creationId xmlns="" xmlns:a16="http://schemas.microsoft.com/office/drawing/2014/main" id="{6BD51E89-F298-E34E-48E9-0D9DF96B141E}"/>
              </a:ext>
            </a:extLst>
          </p:cNvPr>
          <p:cNvSpPr txBox="1"/>
          <p:nvPr/>
        </p:nvSpPr>
        <p:spPr>
          <a:xfrm>
            <a:off x="876154" y="570496"/>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HTML document with applied CSS</a:t>
            </a:r>
            <a:endParaRPr lang="it-IT" sz="24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63819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 xmlns:a16="http://schemas.microsoft.com/office/drawing/2014/main" id="{460CA54B-A9CB-8804-2B55-6D8568D62587}"/>
              </a:ext>
            </a:extLst>
          </p:cNvPr>
          <p:cNvSpPr>
            <a:spLocks noChangeArrowheads="1"/>
          </p:cNvSpPr>
          <p:nvPr/>
        </p:nvSpPr>
        <p:spPr bwMode="auto">
          <a:xfrm>
            <a:off x="488845" y="1343289"/>
            <a:ext cx="10529110" cy="5217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To shorten the code, it is possible to specify all the padding properties in one property.</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The </a:t>
            </a:r>
            <a:r>
              <a:rPr kumimoji="0" lang="fa-IR" altLang="fa-IR" sz="1600" b="0" i="0" u="none" strike="noStrike" cap="none" normalizeH="0" baseline="0" dirty="0">
                <a:ln>
                  <a:noFill/>
                </a:ln>
                <a:solidFill>
                  <a:srgbClr val="DC143C"/>
                </a:solidFill>
                <a:effectLst/>
                <a:latin typeface="Consolas" panose="020B0609020204030204" pitchFamily="49" charset="0"/>
                <a:cs typeface="Consolas" panose="020B0609020204030204" pitchFamily="49" charset="0"/>
              </a:rPr>
              <a:t>padding</a:t>
            </a:r>
            <a:r>
              <a:rPr kumimoji="0" lang="fa-IR" altLang="fa-IR" sz="1600" b="0" i="0" u="none" strike="noStrike" cap="none" normalizeH="0" baseline="0" dirty="0">
                <a:ln>
                  <a:noFill/>
                </a:ln>
                <a:solidFill>
                  <a:srgbClr val="000000"/>
                </a:solidFill>
                <a:effectLst/>
                <a:latin typeface="Verdana" panose="020B0604030504040204" pitchFamily="34" charset="0"/>
              </a:rPr>
              <a:t> property is a shorthand property for the following individual padding properties:</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padding-top</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padding-right</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padding-bottom</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Consolas" panose="020B0609020204030204" pitchFamily="49" charset="0"/>
                <a:cs typeface="Consolas" panose="020B0609020204030204" pitchFamily="49" charset="0"/>
              </a:rPr>
              <a:t>padding-left</a:t>
            </a:r>
            <a:endParaRPr kumimoji="0" lang="fa-IR" altLang="fa-IR" sz="1600" b="0" i="0" u="none" strike="noStrike" cap="none" normalizeH="0" baseline="0" dirty="0">
              <a:ln>
                <a:noFill/>
              </a:ln>
              <a:solidFill>
                <a:srgbClr val="0099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So, here is how it works:</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If the </a:t>
            </a:r>
            <a:r>
              <a:rPr kumimoji="0" lang="fa-IR" altLang="fa-IR" sz="1600" b="0" i="0" u="none" strike="noStrike" cap="none" normalizeH="0" baseline="0" dirty="0">
                <a:ln>
                  <a:noFill/>
                </a:ln>
                <a:solidFill>
                  <a:srgbClr val="DC143C"/>
                </a:solidFill>
                <a:effectLst/>
                <a:latin typeface="Consolas" panose="020B0609020204030204" pitchFamily="49" charset="0"/>
                <a:cs typeface="Consolas" panose="020B0609020204030204" pitchFamily="49" charset="0"/>
              </a:rPr>
              <a:t>padding</a:t>
            </a:r>
            <a:r>
              <a:rPr kumimoji="0" lang="fa-IR" altLang="fa-IR" sz="1600" b="0" i="0" u="none" strike="noStrike" cap="none" normalizeH="0" baseline="0" dirty="0">
                <a:ln>
                  <a:noFill/>
                </a:ln>
                <a:solidFill>
                  <a:srgbClr val="000000"/>
                </a:solidFill>
                <a:effectLst/>
                <a:latin typeface="Verdana" panose="020B0604030504040204" pitchFamily="34" charset="0"/>
              </a:rPr>
              <a:t> property has four values:</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Verdana" panose="020B0604030504040204" pitchFamily="34" charset="0"/>
              </a:rPr>
              <a:t>padding: 25px 50px 75px 100px;</a:t>
            </a:r>
            <a:endParaRPr kumimoji="0" lang="fa-IR" altLang="fa-IR" sz="1600" b="0" i="0" u="none" strike="noStrike" cap="none" normalizeH="0" baseline="0" dirty="0">
              <a:ln>
                <a:noFill/>
              </a:ln>
              <a:solidFill>
                <a:srgbClr val="000000"/>
              </a:solidFill>
              <a:effectLst/>
              <a:latin typeface="Verdana" panose="020B060403050404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0000"/>
                </a:solidFill>
                <a:effectLst/>
                <a:latin typeface="Verdana" panose="020B0604030504040204" pitchFamily="34" charset="0"/>
              </a:rPr>
              <a:t>top padding is 25px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0000"/>
                </a:solidFill>
                <a:effectLst/>
                <a:latin typeface="Verdana" panose="020B0604030504040204" pitchFamily="34" charset="0"/>
              </a:rPr>
              <a:t>right padding is 50px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0000"/>
                </a:solidFill>
                <a:effectLst/>
                <a:latin typeface="Verdana" panose="020B0604030504040204" pitchFamily="34" charset="0"/>
              </a:rPr>
              <a:t>bottom padding is 75px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0000"/>
                </a:solidFill>
                <a:effectLst/>
                <a:latin typeface="Verdana" panose="020B0604030504040204" pitchFamily="34" charset="0"/>
              </a:rPr>
              <a:t>left padding is 100px</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 xmlns:a16="http://schemas.microsoft.com/office/drawing/2014/main" id="{2BC1E004-B4AA-064B-7F96-7B65F9D1B8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7" name="TextBox 6">
            <a:extLst>
              <a:ext uri="{FF2B5EF4-FFF2-40B4-BE49-F238E27FC236}">
                <a16:creationId xmlns="" xmlns:a16="http://schemas.microsoft.com/office/drawing/2014/main" id="{6CA83603-8319-0F08-9C0F-6CBB820130DF}"/>
              </a:ext>
            </a:extLst>
          </p:cNvPr>
          <p:cNvSpPr txBox="1"/>
          <p:nvPr/>
        </p:nvSpPr>
        <p:spPr>
          <a:xfrm>
            <a:off x="440266" y="472281"/>
            <a:ext cx="3251200" cy="584775"/>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Padding</a:t>
            </a:r>
            <a:endParaRPr lang="fa-IR" sz="32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7061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D6A170A-2B9C-EE88-9E38-E9C839617BD0}"/>
              </a:ext>
            </a:extLst>
          </p:cNvPr>
          <p:cNvSpPr>
            <a:spLocks noChangeArrowheads="1"/>
          </p:cNvSpPr>
          <p:nvPr/>
        </p:nvSpPr>
        <p:spPr bwMode="auto">
          <a:xfrm>
            <a:off x="880533" y="1308289"/>
            <a:ext cx="4346223" cy="26320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If the </a:t>
            </a:r>
            <a:r>
              <a:rPr kumimoji="0" lang="fa-IR" altLang="fa-IR" sz="1600" b="0" i="0" u="none" strike="noStrike" cap="none" normalizeH="0" baseline="0" dirty="0">
                <a:ln>
                  <a:noFill/>
                </a:ln>
                <a:solidFill>
                  <a:srgbClr val="DC143C"/>
                </a:solidFill>
                <a:effectLst/>
                <a:latin typeface="Consolas" panose="020B0609020204030204" pitchFamily="49" charset="0"/>
                <a:cs typeface="Consolas" panose="020B0609020204030204" pitchFamily="49" charset="0"/>
              </a:rPr>
              <a:t>padding</a:t>
            </a:r>
            <a:r>
              <a:rPr kumimoji="0" lang="fa-IR" altLang="fa-IR" sz="1600" b="0" i="0" u="none" strike="noStrike" cap="none" normalizeH="0" baseline="0" dirty="0">
                <a:ln>
                  <a:noFill/>
                </a:ln>
                <a:solidFill>
                  <a:srgbClr val="000000"/>
                </a:solidFill>
                <a:effectLst/>
                <a:latin typeface="Verdana" panose="020B0604030504040204" pitchFamily="34" charset="0"/>
              </a:rPr>
              <a:t> property has four values:</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Verdana" panose="020B0604030504040204" pitchFamily="34" charset="0"/>
              </a:rPr>
              <a:t>padding: 25px 50px 75px 100px;</a:t>
            </a:r>
            <a:endParaRPr kumimoji="0" lang="fa-IR" altLang="fa-IR" sz="1600" b="0" i="0" u="none" strike="noStrike" cap="none" normalizeH="0" baseline="0" dirty="0">
              <a:ln>
                <a:noFill/>
              </a:ln>
              <a:solidFill>
                <a:srgbClr val="000000"/>
              </a:solidFill>
              <a:effectLst/>
              <a:latin typeface="Verdana" panose="020B060403050404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top padding is 25px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right padding is 50px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bottom padding is 75px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left padding is 100px</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 xmlns:a16="http://schemas.microsoft.com/office/drawing/2014/main" id="{13013AE7-8408-A468-E335-28A614A9DEC3}"/>
              </a:ext>
            </a:extLst>
          </p:cNvPr>
          <p:cNvSpPr>
            <a:spLocks noChangeArrowheads="1"/>
          </p:cNvSpPr>
          <p:nvPr/>
        </p:nvSpPr>
        <p:spPr bwMode="auto">
          <a:xfrm>
            <a:off x="790222" y="4233709"/>
            <a:ext cx="4831645" cy="22626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If the </a:t>
            </a:r>
            <a:r>
              <a:rPr kumimoji="0" lang="fa-IR" altLang="fa-IR" sz="1600" b="0" i="0" u="none" strike="noStrike" cap="none" normalizeH="0" baseline="0" dirty="0">
                <a:ln>
                  <a:noFill/>
                </a:ln>
                <a:solidFill>
                  <a:srgbClr val="DC143C"/>
                </a:solidFill>
                <a:effectLst/>
                <a:latin typeface="Consolas" panose="020B0609020204030204" pitchFamily="49" charset="0"/>
                <a:cs typeface="Consolas" panose="020B0609020204030204" pitchFamily="49" charset="0"/>
              </a:rPr>
              <a:t>padding</a:t>
            </a:r>
            <a:r>
              <a:rPr kumimoji="0" lang="fa-IR" altLang="fa-IR" sz="1600" b="0" i="0" u="none" strike="noStrike" cap="none" normalizeH="0" baseline="0" dirty="0">
                <a:ln>
                  <a:noFill/>
                </a:ln>
                <a:solidFill>
                  <a:srgbClr val="000000"/>
                </a:solidFill>
                <a:effectLst/>
                <a:latin typeface="Verdana" panose="020B0604030504040204" pitchFamily="34" charset="0"/>
              </a:rPr>
              <a:t> property has three values:</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Verdana" panose="020B0604030504040204" pitchFamily="34" charset="0"/>
              </a:rPr>
              <a:t>padding: 25px 50px 75px;</a:t>
            </a:r>
            <a:endParaRPr kumimoji="0" lang="fa-IR" altLang="fa-IR" sz="1600" b="0" i="0" u="none" strike="noStrike" cap="none" normalizeH="0" baseline="0" dirty="0">
              <a:ln>
                <a:noFill/>
              </a:ln>
              <a:solidFill>
                <a:srgbClr val="000000"/>
              </a:solidFill>
              <a:effectLst/>
              <a:latin typeface="Verdana" panose="020B060403050404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top padding is 25px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right and left paddings are 50px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bottom padding is 75px</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 xmlns:a16="http://schemas.microsoft.com/office/drawing/2014/main" id="{9722E294-592F-BDDA-F6E2-07F3F468CFEA}"/>
              </a:ext>
            </a:extLst>
          </p:cNvPr>
          <p:cNvSpPr>
            <a:spLocks noChangeArrowheads="1"/>
          </p:cNvSpPr>
          <p:nvPr/>
        </p:nvSpPr>
        <p:spPr bwMode="auto">
          <a:xfrm>
            <a:off x="6231467" y="1308289"/>
            <a:ext cx="5080000" cy="18933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If the </a:t>
            </a:r>
            <a:r>
              <a:rPr kumimoji="0" lang="fa-IR" altLang="fa-IR" sz="1600" b="0" i="0" u="none" strike="noStrike" cap="none" normalizeH="0" baseline="0" dirty="0">
                <a:ln>
                  <a:noFill/>
                </a:ln>
                <a:solidFill>
                  <a:srgbClr val="DC143C"/>
                </a:solidFill>
                <a:effectLst/>
                <a:latin typeface="Consolas" panose="020B0609020204030204" pitchFamily="49" charset="0"/>
                <a:cs typeface="Consolas" panose="020B0609020204030204" pitchFamily="49" charset="0"/>
              </a:rPr>
              <a:t>padding</a:t>
            </a:r>
            <a:r>
              <a:rPr kumimoji="0" lang="fa-IR" altLang="fa-IR" sz="1600" b="0" i="0" u="none" strike="noStrike" cap="none" normalizeH="0" baseline="0" dirty="0">
                <a:ln>
                  <a:noFill/>
                </a:ln>
                <a:solidFill>
                  <a:srgbClr val="000000"/>
                </a:solidFill>
                <a:effectLst/>
                <a:latin typeface="Verdana" panose="020B0604030504040204" pitchFamily="34" charset="0"/>
              </a:rPr>
              <a:t> property has two values:</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Verdana" panose="020B0604030504040204" pitchFamily="34" charset="0"/>
              </a:rPr>
              <a:t>padding: 25px 50px;</a:t>
            </a:r>
            <a:endParaRPr kumimoji="0" lang="fa-IR" altLang="fa-IR" sz="1600" b="0" i="0" u="none" strike="noStrike" cap="none" normalizeH="0" baseline="0" dirty="0">
              <a:ln>
                <a:noFill/>
              </a:ln>
              <a:solidFill>
                <a:srgbClr val="000000"/>
              </a:solidFill>
              <a:effectLst/>
              <a:latin typeface="Verdana" panose="020B060403050404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top and bottom paddings are 25px</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right and left paddings are 50px</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 xmlns:a16="http://schemas.microsoft.com/office/drawing/2014/main" id="{BBE9B2EA-EF2F-3953-0A77-887CF12EB391}"/>
              </a:ext>
            </a:extLst>
          </p:cNvPr>
          <p:cNvSpPr>
            <a:spLocks noChangeArrowheads="1"/>
          </p:cNvSpPr>
          <p:nvPr/>
        </p:nvSpPr>
        <p:spPr bwMode="auto">
          <a:xfrm>
            <a:off x="6231467" y="4418375"/>
            <a:ext cx="4831645" cy="15240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a-IR" altLang="fa-IR" sz="1600" b="0" i="0" u="none" strike="noStrike" cap="none" normalizeH="0" baseline="0" dirty="0">
                <a:ln>
                  <a:noFill/>
                </a:ln>
                <a:solidFill>
                  <a:srgbClr val="000000"/>
                </a:solidFill>
                <a:effectLst/>
                <a:latin typeface="Verdana" panose="020B0604030504040204" pitchFamily="34" charset="0"/>
              </a:rPr>
              <a:t>If the </a:t>
            </a:r>
            <a:r>
              <a:rPr kumimoji="0" lang="fa-IR" altLang="fa-IR" sz="1600" b="0" i="0" u="none" strike="noStrike" cap="none" normalizeH="0" baseline="0" dirty="0">
                <a:ln>
                  <a:noFill/>
                </a:ln>
                <a:solidFill>
                  <a:srgbClr val="DC143C"/>
                </a:solidFill>
                <a:effectLst/>
                <a:latin typeface="Consolas" panose="020B0609020204030204" pitchFamily="49" charset="0"/>
                <a:cs typeface="Consolas" panose="020B0609020204030204" pitchFamily="49" charset="0"/>
              </a:rPr>
              <a:t>padding</a:t>
            </a:r>
            <a:r>
              <a:rPr kumimoji="0" lang="fa-IR" altLang="fa-IR" sz="1600" b="0" i="0" u="none" strike="noStrike" cap="none" normalizeH="0" baseline="0" dirty="0">
                <a:ln>
                  <a:noFill/>
                </a:ln>
                <a:solidFill>
                  <a:srgbClr val="000000"/>
                </a:solidFill>
                <a:effectLst/>
                <a:latin typeface="Verdana" panose="020B0604030504040204" pitchFamily="34" charset="0"/>
              </a:rPr>
              <a:t> property has one value:</a:t>
            </a:r>
            <a:endParaRPr kumimoji="0" lang="fa-IR" altLang="fa-I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1" i="0" u="none" strike="noStrike" cap="none" normalizeH="0" baseline="0" dirty="0">
                <a:ln>
                  <a:noFill/>
                </a:ln>
                <a:solidFill>
                  <a:srgbClr val="000000"/>
                </a:solidFill>
                <a:effectLst/>
                <a:latin typeface="Verdana" panose="020B0604030504040204" pitchFamily="34" charset="0"/>
              </a:rPr>
              <a:t>padding: 25px;</a:t>
            </a:r>
            <a:endParaRPr kumimoji="0" lang="fa-IR" altLang="fa-IR" sz="1600" b="0" i="0" u="none" strike="noStrike" cap="none" normalizeH="0" baseline="0" dirty="0">
              <a:ln>
                <a:noFill/>
              </a:ln>
              <a:solidFill>
                <a:srgbClr val="000000"/>
              </a:solidFill>
              <a:effectLst/>
              <a:latin typeface="Verdana" panose="020B0604030504040204" pitchFamily="34" charset="0"/>
            </a:endParaRP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009900"/>
                </a:solidFill>
                <a:effectLst/>
                <a:latin typeface="Verdana" panose="020B0604030504040204" pitchFamily="34" charset="0"/>
              </a:rPr>
              <a:t>all four paddings are 25px</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6AB41C11-B916-6232-9E74-7BDF0E20F7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7" name="TextBox 6">
            <a:extLst>
              <a:ext uri="{FF2B5EF4-FFF2-40B4-BE49-F238E27FC236}">
                <a16:creationId xmlns="" xmlns:a16="http://schemas.microsoft.com/office/drawing/2014/main" id="{B4AEABD7-483E-8CA0-9675-CFD67EDEA276}"/>
              </a:ext>
            </a:extLst>
          </p:cNvPr>
          <p:cNvSpPr txBox="1"/>
          <p:nvPr/>
        </p:nvSpPr>
        <p:spPr>
          <a:xfrm>
            <a:off x="440266" y="472281"/>
            <a:ext cx="3251200" cy="584775"/>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Padding</a:t>
            </a:r>
            <a:endParaRPr lang="fa-IR" sz="3200" b="1" dirty="0">
              <a:solidFill>
                <a:srgbClr val="C00000"/>
              </a:solidFill>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 xmlns:a16="http://schemas.microsoft.com/office/drawing/2014/main" id="{DE1B634D-EB58-BB6F-3084-47CE70744EBD}"/>
              </a:ext>
            </a:extLst>
          </p:cNvPr>
          <p:cNvCxnSpPr/>
          <p:nvPr/>
        </p:nvCxnSpPr>
        <p:spPr>
          <a:xfrm>
            <a:off x="5621867" y="225778"/>
            <a:ext cx="0" cy="6547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CC687442-91B0-7CC4-91C3-F77536AFD199}"/>
              </a:ext>
            </a:extLst>
          </p:cNvPr>
          <p:cNvCxnSpPr/>
          <p:nvPr/>
        </p:nvCxnSpPr>
        <p:spPr>
          <a:xfrm>
            <a:off x="146756" y="3804356"/>
            <a:ext cx="120452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15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CA295412-4E24-50CB-44CC-CC3662156D0E}"/>
              </a:ext>
            </a:extLst>
          </p:cNvPr>
          <p:cNvSpPr/>
          <p:nvPr/>
        </p:nvSpPr>
        <p:spPr>
          <a:xfrm>
            <a:off x="795866" y="2121553"/>
            <a:ext cx="3409245" cy="4206964"/>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3" name="TextBox 2">
            <a:extLst>
              <a:ext uri="{FF2B5EF4-FFF2-40B4-BE49-F238E27FC236}">
                <a16:creationId xmlns="" xmlns:a16="http://schemas.microsoft.com/office/drawing/2014/main" id="{49D7DB54-0C8E-96E6-6243-69A3FA55C0FF}"/>
              </a:ext>
            </a:extLst>
          </p:cNvPr>
          <p:cNvSpPr txBox="1"/>
          <p:nvPr/>
        </p:nvSpPr>
        <p:spPr>
          <a:xfrm>
            <a:off x="835378" y="2173533"/>
            <a:ext cx="3330222" cy="4031873"/>
          </a:xfrm>
          <a:prstGeom prst="rect">
            <a:avLst/>
          </a:prstGeom>
          <a:noFill/>
        </p:spPr>
        <p:txBody>
          <a:bodyPr wrap="square">
            <a:spAutoFit/>
          </a:bodyPr>
          <a:lstStyle/>
          <a:p>
            <a:r>
              <a:rPr lang="en-US" sz="1600" dirty="0"/>
              <a:t>&lt;!DOCTYPE html&gt;</a:t>
            </a:r>
          </a:p>
          <a:p>
            <a:r>
              <a:rPr lang="en-US" sz="1600" dirty="0">
                <a:solidFill>
                  <a:srgbClr val="C00000"/>
                </a:solidFill>
              </a:rPr>
              <a:t>&lt;html&gt;</a:t>
            </a:r>
          </a:p>
          <a:p>
            <a:r>
              <a:rPr lang="en-US" sz="1600" dirty="0">
                <a:solidFill>
                  <a:srgbClr val="C00000"/>
                </a:solidFill>
              </a:rPr>
              <a:t>&lt;head&gt;</a:t>
            </a:r>
          </a:p>
          <a:p>
            <a:r>
              <a:rPr lang="en-US" sz="1600" dirty="0">
                <a:solidFill>
                  <a:srgbClr val="C00000"/>
                </a:solidFill>
              </a:rPr>
              <a:t>&lt;style&gt;</a:t>
            </a:r>
          </a:p>
          <a:p>
            <a:r>
              <a:rPr lang="en-US" sz="1600" dirty="0">
                <a:solidFill>
                  <a:srgbClr val="C00000"/>
                </a:solidFill>
              </a:rPr>
              <a:t>div {</a:t>
            </a:r>
          </a:p>
          <a:p>
            <a:r>
              <a:rPr lang="en-US" sz="1600" dirty="0">
                <a:highlight>
                  <a:srgbClr val="FFFF00"/>
                </a:highlight>
              </a:rPr>
              <a:t>  </a:t>
            </a:r>
            <a:r>
              <a:rPr lang="en-US" sz="1600" dirty="0">
                <a:solidFill>
                  <a:srgbClr val="FF0000"/>
                </a:solidFill>
                <a:highlight>
                  <a:srgbClr val="FFFF00"/>
                </a:highlight>
              </a:rPr>
              <a:t>padding</a:t>
            </a:r>
            <a:r>
              <a:rPr lang="en-US" sz="1600" dirty="0">
                <a:highlight>
                  <a:srgbClr val="FFFF00"/>
                </a:highlight>
              </a:rPr>
              <a:t>: </a:t>
            </a:r>
            <a:r>
              <a:rPr lang="en-US" sz="1600" dirty="0">
                <a:solidFill>
                  <a:srgbClr val="0070C0"/>
                </a:solidFill>
                <a:highlight>
                  <a:srgbClr val="FFFF00"/>
                </a:highlight>
              </a:rPr>
              <a:t>25px 50px 75px 100px</a:t>
            </a:r>
            <a:r>
              <a:rPr lang="en-US" sz="1600" dirty="0">
                <a:highlight>
                  <a:srgbClr val="FFFF00"/>
                </a:highlight>
              </a:rPr>
              <a:t>;</a:t>
            </a:r>
          </a:p>
          <a:p>
            <a:r>
              <a:rPr lang="en-US" sz="1600" dirty="0"/>
              <a:t>  </a:t>
            </a:r>
            <a:r>
              <a:rPr lang="en-US" sz="1600" dirty="0">
                <a:solidFill>
                  <a:srgbClr val="FF0000"/>
                </a:solidFill>
              </a:rPr>
              <a:t>background-color</a:t>
            </a:r>
            <a:r>
              <a:rPr lang="en-US" sz="1600" dirty="0"/>
              <a:t>: </a:t>
            </a:r>
            <a:r>
              <a:rPr lang="en-US" sz="1600" dirty="0" err="1">
                <a:solidFill>
                  <a:srgbClr val="0070C0"/>
                </a:solidFill>
              </a:rPr>
              <a:t>lightblue</a:t>
            </a:r>
            <a:r>
              <a:rPr lang="en-US" sz="1600" dirty="0"/>
              <a:t>;</a:t>
            </a:r>
          </a:p>
          <a:p>
            <a:r>
              <a:rPr lang="en-US" sz="1600" dirty="0"/>
              <a:t>}</a:t>
            </a:r>
          </a:p>
          <a:p>
            <a:r>
              <a:rPr lang="en-US" sz="1600" dirty="0">
                <a:solidFill>
                  <a:srgbClr val="C00000"/>
                </a:solidFill>
              </a:rPr>
              <a:t>&lt;/style&gt;</a:t>
            </a:r>
          </a:p>
          <a:p>
            <a:r>
              <a:rPr lang="en-US" sz="1600" dirty="0">
                <a:solidFill>
                  <a:srgbClr val="C00000"/>
                </a:solidFill>
              </a:rPr>
              <a:t>&lt;/head&gt;</a:t>
            </a:r>
          </a:p>
          <a:p>
            <a:r>
              <a:rPr lang="en-US" sz="1600" dirty="0">
                <a:solidFill>
                  <a:srgbClr val="C00000"/>
                </a:solidFill>
              </a:rPr>
              <a:t>&lt;body&gt;</a:t>
            </a:r>
          </a:p>
          <a:p>
            <a:endParaRPr lang="en-US" sz="1600" dirty="0"/>
          </a:p>
          <a:p>
            <a:r>
              <a:rPr lang="en-US" sz="1600" dirty="0"/>
              <a:t>&lt;</a:t>
            </a:r>
            <a:r>
              <a:rPr lang="en-US" sz="1600" dirty="0">
                <a:solidFill>
                  <a:srgbClr val="C00000"/>
                </a:solidFill>
              </a:rPr>
              <a:t>h2</a:t>
            </a:r>
            <a:r>
              <a:rPr lang="en-US" sz="1600" dirty="0"/>
              <a:t>&gt;This is heading &lt;/</a:t>
            </a:r>
            <a:r>
              <a:rPr lang="en-US" sz="1600" dirty="0">
                <a:solidFill>
                  <a:srgbClr val="C00000"/>
                </a:solidFill>
              </a:rPr>
              <a:t>h2</a:t>
            </a:r>
            <a:r>
              <a:rPr lang="en-US" sz="1600" dirty="0"/>
              <a:t>&gt;</a:t>
            </a:r>
          </a:p>
          <a:p>
            <a:r>
              <a:rPr lang="en-US" sz="1600" dirty="0"/>
              <a:t>&lt;</a:t>
            </a:r>
            <a:r>
              <a:rPr lang="en-US" sz="1600" dirty="0">
                <a:solidFill>
                  <a:srgbClr val="C00000"/>
                </a:solidFill>
              </a:rPr>
              <a:t>div</a:t>
            </a:r>
            <a:r>
              <a:rPr lang="en-US" sz="1600" dirty="0"/>
              <a:t>&gt;Hello world&lt;/</a:t>
            </a:r>
            <a:r>
              <a:rPr lang="en-US" sz="1600" dirty="0">
                <a:solidFill>
                  <a:srgbClr val="C00000"/>
                </a:solidFill>
              </a:rPr>
              <a:t>div</a:t>
            </a:r>
            <a:r>
              <a:rPr lang="en-US" sz="1600" dirty="0"/>
              <a:t>&gt;</a:t>
            </a:r>
          </a:p>
          <a:p>
            <a:r>
              <a:rPr lang="en-US" sz="1600" dirty="0">
                <a:solidFill>
                  <a:srgbClr val="C00000"/>
                </a:solidFill>
              </a:rPr>
              <a:t>&lt;/body&gt;</a:t>
            </a:r>
          </a:p>
          <a:p>
            <a:r>
              <a:rPr lang="en-US" sz="1600" dirty="0">
                <a:solidFill>
                  <a:srgbClr val="C00000"/>
                </a:solidFill>
              </a:rPr>
              <a:t>&lt;/html&gt;</a:t>
            </a:r>
          </a:p>
        </p:txBody>
      </p:sp>
      <p:sp>
        <p:nvSpPr>
          <p:cNvPr id="4" name="TextBox 3">
            <a:extLst>
              <a:ext uri="{FF2B5EF4-FFF2-40B4-BE49-F238E27FC236}">
                <a16:creationId xmlns="" xmlns:a16="http://schemas.microsoft.com/office/drawing/2014/main" id="{8412E65B-E840-7DF9-101F-BA2BD9BF700F}"/>
              </a:ext>
            </a:extLst>
          </p:cNvPr>
          <p:cNvSpPr txBox="1"/>
          <p:nvPr/>
        </p:nvSpPr>
        <p:spPr>
          <a:xfrm>
            <a:off x="835378" y="1665313"/>
            <a:ext cx="2274982"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Html &amp; 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 xmlns:a16="http://schemas.microsoft.com/office/drawing/2014/main" id="{399D8727-7D08-3A88-1F7D-22ED55C32785}"/>
              </a:ext>
            </a:extLst>
          </p:cNvPr>
          <p:cNvSpPr/>
          <p:nvPr/>
        </p:nvSpPr>
        <p:spPr>
          <a:xfrm>
            <a:off x="4459031" y="2121553"/>
            <a:ext cx="6169105" cy="881291"/>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6" name="TextBox 5">
            <a:extLst>
              <a:ext uri="{FF2B5EF4-FFF2-40B4-BE49-F238E27FC236}">
                <a16:creationId xmlns="" xmlns:a16="http://schemas.microsoft.com/office/drawing/2014/main" id="{9BE863D7-2F8D-5087-FA72-96D88A15F508}"/>
              </a:ext>
            </a:extLst>
          </p:cNvPr>
          <p:cNvSpPr txBox="1"/>
          <p:nvPr/>
        </p:nvSpPr>
        <p:spPr>
          <a:xfrm>
            <a:off x="4459031" y="2148837"/>
            <a:ext cx="6186391" cy="880369"/>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&lt;</a:t>
            </a:r>
            <a:r>
              <a:rPr lang="en-US" dirty="0">
                <a:solidFill>
                  <a:srgbClr val="C00000"/>
                </a:solidFill>
                <a:latin typeface="Arial" panose="020B0604020202020204" pitchFamily="34" charset="0"/>
                <a:cs typeface="Arial" panose="020B0604020202020204" pitchFamily="34" charset="0"/>
              </a:rPr>
              <a:t>div</a:t>
            </a:r>
            <a:r>
              <a:rPr lang="en-US" dirty="0">
                <a:latin typeface="Arial" panose="020B0604020202020204" pitchFamily="34" charset="0"/>
                <a:cs typeface="Arial" panose="020B0604020202020204" pitchFamily="34" charset="0"/>
              </a:rPr>
              <a:t> </a:t>
            </a:r>
            <a:r>
              <a:rPr lang="en-US" dirty="0">
                <a:solidFill>
                  <a:srgbClr val="00B050"/>
                </a:solidFill>
                <a:latin typeface="Arial" panose="020B0604020202020204" pitchFamily="34" charset="0"/>
                <a:cs typeface="Arial" panose="020B0604020202020204" pitchFamily="34" charset="0"/>
              </a:rPr>
              <a:t>style</a:t>
            </a:r>
            <a:r>
              <a:rPr lang="en-US" dirty="0">
                <a:latin typeface="Arial" panose="020B0604020202020204" pitchFamily="34" charset="0"/>
                <a:cs typeface="Arial" panose="020B0604020202020204" pitchFamily="34" charset="0"/>
              </a:rPr>
              <a:t>=“</a:t>
            </a:r>
            <a:r>
              <a:rPr lang="en-US" dirty="0">
                <a:solidFill>
                  <a:srgbClr val="FF0000"/>
                </a:solidFill>
                <a:latin typeface="Arial" panose="020B0604020202020204" pitchFamily="34" charset="0"/>
                <a:cs typeface="Arial" panose="020B0604020202020204" pitchFamily="34" charset="0"/>
              </a:rPr>
              <a:t>padding</a:t>
            </a:r>
            <a:r>
              <a:rPr lang="en-US" dirty="0">
                <a:latin typeface="Arial" panose="020B0604020202020204" pitchFamily="34" charset="0"/>
                <a:cs typeface="Arial" panose="020B0604020202020204" pitchFamily="34" charset="0"/>
              </a:rPr>
              <a:t>: </a:t>
            </a:r>
            <a:r>
              <a:rPr lang="en-US" dirty="0">
                <a:solidFill>
                  <a:srgbClr val="0070C0"/>
                </a:solidFill>
                <a:latin typeface="Arial" panose="020B0604020202020204" pitchFamily="34" charset="0"/>
                <a:cs typeface="Arial" panose="020B0604020202020204" pitchFamily="34" charset="0"/>
              </a:rPr>
              <a:t>25px 50px 75px 100px</a:t>
            </a:r>
            <a:r>
              <a:rPr lang="en-US" dirty="0">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background-color</a:t>
            </a:r>
            <a:r>
              <a:rPr lang="en-US" dirty="0">
                <a:latin typeface="Arial" panose="020B0604020202020204" pitchFamily="34" charset="0"/>
                <a:cs typeface="Arial" panose="020B0604020202020204" pitchFamily="34" charset="0"/>
              </a:rPr>
              <a:t>: </a:t>
            </a:r>
            <a:r>
              <a:rPr lang="en-US" dirty="0" err="1">
                <a:solidFill>
                  <a:srgbClr val="0070C0"/>
                </a:solidFill>
                <a:latin typeface="Arial" panose="020B0604020202020204" pitchFamily="34" charset="0"/>
                <a:cs typeface="Arial" panose="020B0604020202020204" pitchFamily="34" charset="0"/>
              </a:rPr>
              <a:t>lightblue</a:t>
            </a:r>
            <a:r>
              <a:rPr lang="en-US" dirty="0">
                <a:latin typeface="Arial" panose="020B0604020202020204" pitchFamily="34" charset="0"/>
                <a:cs typeface="Arial" panose="020B0604020202020204" pitchFamily="34" charset="0"/>
              </a:rPr>
              <a:t>;"&gt;Hello world&lt;/div&gt;</a:t>
            </a:r>
          </a:p>
        </p:txBody>
      </p:sp>
      <p:sp>
        <p:nvSpPr>
          <p:cNvPr id="7" name="TextBox 6">
            <a:extLst>
              <a:ext uri="{FF2B5EF4-FFF2-40B4-BE49-F238E27FC236}">
                <a16:creationId xmlns="" xmlns:a16="http://schemas.microsoft.com/office/drawing/2014/main" id="{B47F80EF-27BF-13D6-9020-1A127723523B}"/>
              </a:ext>
            </a:extLst>
          </p:cNvPr>
          <p:cNvSpPr txBox="1"/>
          <p:nvPr/>
        </p:nvSpPr>
        <p:spPr>
          <a:xfrm>
            <a:off x="4459031" y="1665313"/>
            <a:ext cx="1236236" cy="369332"/>
          </a:xfrm>
          <a:prstGeom prst="rect">
            <a:avLst/>
          </a:prstGeom>
          <a:noFill/>
        </p:spPr>
        <p:txBody>
          <a:bodyPr wrap="none" rtlCol="1">
            <a:spAutoFit/>
          </a:bodyPr>
          <a:lstStyle/>
          <a:p>
            <a:r>
              <a:rPr lang="en-US" b="1" dirty="0">
                <a:solidFill>
                  <a:srgbClr val="7030A0"/>
                </a:solidFill>
                <a:latin typeface="Arial" panose="020B0604020202020204" pitchFamily="34" charset="0"/>
                <a:cs typeface="Arial" panose="020B0604020202020204" pitchFamily="34" charset="0"/>
              </a:rPr>
              <a:t>Inline </a:t>
            </a:r>
            <a:r>
              <a:rPr lang="en-US" b="1" dirty="0" err="1">
                <a:solidFill>
                  <a:srgbClr val="7030A0"/>
                </a:solidFill>
                <a:latin typeface="Arial" panose="020B0604020202020204" pitchFamily="34" charset="0"/>
                <a:cs typeface="Arial" panose="020B0604020202020204" pitchFamily="34" charset="0"/>
              </a:rPr>
              <a:t>css</a:t>
            </a:r>
            <a:endParaRPr lang="fa-IR" b="1" dirty="0">
              <a:solidFill>
                <a:srgbClr val="7030A0"/>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 xmlns:a16="http://schemas.microsoft.com/office/drawing/2014/main" id="{8C54969C-7B15-152C-B365-A4D7052453A1}"/>
              </a:ext>
            </a:extLst>
          </p:cNvPr>
          <p:cNvSpPr/>
          <p:nvPr/>
        </p:nvSpPr>
        <p:spPr>
          <a:xfrm>
            <a:off x="4476317" y="4802932"/>
            <a:ext cx="6169105" cy="1438372"/>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0" name="TextBox 9">
            <a:extLst>
              <a:ext uri="{FF2B5EF4-FFF2-40B4-BE49-F238E27FC236}">
                <a16:creationId xmlns="" xmlns:a16="http://schemas.microsoft.com/office/drawing/2014/main" id="{059EF582-39E7-BE84-0827-016FC7CE9D4C}"/>
              </a:ext>
            </a:extLst>
          </p:cNvPr>
          <p:cNvSpPr txBox="1"/>
          <p:nvPr/>
        </p:nvSpPr>
        <p:spPr>
          <a:xfrm>
            <a:off x="4476317" y="3641072"/>
            <a:ext cx="941283"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a:t>
            </a:r>
            <a:endParaRPr lang="fa-IR" b="1" dirty="0">
              <a:solidFill>
                <a:srgbClr val="FF0000"/>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 xmlns:a16="http://schemas.microsoft.com/office/drawing/2014/main" id="{7B0EA7A1-BF8F-2165-0A3A-7B5F279AC99B}"/>
              </a:ext>
            </a:extLst>
          </p:cNvPr>
          <p:cNvCxnSpPr/>
          <p:nvPr/>
        </p:nvCxnSpPr>
        <p:spPr>
          <a:xfrm>
            <a:off x="4939688" y="4048287"/>
            <a:ext cx="0" cy="2374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61A20ADA-6051-48BC-F1C3-0859061EEC42}"/>
              </a:ext>
            </a:extLst>
          </p:cNvPr>
          <p:cNvSpPr txBox="1"/>
          <p:nvPr/>
        </p:nvSpPr>
        <p:spPr>
          <a:xfrm>
            <a:off x="440266" y="472281"/>
            <a:ext cx="3251200" cy="584775"/>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Padding</a:t>
            </a:r>
            <a:endParaRPr lang="fa-IR" sz="3200" b="1" dirty="0">
              <a:solidFill>
                <a:srgbClr val="C00000"/>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 xmlns:a16="http://schemas.microsoft.com/office/drawing/2014/main" id="{9696AB15-03C8-6662-060A-002BDFFC4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653" y="4816420"/>
            <a:ext cx="5932392" cy="1411396"/>
          </a:xfrm>
          <a:prstGeom prst="rect">
            <a:avLst/>
          </a:prstGeom>
        </p:spPr>
      </p:pic>
    </p:spTree>
    <p:extLst>
      <p:ext uri="{BB962C8B-B14F-4D97-AF65-F5344CB8AC3E}">
        <p14:creationId xmlns:p14="http://schemas.microsoft.com/office/powerpoint/2010/main" val="3866343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57800"/>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Picture 18">
            <a:extLst>
              <a:ext uri="{FF2B5EF4-FFF2-40B4-BE49-F238E27FC236}">
                <a16:creationId xmlns="" xmlns:a16="http://schemas.microsoft.com/office/drawing/2014/main" id="{3271D468-583A-44ED-4F16-A48D4D2EDE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1" name="TextBox 20">
            <a:extLst>
              <a:ext uri="{FF2B5EF4-FFF2-40B4-BE49-F238E27FC236}">
                <a16:creationId xmlns="" xmlns:a16="http://schemas.microsoft.com/office/drawing/2014/main" id="{C01C1396-1D28-96E9-B037-8D03090730E0}"/>
              </a:ext>
            </a:extLst>
          </p:cNvPr>
          <p:cNvSpPr txBox="1"/>
          <p:nvPr/>
        </p:nvSpPr>
        <p:spPr>
          <a:xfrm>
            <a:off x="835378" y="473188"/>
            <a:ext cx="2585155" cy="1138773"/>
          </a:xfrm>
          <a:prstGeom prst="rect">
            <a:avLst/>
          </a:prstGeom>
          <a:noFill/>
        </p:spPr>
        <p:txBody>
          <a:bodyPr wrap="square">
            <a:spAutoFit/>
          </a:bodyPr>
          <a:lstStyle/>
          <a:p>
            <a:pPr marL="457200" indent="-457200" algn="l">
              <a:buFont typeface="Wingdings" panose="05000000000000000000" pitchFamily="2" charset="2"/>
              <a:buChar char="Ø"/>
            </a:pPr>
            <a:r>
              <a:rPr lang="en-US" sz="3200" b="1" i="0" dirty="0">
                <a:solidFill>
                  <a:srgbClr val="C00000"/>
                </a:solidFill>
                <a:effectLst/>
                <a:latin typeface="Arial" panose="020B0604020202020204" pitchFamily="34" charset="0"/>
                <a:cs typeface="Arial" panose="020B0604020202020204" pitchFamily="34" charset="0"/>
              </a:rPr>
              <a:t>CSS Text</a:t>
            </a:r>
          </a:p>
          <a:p>
            <a:r>
              <a:rPr lang="en-US" dirty="0"/>
              <a:t/>
            </a:r>
            <a:br>
              <a:rPr lang="en-US" dirty="0"/>
            </a:br>
            <a:endParaRPr lang="fa-IR" dirty="0"/>
          </a:p>
        </p:txBody>
      </p:sp>
      <p:sp>
        <p:nvSpPr>
          <p:cNvPr id="23" name="TextBox 22">
            <a:extLst>
              <a:ext uri="{FF2B5EF4-FFF2-40B4-BE49-F238E27FC236}">
                <a16:creationId xmlns="" xmlns:a16="http://schemas.microsoft.com/office/drawing/2014/main" id="{A2B950EA-1E25-44B9-A4D2-3C6F1610AE7C}"/>
              </a:ext>
            </a:extLst>
          </p:cNvPr>
          <p:cNvSpPr txBox="1"/>
          <p:nvPr/>
        </p:nvSpPr>
        <p:spPr>
          <a:xfrm>
            <a:off x="883003" y="1413283"/>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color</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property</a:t>
            </a:r>
            <a:r>
              <a:rPr lang="en-US" dirty="0">
                <a:latin typeface="Arial" panose="020B0604020202020204" pitchFamily="34" charset="0"/>
                <a:cs typeface="Arial" panose="020B0604020202020204" pitchFamily="34" charset="0"/>
              </a:rPr>
              <a:t> is used to set the color of the </a:t>
            </a:r>
            <a:r>
              <a:rPr lang="en-US" dirty="0">
                <a:solidFill>
                  <a:srgbClr val="C00000"/>
                </a:solidFill>
                <a:latin typeface="Arial" panose="020B0604020202020204" pitchFamily="34" charset="0"/>
                <a:cs typeface="Arial" panose="020B0604020202020204" pitchFamily="34" charset="0"/>
              </a:rPr>
              <a:t>text</a:t>
            </a:r>
            <a:r>
              <a:rPr lang="en-US" dirty="0">
                <a:latin typeface="Arial" panose="020B0604020202020204" pitchFamily="34" charset="0"/>
                <a:cs typeface="Arial" panose="020B0604020202020204" pitchFamily="34" charset="0"/>
              </a:rPr>
              <a:t>.</a:t>
            </a:r>
            <a:endParaRPr lang="fa-IR" dirty="0">
              <a:latin typeface="Arial" panose="020B0604020202020204" pitchFamily="34" charset="0"/>
              <a:cs typeface="Arial" panose="020B0604020202020204" pitchFamily="34" charset="0"/>
            </a:endParaRPr>
          </a:p>
        </p:txBody>
      </p:sp>
      <p:sp>
        <p:nvSpPr>
          <p:cNvPr id="50" name="Rectangle 49">
            <a:extLst>
              <a:ext uri="{FF2B5EF4-FFF2-40B4-BE49-F238E27FC236}">
                <a16:creationId xmlns="" xmlns:a16="http://schemas.microsoft.com/office/drawing/2014/main" id="{17F4CC06-7B92-26CC-6E68-7A4C71614443}"/>
              </a:ext>
            </a:extLst>
          </p:cNvPr>
          <p:cNvSpPr/>
          <p:nvPr/>
        </p:nvSpPr>
        <p:spPr>
          <a:xfrm>
            <a:off x="993422" y="3288323"/>
            <a:ext cx="9031111" cy="1467554"/>
          </a:xfrm>
          <a:prstGeom prst="rect">
            <a:avLst/>
          </a:prstGeom>
          <a:ln>
            <a:solidFill>
              <a:srgbClr val="7030A0"/>
            </a:solidFill>
          </a:ln>
        </p:spPr>
        <p:style>
          <a:lnRef idx="2">
            <a:schemeClr val="accent5"/>
          </a:lnRef>
          <a:fillRef idx="1">
            <a:schemeClr val="lt1"/>
          </a:fillRef>
          <a:effectRef idx="0">
            <a:schemeClr val="accent5"/>
          </a:effectRef>
          <a:fontRef idx="minor">
            <a:schemeClr val="dk1"/>
          </a:fontRef>
        </p:style>
        <p:txBody>
          <a:bodyPr rtlCol="1" anchor="ctr"/>
          <a:lstStyle/>
          <a:p>
            <a:pPr algn="ctr"/>
            <a:endParaRPr lang="fa-IR"/>
          </a:p>
        </p:txBody>
      </p:sp>
      <p:sp>
        <p:nvSpPr>
          <p:cNvPr id="49" name="TextBox 48">
            <a:extLst>
              <a:ext uri="{FF2B5EF4-FFF2-40B4-BE49-F238E27FC236}">
                <a16:creationId xmlns="" xmlns:a16="http://schemas.microsoft.com/office/drawing/2014/main" id="{ABD6756E-DFFF-FCA5-F365-73EE411B6D7B}"/>
              </a:ext>
            </a:extLst>
          </p:cNvPr>
          <p:cNvSpPr txBox="1"/>
          <p:nvPr/>
        </p:nvSpPr>
        <p:spPr>
          <a:xfrm>
            <a:off x="993422" y="3483491"/>
            <a:ext cx="9527822" cy="1077218"/>
          </a:xfrm>
          <a:prstGeom prst="rect">
            <a:avLst/>
          </a:prstGeom>
          <a:noFill/>
        </p:spPr>
        <p:txBody>
          <a:bodyPr wrap="square">
            <a:spAutoFit/>
          </a:bodyPr>
          <a:lstStyle/>
          <a:p>
            <a:r>
              <a:rPr lang="en-US" sz="3200" dirty="0"/>
              <a:t>&lt;</a:t>
            </a:r>
            <a:r>
              <a:rPr lang="en-US" sz="3200" dirty="0">
                <a:solidFill>
                  <a:srgbClr val="C00000"/>
                </a:solidFill>
              </a:rPr>
              <a:t>h1</a:t>
            </a:r>
            <a:r>
              <a:rPr lang="en-US" sz="3200" dirty="0"/>
              <a:t> </a:t>
            </a:r>
            <a:r>
              <a:rPr lang="en-US" sz="3200" dirty="0">
                <a:solidFill>
                  <a:srgbClr val="00B050"/>
                </a:solidFill>
              </a:rPr>
              <a:t>style</a:t>
            </a:r>
            <a:r>
              <a:rPr lang="en-US" sz="3200" dirty="0"/>
              <a:t>="</a:t>
            </a:r>
            <a:r>
              <a:rPr lang="en-US" sz="3200" dirty="0" err="1">
                <a:solidFill>
                  <a:srgbClr val="FF0000"/>
                </a:solidFill>
              </a:rPr>
              <a:t>color</a:t>
            </a:r>
            <a:r>
              <a:rPr lang="en-US" sz="3200" dirty="0" err="1"/>
              <a:t>:</a:t>
            </a:r>
            <a:r>
              <a:rPr lang="en-US" sz="3200" dirty="0" err="1">
                <a:solidFill>
                  <a:srgbClr val="0070C0"/>
                </a:solidFill>
              </a:rPr>
              <a:t>green</a:t>
            </a:r>
            <a:r>
              <a:rPr lang="en-US" sz="3200" dirty="0"/>
              <a:t> ; "&gt;This is heading &lt;/</a:t>
            </a:r>
            <a:r>
              <a:rPr lang="en-US" sz="3200" dirty="0">
                <a:solidFill>
                  <a:srgbClr val="C00000"/>
                </a:solidFill>
              </a:rPr>
              <a:t>h1</a:t>
            </a:r>
            <a:r>
              <a:rPr lang="en-US" sz="3200" dirty="0"/>
              <a:t>&gt;</a:t>
            </a:r>
          </a:p>
          <a:p>
            <a:r>
              <a:rPr lang="en-US" sz="3200" dirty="0"/>
              <a:t>&lt;</a:t>
            </a:r>
            <a:r>
              <a:rPr lang="en-US" sz="3200" dirty="0">
                <a:solidFill>
                  <a:srgbClr val="C00000"/>
                </a:solidFill>
              </a:rPr>
              <a:t>h2</a:t>
            </a:r>
            <a:r>
              <a:rPr lang="en-US" sz="3200" dirty="0"/>
              <a:t> </a:t>
            </a:r>
            <a:r>
              <a:rPr lang="en-US" sz="3200" dirty="0">
                <a:solidFill>
                  <a:srgbClr val="00B050"/>
                </a:solidFill>
              </a:rPr>
              <a:t>style</a:t>
            </a:r>
            <a:r>
              <a:rPr lang="en-US" sz="3200" dirty="0"/>
              <a:t>="  </a:t>
            </a:r>
            <a:r>
              <a:rPr lang="en-US" sz="3200" dirty="0">
                <a:solidFill>
                  <a:srgbClr val="FF0000"/>
                </a:solidFill>
              </a:rPr>
              <a:t>color</a:t>
            </a:r>
            <a:r>
              <a:rPr lang="en-US" sz="3200" dirty="0"/>
              <a:t>: </a:t>
            </a:r>
            <a:r>
              <a:rPr lang="en-US" sz="3200" dirty="0">
                <a:solidFill>
                  <a:srgbClr val="0070C0"/>
                </a:solidFill>
              </a:rPr>
              <a:t>purple</a:t>
            </a:r>
            <a:r>
              <a:rPr lang="en-US" sz="3200" dirty="0"/>
              <a:t>;"&gt;Hello world&lt;/</a:t>
            </a:r>
            <a:r>
              <a:rPr lang="en-US" sz="3200" dirty="0">
                <a:solidFill>
                  <a:srgbClr val="C00000"/>
                </a:solidFill>
              </a:rPr>
              <a:t>h2</a:t>
            </a:r>
            <a:r>
              <a:rPr lang="en-US" sz="3200" dirty="0"/>
              <a:t>&gt;</a:t>
            </a:r>
            <a:endParaRPr lang="fa-IR" sz="3200" dirty="0"/>
          </a:p>
        </p:txBody>
      </p:sp>
      <p:sp>
        <p:nvSpPr>
          <p:cNvPr id="51" name="TextBox 50">
            <a:extLst>
              <a:ext uri="{FF2B5EF4-FFF2-40B4-BE49-F238E27FC236}">
                <a16:creationId xmlns="" xmlns:a16="http://schemas.microsoft.com/office/drawing/2014/main" id="{CC4E8091-AB3D-D9E3-7763-11671457785D}"/>
              </a:ext>
            </a:extLst>
          </p:cNvPr>
          <p:cNvSpPr txBox="1"/>
          <p:nvPr/>
        </p:nvSpPr>
        <p:spPr>
          <a:xfrm>
            <a:off x="993422" y="2620556"/>
            <a:ext cx="1822935" cy="523220"/>
          </a:xfrm>
          <a:prstGeom prst="rect">
            <a:avLst/>
          </a:prstGeom>
          <a:noFill/>
        </p:spPr>
        <p:txBody>
          <a:bodyPr wrap="none" rtlCol="1">
            <a:spAutoFit/>
          </a:bodyPr>
          <a:lstStyle/>
          <a:p>
            <a:r>
              <a:rPr lang="en-US" sz="2800" b="1" dirty="0">
                <a:solidFill>
                  <a:srgbClr val="7030A0"/>
                </a:solidFill>
                <a:latin typeface="Arial" panose="020B0604020202020204" pitchFamily="34" charset="0"/>
                <a:cs typeface="Arial" panose="020B0604020202020204" pitchFamily="34" charset="0"/>
              </a:rPr>
              <a:t>Inline </a:t>
            </a:r>
            <a:r>
              <a:rPr lang="en-US" sz="2800" b="1" dirty="0" err="1">
                <a:solidFill>
                  <a:srgbClr val="7030A0"/>
                </a:solidFill>
                <a:latin typeface="Arial" panose="020B0604020202020204" pitchFamily="34" charset="0"/>
                <a:cs typeface="Arial" panose="020B0604020202020204" pitchFamily="34" charset="0"/>
              </a:rPr>
              <a:t>css</a:t>
            </a:r>
            <a:endParaRPr lang="fa-IR" sz="2800"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319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57800"/>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Picture 18">
            <a:extLst>
              <a:ext uri="{FF2B5EF4-FFF2-40B4-BE49-F238E27FC236}">
                <a16:creationId xmlns="" xmlns:a16="http://schemas.microsoft.com/office/drawing/2014/main" id="{3271D468-583A-44ED-4F16-A48D4D2EDE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1" name="TextBox 20">
            <a:extLst>
              <a:ext uri="{FF2B5EF4-FFF2-40B4-BE49-F238E27FC236}">
                <a16:creationId xmlns="" xmlns:a16="http://schemas.microsoft.com/office/drawing/2014/main" id="{C01C1396-1D28-96E9-B037-8D03090730E0}"/>
              </a:ext>
            </a:extLst>
          </p:cNvPr>
          <p:cNvSpPr txBox="1"/>
          <p:nvPr/>
        </p:nvSpPr>
        <p:spPr>
          <a:xfrm>
            <a:off x="835378" y="473188"/>
            <a:ext cx="2585155" cy="1138773"/>
          </a:xfrm>
          <a:prstGeom prst="rect">
            <a:avLst/>
          </a:prstGeom>
          <a:noFill/>
        </p:spPr>
        <p:txBody>
          <a:bodyPr wrap="square">
            <a:spAutoFit/>
          </a:bodyPr>
          <a:lstStyle/>
          <a:p>
            <a:pPr marL="457200" indent="-457200" algn="l">
              <a:buFont typeface="Wingdings" panose="05000000000000000000" pitchFamily="2" charset="2"/>
              <a:buChar char="Ø"/>
            </a:pPr>
            <a:r>
              <a:rPr lang="en-US" sz="3200" b="1" i="0" dirty="0">
                <a:solidFill>
                  <a:srgbClr val="C00000"/>
                </a:solidFill>
                <a:effectLst/>
                <a:latin typeface="Arial" panose="020B0604020202020204" pitchFamily="34" charset="0"/>
                <a:cs typeface="Arial" panose="020B0604020202020204" pitchFamily="34" charset="0"/>
              </a:rPr>
              <a:t>CSS Text</a:t>
            </a:r>
          </a:p>
          <a:p>
            <a:r>
              <a:rPr lang="en-US" dirty="0"/>
              <a:t/>
            </a:r>
            <a:br>
              <a:rPr lang="en-US" dirty="0"/>
            </a:br>
            <a:endParaRPr lang="fa-IR" dirty="0"/>
          </a:p>
        </p:txBody>
      </p:sp>
      <p:sp>
        <p:nvSpPr>
          <p:cNvPr id="28" name="Rectangle 27">
            <a:extLst>
              <a:ext uri="{FF2B5EF4-FFF2-40B4-BE49-F238E27FC236}">
                <a16:creationId xmlns="" xmlns:a16="http://schemas.microsoft.com/office/drawing/2014/main" id="{282BF83A-27FC-4545-6314-6DA50CC6CED2}"/>
              </a:ext>
            </a:extLst>
          </p:cNvPr>
          <p:cNvSpPr/>
          <p:nvPr/>
        </p:nvSpPr>
        <p:spPr>
          <a:xfrm>
            <a:off x="3231549" y="1225802"/>
            <a:ext cx="2551289" cy="5267954"/>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27" name="TextBox 26">
            <a:extLst>
              <a:ext uri="{FF2B5EF4-FFF2-40B4-BE49-F238E27FC236}">
                <a16:creationId xmlns="" xmlns:a16="http://schemas.microsoft.com/office/drawing/2014/main" id="{1E7D3BD0-933A-A34F-050D-E51BC5C2FEAF}"/>
              </a:ext>
            </a:extLst>
          </p:cNvPr>
          <p:cNvSpPr txBox="1"/>
          <p:nvPr/>
        </p:nvSpPr>
        <p:spPr>
          <a:xfrm>
            <a:off x="3363736" y="1351400"/>
            <a:ext cx="2506133" cy="5016758"/>
          </a:xfrm>
          <a:prstGeom prst="rect">
            <a:avLst/>
          </a:prstGeom>
          <a:noFill/>
        </p:spPr>
        <p:txBody>
          <a:bodyPr wrap="square">
            <a:spAutoFit/>
          </a:bodyPr>
          <a:lstStyle/>
          <a:p>
            <a:r>
              <a:rPr lang="en-US" sz="1600" dirty="0">
                <a:solidFill>
                  <a:srgbClr val="C00000"/>
                </a:solidFill>
              </a:rPr>
              <a:t>&lt;!DOCTYPE html&gt;</a:t>
            </a:r>
          </a:p>
          <a:p>
            <a:r>
              <a:rPr lang="en-US" sz="1600" dirty="0"/>
              <a:t>&lt;</a:t>
            </a:r>
            <a:r>
              <a:rPr lang="en-US" sz="1600" dirty="0">
                <a:solidFill>
                  <a:srgbClr val="C00000"/>
                </a:solidFill>
              </a:rPr>
              <a:t>html</a:t>
            </a:r>
            <a:r>
              <a:rPr lang="en-US" sz="1600" dirty="0"/>
              <a:t>&gt;</a:t>
            </a:r>
          </a:p>
          <a:p>
            <a:r>
              <a:rPr lang="en-US" sz="1600" dirty="0"/>
              <a:t>&lt;</a:t>
            </a:r>
            <a:r>
              <a:rPr lang="en-US" sz="1600" dirty="0">
                <a:solidFill>
                  <a:srgbClr val="C00000"/>
                </a:solidFill>
              </a:rPr>
              <a:t>head</a:t>
            </a:r>
            <a:r>
              <a:rPr lang="en-US" sz="1600" dirty="0"/>
              <a:t>&gt;</a:t>
            </a:r>
          </a:p>
          <a:p>
            <a:r>
              <a:rPr lang="en-US" sz="1600" dirty="0"/>
              <a:t>&lt;</a:t>
            </a:r>
            <a:r>
              <a:rPr lang="en-US" sz="1600" dirty="0">
                <a:solidFill>
                  <a:srgbClr val="C00000"/>
                </a:solidFill>
              </a:rPr>
              <a:t>style</a:t>
            </a:r>
            <a:r>
              <a:rPr lang="en-US" sz="1600" dirty="0"/>
              <a:t>&gt;</a:t>
            </a:r>
          </a:p>
          <a:p>
            <a:r>
              <a:rPr lang="en-US" sz="1600" dirty="0">
                <a:solidFill>
                  <a:srgbClr val="C00000"/>
                </a:solidFill>
              </a:rPr>
              <a:t>h2</a:t>
            </a:r>
            <a:r>
              <a:rPr lang="en-US" sz="1600" dirty="0"/>
              <a:t> {</a:t>
            </a:r>
          </a:p>
          <a:p>
            <a:r>
              <a:rPr lang="en-US" sz="1600" dirty="0">
                <a:highlight>
                  <a:srgbClr val="FFFF00"/>
                </a:highlight>
              </a:rPr>
              <a:t>  </a:t>
            </a:r>
            <a:r>
              <a:rPr lang="en-US" sz="1600" dirty="0">
                <a:solidFill>
                  <a:srgbClr val="FF0000"/>
                </a:solidFill>
                <a:highlight>
                  <a:srgbClr val="FFFF00"/>
                </a:highlight>
              </a:rPr>
              <a:t>color</a:t>
            </a:r>
            <a:r>
              <a:rPr lang="en-US" sz="1600" dirty="0">
                <a:highlight>
                  <a:srgbClr val="FFFF00"/>
                </a:highlight>
              </a:rPr>
              <a:t>: </a:t>
            </a:r>
            <a:r>
              <a:rPr lang="en-US" sz="1600" dirty="0">
                <a:solidFill>
                  <a:srgbClr val="0070C0"/>
                </a:solidFill>
                <a:highlight>
                  <a:srgbClr val="FFFF00"/>
                </a:highlight>
              </a:rPr>
              <a:t>purple</a:t>
            </a:r>
            <a:r>
              <a:rPr lang="en-US" sz="1600" dirty="0">
                <a:highlight>
                  <a:srgbClr val="FFFF00"/>
                </a:highlight>
              </a:rPr>
              <a:t>;</a:t>
            </a:r>
          </a:p>
          <a:p>
            <a:r>
              <a:rPr lang="en-US" sz="1600" dirty="0"/>
              <a:t>}</a:t>
            </a:r>
          </a:p>
          <a:p>
            <a:endParaRPr lang="en-US" sz="1600" dirty="0"/>
          </a:p>
          <a:p>
            <a:r>
              <a:rPr lang="en-US" sz="1600" dirty="0">
                <a:solidFill>
                  <a:srgbClr val="C00000"/>
                </a:solidFill>
              </a:rPr>
              <a:t>h1</a:t>
            </a:r>
            <a:r>
              <a:rPr lang="en-US" sz="1600" dirty="0"/>
              <a:t> {</a:t>
            </a:r>
          </a:p>
          <a:p>
            <a:r>
              <a:rPr lang="en-US" sz="1600" dirty="0">
                <a:highlight>
                  <a:srgbClr val="FFFF00"/>
                </a:highlight>
              </a:rPr>
              <a:t>  </a:t>
            </a:r>
            <a:r>
              <a:rPr lang="en-US" sz="1600" dirty="0">
                <a:solidFill>
                  <a:srgbClr val="FF0000"/>
                </a:solidFill>
                <a:highlight>
                  <a:srgbClr val="FFFF00"/>
                </a:highlight>
              </a:rPr>
              <a:t>color</a:t>
            </a:r>
            <a:r>
              <a:rPr lang="en-US" sz="1600" dirty="0">
                <a:highlight>
                  <a:srgbClr val="FFFF00"/>
                </a:highlight>
              </a:rPr>
              <a:t>: </a:t>
            </a:r>
            <a:r>
              <a:rPr lang="en-US" sz="1600" dirty="0">
                <a:solidFill>
                  <a:srgbClr val="0070C0"/>
                </a:solidFill>
                <a:highlight>
                  <a:srgbClr val="FFFF00"/>
                </a:highlight>
              </a:rPr>
              <a:t>green</a:t>
            </a:r>
            <a:r>
              <a:rPr lang="en-US" sz="1600" dirty="0">
                <a:highlight>
                  <a:srgbClr val="FFFF00"/>
                </a:highlight>
              </a:rPr>
              <a:t>;</a:t>
            </a:r>
          </a:p>
          <a:p>
            <a:r>
              <a:rPr lang="en-US" sz="1600" dirty="0"/>
              <a:t>}</a:t>
            </a:r>
          </a:p>
          <a:p>
            <a:r>
              <a:rPr lang="en-US" sz="1600" dirty="0"/>
              <a:t>&lt;/</a:t>
            </a:r>
            <a:r>
              <a:rPr lang="en-US" sz="1600" dirty="0">
                <a:solidFill>
                  <a:srgbClr val="C00000"/>
                </a:solidFill>
              </a:rPr>
              <a:t>style</a:t>
            </a:r>
            <a:r>
              <a:rPr lang="en-US" sz="1600" dirty="0"/>
              <a:t>&gt;</a:t>
            </a:r>
            <a:endParaRPr lang="fa-IR" sz="1600" dirty="0"/>
          </a:p>
          <a:p>
            <a:endParaRPr lang="en-US" sz="1600" dirty="0"/>
          </a:p>
          <a:p>
            <a:r>
              <a:rPr lang="en-US" sz="1600" dirty="0"/>
              <a:t>&lt;/</a:t>
            </a:r>
            <a:r>
              <a:rPr lang="en-US" sz="1600" dirty="0">
                <a:solidFill>
                  <a:srgbClr val="C00000"/>
                </a:solidFill>
              </a:rPr>
              <a:t>head</a:t>
            </a:r>
            <a:r>
              <a:rPr lang="en-US" sz="1600" dirty="0"/>
              <a:t>&gt;</a:t>
            </a:r>
          </a:p>
          <a:p>
            <a:r>
              <a:rPr lang="en-US" sz="1600" dirty="0"/>
              <a:t>&lt;</a:t>
            </a:r>
            <a:r>
              <a:rPr lang="en-US" sz="1600" dirty="0">
                <a:solidFill>
                  <a:srgbClr val="C00000"/>
                </a:solidFill>
              </a:rPr>
              <a:t>body</a:t>
            </a:r>
            <a:r>
              <a:rPr lang="en-US" sz="1600" dirty="0"/>
              <a:t>&gt;</a:t>
            </a:r>
          </a:p>
          <a:p>
            <a:endParaRPr lang="en-US" sz="1600" dirty="0"/>
          </a:p>
          <a:p>
            <a:r>
              <a:rPr lang="en-US" sz="1600" dirty="0"/>
              <a:t>&lt;</a:t>
            </a:r>
            <a:r>
              <a:rPr lang="en-US" sz="1600" dirty="0">
                <a:solidFill>
                  <a:srgbClr val="C00000"/>
                </a:solidFill>
              </a:rPr>
              <a:t>h1</a:t>
            </a:r>
            <a:r>
              <a:rPr lang="en-US" sz="1600" dirty="0"/>
              <a:t>&gt;This is heading &lt;/</a:t>
            </a:r>
            <a:r>
              <a:rPr lang="en-US" sz="1600" dirty="0">
                <a:solidFill>
                  <a:srgbClr val="C00000"/>
                </a:solidFill>
              </a:rPr>
              <a:t>h1</a:t>
            </a:r>
            <a:r>
              <a:rPr lang="en-US" sz="1600" dirty="0"/>
              <a:t>&gt;</a:t>
            </a:r>
          </a:p>
          <a:p>
            <a:r>
              <a:rPr lang="en-US" sz="1600" dirty="0"/>
              <a:t>&lt;</a:t>
            </a:r>
            <a:r>
              <a:rPr lang="en-US" sz="1600" dirty="0">
                <a:solidFill>
                  <a:srgbClr val="C00000"/>
                </a:solidFill>
              </a:rPr>
              <a:t>h2</a:t>
            </a:r>
            <a:r>
              <a:rPr lang="en-US" sz="1600" dirty="0"/>
              <a:t>&gt;Hello world&lt;/</a:t>
            </a:r>
            <a:r>
              <a:rPr lang="en-US" sz="1600" dirty="0">
                <a:solidFill>
                  <a:srgbClr val="C00000"/>
                </a:solidFill>
              </a:rPr>
              <a:t>h2</a:t>
            </a:r>
            <a:r>
              <a:rPr lang="en-US" sz="1600" dirty="0"/>
              <a:t>&gt;</a:t>
            </a:r>
          </a:p>
          <a:p>
            <a:r>
              <a:rPr lang="en-US" sz="1600" dirty="0"/>
              <a:t>&lt;/</a:t>
            </a:r>
            <a:r>
              <a:rPr lang="en-US" sz="1600" dirty="0">
                <a:solidFill>
                  <a:srgbClr val="C00000"/>
                </a:solidFill>
              </a:rPr>
              <a:t>body</a:t>
            </a:r>
            <a:r>
              <a:rPr lang="en-US" sz="1600" dirty="0"/>
              <a:t>&gt;</a:t>
            </a:r>
          </a:p>
          <a:p>
            <a:r>
              <a:rPr lang="en-US" sz="1600" dirty="0"/>
              <a:t>&lt;/</a:t>
            </a:r>
            <a:r>
              <a:rPr lang="en-US" sz="1600" dirty="0">
                <a:solidFill>
                  <a:srgbClr val="C00000"/>
                </a:solidFill>
              </a:rPr>
              <a:t>html</a:t>
            </a:r>
            <a:r>
              <a:rPr lang="en-US" sz="1600" dirty="0"/>
              <a:t>&gt;</a:t>
            </a:r>
          </a:p>
        </p:txBody>
      </p:sp>
      <p:sp>
        <p:nvSpPr>
          <p:cNvPr id="29" name="TextBox 28">
            <a:extLst>
              <a:ext uri="{FF2B5EF4-FFF2-40B4-BE49-F238E27FC236}">
                <a16:creationId xmlns="" xmlns:a16="http://schemas.microsoft.com/office/drawing/2014/main" id="{FEFC4B94-FB10-5CC5-8657-612D0843825A}"/>
              </a:ext>
            </a:extLst>
          </p:cNvPr>
          <p:cNvSpPr txBox="1"/>
          <p:nvPr/>
        </p:nvSpPr>
        <p:spPr>
          <a:xfrm>
            <a:off x="813881" y="3498860"/>
            <a:ext cx="2274982"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Html &amp; 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pic>
        <p:nvPicPr>
          <p:cNvPr id="39" name="Picture 38">
            <a:extLst>
              <a:ext uri="{FF2B5EF4-FFF2-40B4-BE49-F238E27FC236}">
                <a16:creationId xmlns="" xmlns:a16="http://schemas.microsoft.com/office/drawing/2014/main" id="{B72C4D36-2B8F-68E3-CB37-486975E1C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2233" y="2370305"/>
            <a:ext cx="2114286" cy="980952"/>
          </a:xfrm>
          <a:prstGeom prst="rect">
            <a:avLst/>
          </a:prstGeom>
        </p:spPr>
      </p:pic>
      <p:pic>
        <p:nvPicPr>
          <p:cNvPr id="41" name="Picture 40">
            <a:extLst>
              <a:ext uri="{FF2B5EF4-FFF2-40B4-BE49-F238E27FC236}">
                <a16:creationId xmlns="" xmlns:a16="http://schemas.microsoft.com/office/drawing/2014/main" id="{8A7BF024-F048-0A17-B99C-EF32C5507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614" y="5247454"/>
            <a:ext cx="2161905" cy="990476"/>
          </a:xfrm>
          <a:prstGeom prst="rect">
            <a:avLst/>
          </a:prstGeom>
        </p:spPr>
      </p:pic>
      <p:sp>
        <p:nvSpPr>
          <p:cNvPr id="42" name="TextBox 41">
            <a:extLst>
              <a:ext uri="{FF2B5EF4-FFF2-40B4-BE49-F238E27FC236}">
                <a16:creationId xmlns="" xmlns:a16="http://schemas.microsoft.com/office/drawing/2014/main" id="{F4344395-821C-87DE-D049-7CDBE00A85A2}"/>
              </a:ext>
            </a:extLst>
          </p:cNvPr>
          <p:cNvSpPr txBox="1"/>
          <p:nvPr/>
        </p:nvSpPr>
        <p:spPr>
          <a:xfrm>
            <a:off x="7282233" y="1225802"/>
            <a:ext cx="1492716"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html</a:t>
            </a:r>
            <a:endParaRPr lang="fa-IR" b="1" dirty="0">
              <a:solidFill>
                <a:srgbClr val="FF0000"/>
              </a:solidFill>
              <a:latin typeface="Arial" panose="020B0604020202020204" pitchFamily="34" charset="0"/>
              <a:cs typeface="Arial" panose="020B0604020202020204" pitchFamily="34" charset="0"/>
            </a:endParaRPr>
          </a:p>
        </p:txBody>
      </p:sp>
      <p:sp>
        <p:nvSpPr>
          <p:cNvPr id="43" name="TextBox 42">
            <a:extLst>
              <a:ext uri="{FF2B5EF4-FFF2-40B4-BE49-F238E27FC236}">
                <a16:creationId xmlns="" xmlns:a16="http://schemas.microsoft.com/office/drawing/2014/main" id="{41F4EE25-9F4A-E010-A20E-FB1D3D413311}"/>
              </a:ext>
            </a:extLst>
          </p:cNvPr>
          <p:cNvSpPr txBox="1"/>
          <p:nvPr/>
        </p:nvSpPr>
        <p:spPr>
          <a:xfrm>
            <a:off x="7449103" y="4216248"/>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45" name="Straight Arrow Connector 44">
            <a:extLst>
              <a:ext uri="{FF2B5EF4-FFF2-40B4-BE49-F238E27FC236}">
                <a16:creationId xmlns="" xmlns:a16="http://schemas.microsoft.com/office/drawing/2014/main" id="{7A3C8216-7FC4-AC15-8D2E-0232B151E110}"/>
              </a:ext>
            </a:extLst>
          </p:cNvPr>
          <p:cNvCxnSpPr>
            <a:stCxn id="42" idx="2"/>
          </p:cNvCxnSpPr>
          <p:nvPr/>
        </p:nvCxnSpPr>
        <p:spPr>
          <a:xfrm>
            <a:off x="8028591" y="1595134"/>
            <a:ext cx="0" cy="68557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E86E7058-3714-5183-46BC-F437AAEC06FD}"/>
              </a:ext>
            </a:extLst>
          </p:cNvPr>
          <p:cNvCxnSpPr/>
          <p:nvPr/>
        </p:nvCxnSpPr>
        <p:spPr>
          <a:xfrm>
            <a:off x="8154741" y="4665330"/>
            <a:ext cx="0" cy="582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 xmlns:a16="http://schemas.microsoft.com/office/drawing/2014/main" id="{53A995BC-FA52-FF2D-F0AE-02D96133EF85}"/>
              </a:ext>
            </a:extLst>
          </p:cNvPr>
          <p:cNvSpPr txBox="1"/>
          <p:nvPr/>
        </p:nvSpPr>
        <p:spPr>
          <a:xfrm>
            <a:off x="7371838" y="1772182"/>
            <a:ext cx="702436" cy="307777"/>
          </a:xfrm>
          <a:prstGeom prst="rect">
            <a:avLst/>
          </a:prstGeom>
          <a:noFill/>
        </p:spPr>
        <p:txBody>
          <a:bodyPr wrap="none" rtlCol="1">
            <a:spAutoFit/>
          </a:bodyPr>
          <a:lstStyle/>
          <a:p>
            <a:r>
              <a:rPr lang="en-US" sz="1400" dirty="0">
                <a:solidFill>
                  <a:srgbClr val="0070C0"/>
                </a:solidFill>
                <a:latin typeface="Arial" panose="020B0604020202020204" pitchFamily="34" charset="0"/>
                <a:cs typeface="Arial" panose="020B0604020202020204" pitchFamily="34" charset="0"/>
              </a:rPr>
              <a:t>Step 1</a:t>
            </a:r>
            <a:endParaRPr lang="fa-IR" sz="1400" dirty="0">
              <a:solidFill>
                <a:srgbClr val="0070C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75B52B8F-26EE-6B4E-184E-06D2793A89B7}"/>
              </a:ext>
            </a:extLst>
          </p:cNvPr>
          <p:cNvSpPr txBox="1"/>
          <p:nvPr/>
        </p:nvSpPr>
        <p:spPr>
          <a:xfrm>
            <a:off x="7441729" y="4802503"/>
            <a:ext cx="702436" cy="307777"/>
          </a:xfrm>
          <a:prstGeom prst="rect">
            <a:avLst/>
          </a:prstGeom>
          <a:noFill/>
        </p:spPr>
        <p:txBody>
          <a:bodyPr wrap="none" rtlCol="1">
            <a:spAutoFit/>
          </a:bodyPr>
          <a:lstStyle/>
          <a:p>
            <a:r>
              <a:rPr lang="en-US" sz="1400" dirty="0">
                <a:solidFill>
                  <a:srgbClr val="0070C0"/>
                </a:solidFill>
                <a:latin typeface="Arial" panose="020B0604020202020204" pitchFamily="34" charset="0"/>
                <a:cs typeface="Arial" panose="020B0604020202020204" pitchFamily="34" charset="0"/>
              </a:rPr>
              <a:t>Step 2</a:t>
            </a:r>
            <a:endParaRPr lang="fa-IR" sz="1400"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037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9" name="Picture 18">
            <a:extLst>
              <a:ext uri="{FF2B5EF4-FFF2-40B4-BE49-F238E27FC236}">
                <a16:creationId xmlns="" xmlns:a16="http://schemas.microsoft.com/office/drawing/2014/main" id="{B1794D7A-9B05-0710-F280-D150FB4578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1" name="TextBox 20">
            <a:extLst>
              <a:ext uri="{FF2B5EF4-FFF2-40B4-BE49-F238E27FC236}">
                <a16:creationId xmlns="" xmlns:a16="http://schemas.microsoft.com/office/drawing/2014/main" id="{AC8DAB80-CDE8-8101-8283-ABA7DD882730}"/>
              </a:ext>
            </a:extLst>
          </p:cNvPr>
          <p:cNvSpPr txBox="1"/>
          <p:nvPr/>
        </p:nvSpPr>
        <p:spPr>
          <a:xfrm>
            <a:off x="719455" y="506789"/>
            <a:ext cx="6096000" cy="1077218"/>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Alignment</a:t>
            </a:r>
            <a:br>
              <a:rPr lang="en-US" sz="3200" b="1" dirty="0">
                <a:solidFill>
                  <a:srgbClr val="C00000"/>
                </a:solidFill>
                <a:latin typeface="Arial" panose="020B0604020202020204" pitchFamily="34" charset="0"/>
                <a:cs typeface="Arial" panose="020B0604020202020204" pitchFamily="34" charset="0"/>
              </a:rPr>
            </a:br>
            <a:endParaRPr lang="fa-IR" sz="3200" b="1" dirty="0">
              <a:solidFill>
                <a:srgbClr val="C000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 xmlns:a16="http://schemas.microsoft.com/office/drawing/2014/main" id="{44AE1F2C-CB77-771F-B179-8755F7805896}"/>
              </a:ext>
            </a:extLst>
          </p:cNvPr>
          <p:cNvSpPr txBox="1"/>
          <p:nvPr/>
        </p:nvSpPr>
        <p:spPr>
          <a:xfrm>
            <a:off x="1179548" y="1214675"/>
            <a:ext cx="7775292"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text-align</a:t>
            </a:r>
            <a:r>
              <a:rPr lang="en-US" dirty="0">
                <a:latin typeface="Arial" panose="020B0604020202020204" pitchFamily="34" charset="0"/>
                <a:cs typeface="Arial" panose="020B0604020202020204" pitchFamily="34" charset="0"/>
              </a:rPr>
              <a:t> </a:t>
            </a:r>
            <a:r>
              <a:rPr lang="en-US" dirty="0">
                <a:solidFill>
                  <a:srgbClr val="C00000"/>
                </a:solidFill>
                <a:latin typeface="Arial" panose="020B0604020202020204" pitchFamily="34" charset="0"/>
                <a:cs typeface="Arial" panose="020B0604020202020204" pitchFamily="34" charset="0"/>
              </a:rPr>
              <a:t>property</a:t>
            </a:r>
            <a:r>
              <a:rPr lang="en-US" dirty="0">
                <a:latin typeface="Arial" panose="020B0604020202020204" pitchFamily="34" charset="0"/>
                <a:cs typeface="Arial" panose="020B0604020202020204" pitchFamily="34" charset="0"/>
              </a:rPr>
              <a:t> is used to set the horizontal alignment of a text.</a:t>
            </a:r>
            <a:endParaRPr lang="fa-IR"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 xmlns:a16="http://schemas.microsoft.com/office/drawing/2014/main" id="{503B8143-EB27-06AC-30D9-A9A7A409C2D4}"/>
              </a:ext>
            </a:extLst>
          </p:cNvPr>
          <p:cNvSpPr txBox="1"/>
          <p:nvPr/>
        </p:nvSpPr>
        <p:spPr>
          <a:xfrm>
            <a:off x="719455" y="2281076"/>
            <a:ext cx="2246489" cy="2862322"/>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solidFill>
                  <a:srgbClr val="C00000"/>
                </a:solidFill>
              </a:rPr>
              <a:t>&lt;style&gt;</a:t>
            </a:r>
          </a:p>
          <a:p>
            <a:r>
              <a:rPr lang="en-US" dirty="0">
                <a:solidFill>
                  <a:srgbClr val="C00000"/>
                </a:solidFill>
              </a:rPr>
              <a:t>h2</a:t>
            </a:r>
            <a:r>
              <a:rPr lang="en-US" dirty="0"/>
              <a:t> {</a:t>
            </a:r>
          </a:p>
          <a:p>
            <a:r>
              <a:rPr lang="en-US" dirty="0">
                <a:highlight>
                  <a:srgbClr val="FFFF00"/>
                </a:highlight>
              </a:rPr>
              <a:t>  </a:t>
            </a:r>
            <a:r>
              <a:rPr lang="en-US" dirty="0">
                <a:solidFill>
                  <a:srgbClr val="FF0000"/>
                </a:solidFill>
                <a:highlight>
                  <a:srgbClr val="FFFF00"/>
                </a:highlight>
              </a:rPr>
              <a:t>color</a:t>
            </a:r>
            <a:r>
              <a:rPr lang="en-US" dirty="0">
                <a:highlight>
                  <a:srgbClr val="FFFF00"/>
                </a:highlight>
              </a:rPr>
              <a:t>: </a:t>
            </a:r>
            <a:r>
              <a:rPr lang="en-US" dirty="0">
                <a:solidFill>
                  <a:srgbClr val="0070C0"/>
                </a:solidFill>
                <a:highlight>
                  <a:srgbClr val="FFFF00"/>
                </a:highlight>
              </a:rPr>
              <a:t>purple</a:t>
            </a:r>
            <a:r>
              <a:rPr lang="en-US" dirty="0">
                <a:highlight>
                  <a:srgbClr val="FFFF00"/>
                </a:highlight>
              </a:rPr>
              <a:t>;</a:t>
            </a:r>
          </a:p>
          <a:p>
            <a:r>
              <a:rPr lang="en-US" dirty="0">
                <a:highlight>
                  <a:srgbClr val="00FFFF"/>
                </a:highlight>
              </a:rPr>
              <a:t>  </a:t>
            </a:r>
            <a:r>
              <a:rPr lang="en-US" dirty="0">
                <a:solidFill>
                  <a:srgbClr val="FF0000"/>
                </a:solidFill>
                <a:highlight>
                  <a:srgbClr val="00FFFF"/>
                </a:highlight>
              </a:rPr>
              <a:t>text-align</a:t>
            </a:r>
            <a:r>
              <a:rPr lang="en-US" dirty="0">
                <a:highlight>
                  <a:srgbClr val="00FFFF"/>
                </a:highlight>
              </a:rPr>
              <a:t>: </a:t>
            </a:r>
            <a:r>
              <a:rPr lang="en-US" dirty="0">
                <a:solidFill>
                  <a:srgbClr val="0070C0"/>
                </a:solidFill>
                <a:highlight>
                  <a:srgbClr val="00FFFF"/>
                </a:highlight>
              </a:rPr>
              <a:t>left</a:t>
            </a:r>
            <a:r>
              <a:rPr lang="en-US" dirty="0">
                <a:highlight>
                  <a:srgbClr val="00FFFF"/>
                </a:highlight>
              </a:rPr>
              <a:t>;</a:t>
            </a:r>
          </a:p>
          <a:p>
            <a:r>
              <a:rPr lang="en-US" dirty="0"/>
              <a:t>}</a:t>
            </a:r>
          </a:p>
          <a:p>
            <a:endParaRPr lang="en-US" dirty="0"/>
          </a:p>
          <a:p>
            <a:r>
              <a:rPr lang="en-US" dirty="0">
                <a:solidFill>
                  <a:srgbClr val="C00000"/>
                </a:solidFill>
              </a:rPr>
              <a:t>h1</a:t>
            </a:r>
            <a:r>
              <a:rPr lang="en-US" dirty="0"/>
              <a:t> {</a:t>
            </a:r>
          </a:p>
          <a:p>
            <a:r>
              <a:rPr lang="en-US" dirty="0">
                <a:highlight>
                  <a:srgbClr val="FFFF00"/>
                </a:highlight>
              </a:rPr>
              <a:t>  </a:t>
            </a:r>
            <a:r>
              <a:rPr lang="en-US" dirty="0">
                <a:solidFill>
                  <a:srgbClr val="FF0000"/>
                </a:solidFill>
                <a:highlight>
                  <a:srgbClr val="FFFF00"/>
                </a:highlight>
              </a:rPr>
              <a:t>color</a:t>
            </a:r>
            <a:r>
              <a:rPr lang="en-US" dirty="0">
                <a:highlight>
                  <a:srgbClr val="FFFF00"/>
                </a:highlight>
              </a:rPr>
              <a:t>: </a:t>
            </a:r>
            <a:r>
              <a:rPr lang="en-US" dirty="0">
                <a:solidFill>
                  <a:srgbClr val="0070C0"/>
                </a:solidFill>
                <a:highlight>
                  <a:srgbClr val="FFFF00"/>
                </a:highlight>
              </a:rPr>
              <a:t>green</a:t>
            </a:r>
            <a:r>
              <a:rPr lang="en-US" dirty="0">
                <a:highlight>
                  <a:srgbClr val="FFFF00"/>
                </a:highlight>
              </a:rPr>
              <a:t>;</a:t>
            </a:r>
          </a:p>
          <a:p>
            <a:r>
              <a:rPr lang="en-US" dirty="0">
                <a:highlight>
                  <a:srgbClr val="00FFFF"/>
                </a:highlight>
              </a:rPr>
              <a:t>  </a:t>
            </a:r>
            <a:r>
              <a:rPr lang="en-US" dirty="0">
                <a:solidFill>
                  <a:srgbClr val="FF0000"/>
                </a:solidFill>
                <a:highlight>
                  <a:srgbClr val="00FFFF"/>
                </a:highlight>
              </a:rPr>
              <a:t>text-align</a:t>
            </a:r>
            <a:r>
              <a:rPr lang="en-US" dirty="0">
                <a:highlight>
                  <a:srgbClr val="00FFFF"/>
                </a:highlight>
              </a:rPr>
              <a:t>: </a:t>
            </a:r>
            <a:r>
              <a:rPr lang="en-US" dirty="0">
                <a:solidFill>
                  <a:srgbClr val="0070C0"/>
                </a:solidFill>
                <a:highlight>
                  <a:srgbClr val="00FFFF"/>
                </a:highlight>
              </a:rPr>
              <a:t>center</a:t>
            </a:r>
            <a:r>
              <a:rPr lang="en-US" dirty="0">
                <a:highlight>
                  <a:srgbClr val="00FFFF"/>
                </a:highlight>
              </a:rPr>
              <a:t>;</a:t>
            </a:r>
          </a:p>
          <a:p>
            <a:r>
              <a:rPr lang="en-US" dirty="0">
                <a:solidFill>
                  <a:srgbClr val="C00000"/>
                </a:solidFill>
              </a:rPr>
              <a:t>&lt;/style&gt;</a:t>
            </a:r>
            <a:endParaRPr lang="fa-IR" dirty="0">
              <a:solidFill>
                <a:srgbClr val="C00000"/>
              </a:solidFill>
            </a:endParaRPr>
          </a:p>
        </p:txBody>
      </p:sp>
      <p:sp>
        <p:nvSpPr>
          <p:cNvPr id="31" name="Rectangle 30">
            <a:extLst>
              <a:ext uri="{FF2B5EF4-FFF2-40B4-BE49-F238E27FC236}">
                <a16:creationId xmlns="" xmlns:a16="http://schemas.microsoft.com/office/drawing/2014/main" id="{C42C9B2E-190B-A213-7AB8-7F9DCA6205C8}"/>
              </a:ext>
            </a:extLst>
          </p:cNvPr>
          <p:cNvSpPr/>
          <p:nvPr/>
        </p:nvSpPr>
        <p:spPr>
          <a:xfrm>
            <a:off x="6366936" y="2298265"/>
            <a:ext cx="2246489" cy="2862322"/>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1" anchor="ctr"/>
          <a:lstStyle/>
          <a:p>
            <a:r>
              <a:rPr lang="en-US" dirty="0">
                <a:solidFill>
                  <a:srgbClr val="C00000"/>
                </a:solidFill>
              </a:rPr>
              <a:t>&lt;style&gt;</a:t>
            </a:r>
          </a:p>
          <a:p>
            <a:r>
              <a:rPr lang="en-US" dirty="0">
                <a:solidFill>
                  <a:srgbClr val="C00000"/>
                </a:solidFill>
              </a:rPr>
              <a:t>h2</a:t>
            </a:r>
            <a:r>
              <a:rPr lang="en-US" dirty="0"/>
              <a:t> {</a:t>
            </a:r>
          </a:p>
          <a:p>
            <a:r>
              <a:rPr lang="en-US" dirty="0">
                <a:highlight>
                  <a:srgbClr val="FFFF00"/>
                </a:highlight>
              </a:rPr>
              <a:t>  </a:t>
            </a:r>
            <a:r>
              <a:rPr lang="en-US" dirty="0">
                <a:solidFill>
                  <a:srgbClr val="FF0000"/>
                </a:solidFill>
                <a:highlight>
                  <a:srgbClr val="FFFF00"/>
                </a:highlight>
              </a:rPr>
              <a:t>color</a:t>
            </a:r>
            <a:r>
              <a:rPr lang="en-US" dirty="0">
                <a:highlight>
                  <a:srgbClr val="FFFF00"/>
                </a:highlight>
              </a:rPr>
              <a:t>: </a:t>
            </a:r>
            <a:r>
              <a:rPr lang="en-US" dirty="0">
                <a:solidFill>
                  <a:srgbClr val="0070C0"/>
                </a:solidFill>
                <a:highlight>
                  <a:srgbClr val="FFFF00"/>
                </a:highlight>
              </a:rPr>
              <a:t>purple</a:t>
            </a:r>
            <a:r>
              <a:rPr lang="en-US" dirty="0">
                <a:highlight>
                  <a:srgbClr val="FFFF00"/>
                </a:highlight>
              </a:rPr>
              <a:t>;</a:t>
            </a:r>
          </a:p>
          <a:p>
            <a:r>
              <a:rPr lang="en-US" dirty="0">
                <a:highlight>
                  <a:srgbClr val="00FFFF"/>
                </a:highlight>
              </a:rPr>
              <a:t>  </a:t>
            </a:r>
            <a:r>
              <a:rPr lang="en-US" dirty="0">
                <a:solidFill>
                  <a:srgbClr val="FF0000"/>
                </a:solidFill>
                <a:highlight>
                  <a:srgbClr val="00FFFF"/>
                </a:highlight>
              </a:rPr>
              <a:t>text-align</a:t>
            </a:r>
            <a:r>
              <a:rPr lang="en-US" dirty="0">
                <a:highlight>
                  <a:srgbClr val="00FFFF"/>
                </a:highlight>
              </a:rPr>
              <a:t>: </a:t>
            </a:r>
            <a:r>
              <a:rPr lang="en-US" dirty="0">
                <a:solidFill>
                  <a:srgbClr val="0070C0"/>
                </a:solidFill>
                <a:highlight>
                  <a:srgbClr val="00FFFF"/>
                </a:highlight>
              </a:rPr>
              <a:t>left</a:t>
            </a:r>
            <a:r>
              <a:rPr lang="en-US" dirty="0">
                <a:highlight>
                  <a:srgbClr val="00FFFF"/>
                </a:highlight>
              </a:rPr>
              <a:t>;</a:t>
            </a:r>
          </a:p>
          <a:p>
            <a:r>
              <a:rPr lang="en-US" dirty="0"/>
              <a:t>}</a:t>
            </a:r>
          </a:p>
          <a:p>
            <a:endParaRPr lang="en-US" dirty="0"/>
          </a:p>
          <a:p>
            <a:r>
              <a:rPr lang="en-US" dirty="0">
                <a:solidFill>
                  <a:srgbClr val="C00000"/>
                </a:solidFill>
              </a:rPr>
              <a:t>h1</a:t>
            </a:r>
            <a:r>
              <a:rPr lang="en-US" dirty="0"/>
              <a:t> {</a:t>
            </a:r>
          </a:p>
          <a:p>
            <a:r>
              <a:rPr lang="en-US" dirty="0">
                <a:highlight>
                  <a:srgbClr val="FFFF00"/>
                </a:highlight>
              </a:rPr>
              <a:t>  </a:t>
            </a:r>
            <a:r>
              <a:rPr lang="en-US" dirty="0">
                <a:solidFill>
                  <a:srgbClr val="FF0000"/>
                </a:solidFill>
                <a:highlight>
                  <a:srgbClr val="FFFF00"/>
                </a:highlight>
              </a:rPr>
              <a:t>color</a:t>
            </a:r>
            <a:r>
              <a:rPr lang="en-US" dirty="0">
                <a:highlight>
                  <a:srgbClr val="FFFF00"/>
                </a:highlight>
              </a:rPr>
              <a:t>: </a:t>
            </a:r>
            <a:r>
              <a:rPr lang="en-US" dirty="0">
                <a:solidFill>
                  <a:srgbClr val="0070C0"/>
                </a:solidFill>
                <a:highlight>
                  <a:srgbClr val="FFFF00"/>
                </a:highlight>
              </a:rPr>
              <a:t>green</a:t>
            </a:r>
            <a:r>
              <a:rPr lang="en-US" dirty="0">
                <a:highlight>
                  <a:srgbClr val="FFFF00"/>
                </a:highlight>
              </a:rPr>
              <a:t>;</a:t>
            </a:r>
          </a:p>
          <a:p>
            <a:r>
              <a:rPr lang="en-US" dirty="0">
                <a:highlight>
                  <a:srgbClr val="00FFFF"/>
                </a:highlight>
              </a:rPr>
              <a:t>  </a:t>
            </a:r>
            <a:r>
              <a:rPr lang="en-US" dirty="0" err="1">
                <a:solidFill>
                  <a:srgbClr val="FF0000"/>
                </a:solidFill>
                <a:highlight>
                  <a:srgbClr val="00FFFF"/>
                </a:highlight>
              </a:rPr>
              <a:t>text-align</a:t>
            </a:r>
            <a:r>
              <a:rPr lang="en-US" dirty="0" err="1">
                <a:highlight>
                  <a:srgbClr val="00FFFF"/>
                </a:highlight>
              </a:rPr>
              <a:t>:</a:t>
            </a:r>
            <a:r>
              <a:rPr lang="en-US" dirty="0" err="1">
                <a:solidFill>
                  <a:srgbClr val="0070C0"/>
                </a:solidFill>
                <a:highlight>
                  <a:srgbClr val="00FFFF"/>
                </a:highlight>
              </a:rPr>
              <a:t>right</a:t>
            </a:r>
            <a:r>
              <a:rPr lang="en-US" dirty="0">
                <a:highlight>
                  <a:srgbClr val="00FFFF"/>
                </a:highlight>
              </a:rPr>
              <a:t>;</a:t>
            </a:r>
          </a:p>
          <a:p>
            <a:r>
              <a:rPr lang="en-US" dirty="0">
                <a:solidFill>
                  <a:srgbClr val="C00000"/>
                </a:solidFill>
              </a:rPr>
              <a:t>&lt;/style&gt;</a:t>
            </a:r>
            <a:endParaRPr lang="fa-IR" dirty="0">
              <a:solidFill>
                <a:srgbClr val="C00000"/>
              </a:solidFill>
            </a:endParaRPr>
          </a:p>
        </p:txBody>
      </p:sp>
      <p:sp>
        <p:nvSpPr>
          <p:cNvPr id="32" name="TextBox 31">
            <a:extLst>
              <a:ext uri="{FF2B5EF4-FFF2-40B4-BE49-F238E27FC236}">
                <a16:creationId xmlns="" xmlns:a16="http://schemas.microsoft.com/office/drawing/2014/main" id="{AC74C2EA-8213-61EF-BA25-4F8828FBD5EC}"/>
              </a:ext>
            </a:extLst>
          </p:cNvPr>
          <p:cNvSpPr txBox="1"/>
          <p:nvPr/>
        </p:nvSpPr>
        <p:spPr>
          <a:xfrm>
            <a:off x="719455" y="1829004"/>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 xmlns:a16="http://schemas.microsoft.com/office/drawing/2014/main" id="{687FAD3D-4944-336B-B8A2-FB9AC0B41E1B}"/>
              </a:ext>
            </a:extLst>
          </p:cNvPr>
          <p:cNvSpPr txBox="1"/>
          <p:nvPr/>
        </p:nvSpPr>
        <p:spPr>
          <a:xfrm>
            <a:off x="6366936" y="1891050"/>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pic>
        <p:nvPicPr>
          <p:cNvPr id="35" name="Picture 34">
            <a:extLst>
              <a:ext uri="{FF2B5EF4-FFF2-40B4-BE49-F238E27FC236}">
                <a16:creationId xmlns="" xmlns:a16="http://schemas.microsoft.com/office/drawing/2014/main" id="{C53D1617-BE35-6BEA-CEBC-8ACBB77F7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55" y="5757727"/>
            <a:ext cx="5049167" cy="748982"/>
          </a:xfrm>
          <a:prstGeom prst="rect">
            <a:avLst/>
          </a:prstGeom>
        </p:spPr>
      </p:pic>
      <p:sp>
        <p:nvSpPr>
          <p:cNvPr id="36" name="TextBox 35">
            <a:extLst>
              <a:ext uri="{FF2B5EF4-FFF2-40B4-BE49-F238E27FC236}">
                <a16:creationId xmlns="" xmlns:a16="http://schemas.microsoft.com/office/drawing/2014/main" id="{22EC8B5A-723A-D87E-8DAC-3BF438640007}"/>
              </a:ext>
            </a:extLst>
          </p:cNvPr>
          <p:cNvSpPr txBox="1"/>
          <p:nvPr/>
        </p:nvSpPr>
        <p:spPr>
          <a:xfrm>
            <a:off x="716177" y="5259845"/>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38" name="Straight Arrow Connector 37">
            <a:extLst>
              <a:ext uri="{FF2B5EF4-FFF2-40B4-BE49-F238E27FC236}">
                <a16:creationId xmlns="" xmlns:a16="http://schemas.microsoft.com/office/drawing/2014/main" id="{C1BECDDB-49E4-C9A7-8C9A-075652664A0E}"/>
              </a:ext>
            </a:extLst>
          </p:cNvPr>
          <p:cNvCxnSpPr/>
          <p:nvPr/>
        </p:nvCxnSpPr>
        <p:spPr>
          <a:xfrm>
            <a:off x="1179548" y="5667060"/>
            <a:ext cx="0" cy="2374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 xmlns:a16="http://schemas.microsoft.com/office/drawing/2014/main" id="{AB74752E-189C-B88C-07B8-75F4D7CE9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936" y="5755623"/>
            <a:ext cx="5100854" cy="751086"/>
          </a:xfrm>
          <a:prstGeom prst="rect">
            <a:avLst/>
          </a:prstGeom>
        </p:spPr>
      </p:pic>
      <p:sp>
        <p:nvSpPr>
          <p:cNvPr id="41" name="TextBox 40">
            <a:extLst>
              <a:ext uri="{FF2B5EF4-FFF2-40B4-BE49-F238E27FC236}">
                <a16:creationId xmlns="" xmlns:a16="http://schemas.microsoft.com/office/drawing/2014/main" id="{C2370EB2-9017-0EB7-B18E-772AAC136AF6}"/>
              </a:ext>
            </a:extLst>
          </p:cNvPr>
          <p:cNvSpPr txBox="1"/>
          <p:nvPr/>
        </p:nvSpPr>
        <p:spPr>
          <a:xfrm>
            <a:off x="6366936" y="5313884"/>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42" name="Straight Arrow Connector 41">
            <a:extLst>
              <a:ext uri="{FF2B5EF4-FFF2-40B4-BE49-F238E27FC236}">
                <a16:creationId xmlns="" xmlns:a16="http://schemas.microsoft.com/office/drawing/2014/main" id="{0BAF230D-51BB-4E79-7B8D-4A3292C5E22E}"/>
              </a:ext>
            </a:extLst>
          </p:cNvPr>
          <p:cNvCxnSpPr/>
          <p:nvPr/>
        </p:nvCxnSpPr>
        <p:spPr>
          <a:xfrm>
            <a:off x="6830307" y="5721099"/>
            <a:ext cx="0" cy="2374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20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Picture 26">
            <a:extLst>
              <a:ext uri="{FF2B5EF4-FFF2-40B4-BE49-F238E27FC236}">
                <a16:creationId xmlns="" xmlns:a16="http://schemas.microsoft.com/office/drawing/2014/main" id="{BDE26BC6-2B65-F6BB-AB86-7F1A86460F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9" name="TextBox 28">
            <a:extLst>
              <a:ext uri="{FF2B5EF4-FFF2-40B4-BE49-F238E27FC236}">
                <a16:creationId xmlns="" xmlns:a16="http://schemas.microsoft.com/office/drawing/2014/main" id="{6B142204-9309-B8F2-814B-3682D7EE32E6}"/>
              </a:ext>
            </a:extLst>
          </p:cNvPr>
          <p:cNvSpPr txBox="1"/>
          <p:nvPr/>
        </p:nvSpPr>
        <p:spPr>
          <a:xfrm>
            <a:off x="736423" y="486850"/>
            <a:ext cx="6096000" cy="1569660"/>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Decoration</a:t>
            </a:r>
          </a:p>
          <a:p>
            <a:r>
              <a:rPr lang="en-US" sz="3200" b="1" dirty="0">
                <a:solidFill>
                  <a:srgbClr val="C00000"/>
                </a:solidFill>
                <a:latin typeface="Arial" panose="020B0604020202020204" pitchFamily="34" charset="0"/>
                <a:cs typeface="Arial" panose="020B0604020202020204" pitchFamily="34" charset="0"/>
              </a:rPr>
              <a:t/>
            </a:r>
            <a:br>
              <a:rPr lang="en-US" sz="3200" b="1" dirty="0">
                <a:solidFill>
                  <a:srgbClr val="C00000"/>
                </a:solidFill>
                <a:latin typeface="Arial" panose="020B0604020202020204" pitchFamily="34" charset="0"/>
                <a:cs typeface="Arial" panose="020B0604020202020204" pitchFamily="34" charset="0"/>
              </a:rPr>
            </a:br>
            <a:endParaRPr lang="fa-IR" sz="3200" b="1" dirty="0">
              <a:solidFill>
                <a:srgbClr val="C0000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 xmlns:a16="http://schemas.microsoft.com/office/drawing/2014/main" id="{766AC7F2-399A-ED06-A612-4CDFE8D507E6}"/>
              </a:ext>
            </a:extLst>
          </p:cNvPr>
          <p:cNvSpPr txBox="1"/>
          <p:nvPr/>
        </p:nvSpPr>
        <p:spPr>
          <a:xfrm>
            <a:off x="970843" y="1404317"/>
            <a:ext cx="8161867" cy="369332"/>
          </a:xfrm>
          <a:prstGeom prst="rect">
            <a:avLst/>
          </a:prstGeom>
          <a:noFill/>
        </p:spPr>
        <p:txBody>
          <a:bodyPr wrap="square">
            <a:spAutoFit/>
          </a:bodyPr>
          <a:lstStyle/>
          <a:p>
            <a:r>
              <a:rPr lang="en-US" dirty="0"/>
              <a:t>The </a:t>
            </a:r>
            <a:r>
              <a:rPr lang="en-US" dirty="0">
                <a:solidFill>
                  <a:srgbClr val="C00000"/>
                </a:solidFill>
              </a:rPr>
              <a:t>text-decoration-line</a:t>
            </a:r>
            <a:r>
              <a:rPr lang="en-US" dirty="0"/>
              <a:t> property is used to add a decoration line to text.</a:t>
            </a:r>
            <a:endParaRPr lang="fa-IR" dirty="0"/>
          </a:p>
        </p:txBody>
      </p:sp>
      <p:sp>
        <p:nvSpPr>
          <p:cNvPr id="34" name="Rectangle 1">
            <a:extLst>
              <a:ext uri="{FF2B5EF4-FFF2-40B4-BE49-F238E27FC236}">
                <a16:creationId xmlns="" xmlns:a16="http://schemas.microsoft.com/office/drawing/2014/main" id="{7C336E1E-0242-988D-111F-E2DA0B24AEBE}"/>
              </a:ext>
            </a:extLst>
          </p:cNvPr>
          <p:cNvSpPr>
            <a:spLocks noChangeArrowheads="1"/>
          </p:cNvSpPr>
          <p:nvPr/>
        </p:nvSpPr>
        <p:spPr bwMode="auto">
          <a:xfrm>
            <a:off x="1049865" y="2209170"/>
            <a:ext cx="3736624" cy="3401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endParaRPr kumimoji="0" lang="fa-IR" altLang="fa-IR"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fa-IR" altLang="fa-IR" sz="16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text-decoration-line</a:t>
            </a:r>
            <a:endParaRPr kumimoji="0" lang="fa-IR" altLang="fa-IR" sz="1600" b="0" i="0" u="none" strike="noStrike" cap="none" normalizeH="0" baseline="0" dirty="0">
              <a:ln>
                <a:noFill/>
              </a:ln>
              <a:solidFill>
                <a:srgbClr val="7030A0"/>
              </a:solidFill>
              <a:effectLst/>
              <a:latin typeface="Verdana" panose="020B060403050404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fa-IR" altLang="fa-IR" sz="16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text-decoration-color</a:t>
            </a:r>
            <a:endParaRPr kumimoji="0" lang="fa-IR" altLang="fa-IR" sz="1600" b="0" i="0" u="none" strike="noStrike" cap="none" normalizeH="0" baseline="0" dirty="0">
              <a:ln>
                <a:noFill/>
              </a:ln>
              <a:solidFill>
                <a:srgbClr val="7030A0"/>
              </a:solidFill>
              <a:effectLst/>
              <a:latin typeface="Verdana" panose="020B060403050404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fa-IR" altLang="fa-IR" sz="16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text-decoration-style</a:t>
            </a:r>
            <a:endParaRPr kumimoji="0" lang="fa-IR" altLang="fa-IR" sz="1600" b="0" i="0" u="none" strike="noStrike" cap="none" normalizeH="0" baseline="0" dirty="0">
              <a:ln>
                <a:noFill/>
              </a:ln>
              <a:solidFill>
                <a:srgbClr val="7030A0"/>
              </a:solidFill>
              <a:effectLst/>
              <a:latin typeface="Verdana" panose="020B060403050404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fa-IR" altLang="fa-IR" sz="16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text-decoration-thickness</a:t>
            </a:r>
            <a:endParaRPr kumimoji="0" lang="fa-IR" altLang="fa-IR" sz="1600" b="0" i="0" u="none" strike="noStrike" cap="none" normalizeH="0" baseline="0" dirty="0">
              <a:ln>
                <a:noFill/>
              </a:ln>
              <a:solidFill>
                <a:srgbClr val="7030A0"/>
              </a:solidFill>
              <a:effectLst/>
              <a:latin typeface="Verdana" panose="020B060403050404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fa-IR" altLang="fa-IR" sz="1600" b="0" i="0" u="none" strike="noStrike" cap="none" normalizeH="0" baseline="0" dirty="0">
                <a:ln>
                  <a:noFill/>
                </a:ln>
                <a:solidFill>
                  <a:srgbClr val="7030A0"/>
                </a:solidFill>
                <a:effectLst/>
                <a:latin typeface="Consolas" panose="020B0609020204030204" pitchFamily="49" charset="0"/>
                <a:cs typeface="Consolas" panose="020B0609020204030204" pitchFamily="49" charset="0"/>
              </a:rPr>
              <a:t>text-decoration</a:t>
            </a:r>
            <a:endParaRPr kumimoji="0" lang="fa-IR" altLang="fa-IR" sz="1600" b="0" i="0" u="none" strike="noStrike" cap="none" normalizeH="0" baseline="0" dirty="0">
              <a:ln>
                <a:noFill/>
              </a:ln>
              <a:solidFill>
                <a:srgbClr val="7030A0"/>
              </a:solidFill>
              <a:effectLst/>
              <a:latin typeface="Verdana" panose="020B060403050404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p:txBody>
      </p:sp>
      <p:sp>
        <p:nvSpPr>
          <p:cNvPr id="33" name="TextBox 32">
            <a:extLst>
              <a:ext uri="{FF2B5EF4-FFF2-40B4-BE49-F238E27FC236}">
                <a16:creationId xmlns="" xmlns:a16="http://schemas.microsoft.com/office/drawing/2014/main" id="{44F60193-94EF-FC8C-3202-623B2D4024BA}"/>
              </a:ext>
            </a:extLst>
          </p:cNvPr>
          <p:cNvSpPr txBox="1"/>
          <p:nvPr/>
        </p:nvSpPr>
        <p:spPr>
          <a:xfrm>
            <a:off x="1049865" y="2034645"/>
            <a:ext cx="6096000" cy="954107"/>
          </a:xfrm>
          <a:prstGeom prst="rect">
            <a:avLst/>
          </a:prstGeom>
          <a:noFill/>
        </p:spPr>
        <p:txBody>
          <a:bodyPr wrap="square">
            <a:spAutoFit/>
          </a:bodyPr>
          <a:lstStyle/>
          <a:p>
            <a:pPr algn="l"/>
            <a:r>
              <a:rPr lang="en-US" sz="2000" b="1" i="0" dirty="0">
                <a:solidFill>
                  <a:srgbClr val="C00000"/>
                </a:solidFill>
                <a:effectLst/>
                <a:latin typeface="Segoe UI" panose="020B0502040204020203" pitchFamily="34" charset="0"/>
              </a:rPr>
              <a:t>Text Decoration</a:t>
            </a:r>
          </a:p>
          <a:p>
            <a:r>
              <a:rPr lang="en-US" dirty="0"/>
              <a:t/>
            </a:r>
            <a:br>
              <a:rPr lang="en-US" dirty="0"/>
            </a:br>
            <a:endParaRPr lang="fa-IR" dirty="0"/>
          </a:p>
        </p:txBody>
      </p:sp>
    </p:spTree>
    <p:extLst>
      <p:ext uri="{BB962C8B-B14F-4D97-AF65-F5344CB8AC3E}">
        <p14:creationId xmlns:p14="http://schemas.microsoft.com/office/powerpoint/2010/main" val="32245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7" name="Picture 26">
            <a:extLst>
              <a:ext uri="{FF2B5EF4-FFF2-40B4-BE49-F238E27FC236}">
                <a16:creationId xmlns="" xmlns:a16="http://schemas.microsoft.com/office/drawing/2014/main" id="{BDE26BC6-2B65-F6BB-AB86-7F1A86460F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9" name="TextBox 28">
            <a:extLst>
              <a:ext uri="{FF2B5EF4-FFF2-40B4-BE49-F238E27FC236}">
                <a16:creationId xmlns="" xmlns:a16="http://schemas.microsoft.com/office/drawing/2014/main" id="{6B142204-9309-B8F2-814B-3682D7EE32E6}"/>
              </a:ext>
            </a:extLst>
          </p:cNvPr>
          <p:cNvSpPr txBox="1"/>
          <p:nvPr/>
        </p:nvSpPr>
        <p:spPr>
          <a:xfrm>
            <a:off x="871890" y="460623"/>
            <a:ext cx="6096000" cy="1569660"/>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Decoration</a:t>
            </a:r>
          </a:p>
          <a:p>
            <a:r>
              <a:rPr lang="en-US" sz="3200" b="1" dirty="0">
                <a:solidFill>
                  <a:srgbClr val="C00000"/>
                </a:solidFill>
                <a:latin typeface="Arial" panose="020B0604020202020204" pitchFamily="34" charset="0"/>
                <a:cs typeface="Arial" panose="020B0604020202020204" pitchFamily="34" charset="0"/>
              </a:rPr>
              <a:t/>
            </a:r>
            <a:br>
              <a:rPr lang="en-US" sz="3200" b="1" dirty="0">
                <a:solidFill>
                  <a:srgbClr val="C00000"/>
                </a:solidFill>
                <a:latin typeface="Arial" panose="020B0604020202020204" pitchFamily="34" charset="0"/>
                <a:cs typeface="Arial" panose="020B0604020202020204" pitchFamily="34" charset="0"/>
              </a:rPr>
            </a:br>
            <a:endParaRPr lang="fa-IR" sz="3200" b="1" dirty="0">
              <a:solidFill>
                <a:srgbClr val="C00000"/>
              </a:solidFill>
              <a:latin typeface="Arial" panose="020B0604020202020204" pitchFamily="34" charset="0"/>
              <a:cs typeface="Arial" panose="020B0604020202020204" pitchFamily="34" charset="0"/>
            </a:endParaRPr>
          </a:p>
        </p:txBody>
      </p:sp>
      <p:sp>
        <p:nvSpPr>
          <p:cNvPr id="38" name="Rectangle 37">
            <a:extLst>
              <a:ext uri="{FF2B5EF4-FFF2-40B4-BE49-F238E27FC236}">
                <a16:creationId xmlns="" xmlns:a16="http://schemas.microsoft.com/office/drawing/2014/main" id="{DC14470A-D833-9F01-2EFB-DF0352C61E7B}"/>
              </a:ext>
            </a:extLst>
          </p:cNvPr>
          <p:cNvSpPr/>
          <p:nvPr/>
        </p:nvSpPr>
        <p:spPr>
          <a:xfrm>
            <a:off x="1686962" y="2463348"/>
            <a:ext cx="3217334" cy="2772410"/>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35" name="TextBox 34">
            <a:extLst>
              <a:ext uri="{FF2B5EF4-FFF2-40B4-BE49-F238E27FC236}">
                <a16:creationId xmlns="" xmlns:a16="http://schemas.microsoft.com/office/drawing/2014/main" id="{1DEA5252-71B0-0016-8FFA-A7D36A93ADD0}"/>
              </a:ext>
            </a:extLst>
          </p:cNvPr>
          <p:cNvSpPr txBox="1"/>
          <p:nvPr/>
        </p:nvSpPr>
        <p:spPr>
          <a:xfrm>
            <a:off x="1721667" y="2463347"/>
            <a:ext cx="3239911" cy="2631490"/>
          </a:xfrm>
          <a:prstGeom prst="rect">
            <a:avLst/>
          </a:prstGeom>
          <a:noFill/>
        </p:spPr>
        <p:txBody>
          <a:bodyPr wrap="square">
            <a:spAutoFit/>
          </a:bodyPr>
          <a:lstStyle/>
          <a:p>
            <a:r>
              <a:rPr lang="en-US" sz="1500" dirty="0">
                <a:solidFill>
                  <a:srgbClr val="C00000"/>
                </a:solidFill>
              </a:rPr>
              <a:t>&lt;style&gt;</a:t>
            </a:r>
          </a:p>
          <a:p>
            <a:r>
              <a:rPr lang="en-US" sz="1500" dirty="0">
                <a:solidFill>
                  <a:srgbClr val="C00000"/>
                </a:solidFill>
              </a:rPr>
              <a:t>h2</a:t>
            </a:r>
            <a:r>
              <a:rPr lang="en-US" sz="1500" dirty="0"/>
              <a:t> {</a:t>
            </a:r>
          </a:p>
          <a:p>
            <a:r>
              <a:rPr lang="en-US" sz="1500" dirty="0"/>
              <a:t>  </a:t>
            </a:r>
            <a:r>
              <a:rPr lang="en-US" sz="1500" dirty="0">
                <a:solidFill>
                  <a:srgbClr val="FF0000"/>
                </a:solidFill>
              </a:rPr>
              <a:t>color</a:t>
            </a:r>
            <a:r>
              <a:rPr lang="en-US" sz="1500" dirty="0"/>
              <a:t>: </a:t>
            </a:r>
            <a:r>
              <a:rPr lang="en-US" sz="1500" dirty="0">
                <a:solidFill>
                  <a:srgbClr val="0070C0"/>
                </a:solidFill>
              </a:rPr>
              <a:t>purple</a:t>
            </a:r>
            <a:r>
              <a:rPr lang="en-US" sz="1500" dirty="0"/>
              <a:t>;</a:t>
            </a:r>
          </a:p>
          <a:p>
            <a:r>
              <a:rPr lang="en-US" sz="1500" dirty="0"/>
              <a:t>  </a:t>
            </a:r>
            <a:r>
              <a:rPr lang="en-US" sz="1500" dirty="0">
                <a:solidFill>
                  <a:srgbClr val="FF0000"/>
                </a:solidFill>
              </a:rPr>
              <a:t>text-align</a:t>
            </a:r>
            <a:r>
              <a:rPr lang="en-US" sz="1500" dirty="0"/>
              <a:t>: </a:t>
            </a:r>
            <a:r>
              <a:rPr lang="en-US" sz="1500" dirty="0">
                <a:solidFill>
                  <a:srgbClr val="0070C0"/>
                </a:solidFill>
              </a:rPr>
              <a:t>left</a:t>
            </a:r>
            <a:r>
              <a:rPr lang="en-US" sz="1500" dirty="0"/>
              <a:t>;</a:t>
            </a:r>
          </a:p>
          <a:p>
            <a:r>
              <a:rPr lang="en-US" sz="1500" dirty="0">
                <a:highlight>
                  <a:srgbClr val="FFFF00"/>
                </a:highlight>
              </a:rPr>
              <a:t>    </a:t>
            </a:r>
            <a:r>
              <a:rPr lang="en-US" sz="1500" dirty="0">
                <a:solidFill>
                  <a:srgbClr val="FF0000"/>
                </a:solidFill>
                <a:highlight>
                  <a:srgbClr val="FFFF00"/>
                </a:highlight>
              </a:rPr>
              <a:t>text-decoration</a:t>
            </a:r>
            <a:r>
              <a:rPr lang="en-US" sz="1500" dirty="0">
                <a:highlight>
                  <a:srgbClr val="FFFF00"/>
                </a:highlight>
              </a:rPr>
              <a:t>: </a:t>
            </a:r>
            <a:r>
              <a:rPr lang="en-US" sz="1500" dirty="0">
                <a:solidFill>
                  <a:srgbClr val="0070C0"/>
                </a:solidFill>
                <a:highlight>
                  <a:srgbClr val="FFFF00"/>
                </a:highlight>
              </a:rPr>
              <a:t>overline</a:t>
            </a:r>
            <a:r>
              <a:rPr lang="en-US" sz="1500" dirty="0">
                <a:highlight>
                  <a:srgbClr val="FFFF00"/>
                </a:highlight>
              </a:rPr>
              <a:t>;</a:t>
            </a:r>
          </a:p>
          <a:p>
            <a:r>
              <a:rPr lang="en-US" sz="1500" dirty="0"/>
              <a:t>}</a:t>
            </a:r>
          </a:p>
          <a:p>
            <a:r>
              <a:rPr lang="en-US" sz="1500" dirty="0">
                <a:solidFill>
                  <a:srgbClr val="C00000"/>
                </a:solidFill>
              </a:rPr>
              <a:t>h1</a:t>
            </a:r>
            <a:r>
              <a:rPr lang="en-US" sz="1500" dirty="0"/>
              <a:t> {</a:t>
            </a:r>
          </a:p>
          <a:p>
            <a:r>
              <a:rPr lang="en-US" sz="1500" dirty="0"/>
              <a:t>  </a:t>
            </a:r>
            <a:r>
              <a:rPr lang="en-US" sz="1500" dirty="0">
                <a:solidFill>
                  <a:srgbClr val="FF0000"/>
                </a:solidFill>
              </a:rPr>
              <a:t>color</a:t>
            </a:r>
            <a:r>
              <a:rPr lang="en-US" sz="1500" dirty="0"/>
              <a:t>: </a:t>
            </a:r>
            <a:r>
              <a:rPr lang="en-US" sz="1500" dirty="0">
                <a:solidFill>
                  <a:srgbClr val="0070C0"/>
                </a:solidFill>
              </a:rPr>
              <a:t>green</a:t>
            </a:r>
            <a:r>
              <a:rPr lang="en-US" sz="1500" dirty="0"/>
              <a:t>;</a:t>
            </a:r>
          </a:p>
          <a:p>
            <a:r>
              <a:rPr lang="en-US" sz="1500" dirty="0"/>
              <a:t>  </a:t>
            </a:r>
            <a:r>
              <a:rPr lang="en-US" sz="1500" dirty="0">
                <a:solidFill>
                  <a:srgbClr val="FF0000"/>
                </a:solidFill>
              </a:rPr>
              <a:t>text-align</a:t>
            </a:r>
            <a:r>
              <a:rPr lang="en-US" sz="1500" dirty="0"/>
              <a:t>: </a:t>
            </a:r>
            <a:r>
              <a:rPr lang="en-US" sz="1500" dirty="0">
                <a:solidFill>
                  <a:srgbClr val="0070C0"/>
                </a:solidFill>
              </a:rPr>
              <a:t>right</a:t>
            </a:r>
            <a:r>
              <a:rPr lang="en-US" sz="1500" dirty="0"/>
              <a:t>;</a:t>
            </a:r>
          </a:p>
          <a:p>
            <a:r>
              <a:rPr lang="en-US" sz="1500" dirty="0">
                <a:highlight>
                  <a:srgbClr val="FFFF00"/>
                </a:highlight>
              </a:rPr>
              <a:t>    </a:t>
            </a:r>
            <a:r>
              <a:rPr lang="en-US" sz="1500" dirty="0">
                <a:solidFill>
                  <a:srgbClr val="FF0000"/>
                </a:solidFill>
                <a:highlight>
                  <a:srgbClr val="FFFF00"/>
                </a:highlight>
              </a:rPr>
              <a:t>text-decoration</a:t>
            </a:r>
            <a:r>
              <a:rPr lang="en-US" sz="1500" dirty="0">
                <a:highlight>
                  <a:srgbClr val="FFFF00"/>
                </a:highlight>
              </a:rPr>
              <a:t>: </a:t>
            </a:r>
            <a:r>
              <a:rPr lang="en-US" sz="1500" dirty="0">
                <a:solidFill>
                  <a:srgbClr val="0070C0"/>
                </a:solidFill>
                <a:highlight>
                  <a:srgbClr val="FFFF00"/>
                </a:highlight>
              </a:rPr>
              <a:t>line-through</a:t>
            </a:r>
            <a:r>
              <a:rPr lang="en-US" sz="1500" dirty="0">
                <a:highlight>
                  <a:srgbClr val="FFFF00"/>
                </a:highlight>
              </a:rPr>
              <a:t>;</a:t>
            </a:r>
          </a:p>
          <a:p>
            <a:r>
              <a:rPr lang="en-US" sz="1500" dirty="0"/>
              <a:t>&lt;/</a:t>
            </a:r>
            <a:r>
              <a:rPr lang="en-US" sz="1500" dirty="0" err="1">
                <a:solidFill>
                  <a:srgbClr val="C00000"/>
                </a:solidFill>
              </a:rPr>
              <a:t>strle</a:t>
            </a:r>
            <a:r>
              <a:rPr lang="en-US" sz="1500" dirty="0"/>
              <a:t>&gt;</a:t>
            </a:r>
            <a:endParaRPr lang="fa-IR" sz="1500" dirty="0"/>
          </a:p>
        </p:txBody>
      </p:sp>
      <p:sp>
        <p:nvSpPr>
          <p:cNvPr id="39" name="TextBox 38">
            <a:extLst>
              <a:ext uri="{FF2B5EF4-FFF2-40B4-BE49-F238E27FC236}">
                <a16:creationId xmlns="" xmlns:a16="http://schemas.microsoft.com/office/drawing/2014/main" id="{E581C107-9385-5A76-F778-812C972AC76A}"/>
              </a:ext>
            </a:extLst>
          </p:cNvPr>
          <p:cNvSpPr txBox="1"/>
          <p:nvPr/>
        </p:nvSpPr>
        <p:spPr>
          <a:xfrm>
            <a:off x="1686962" y="2030283"/>
            <a:ext cx="1326004" cy="338554"/>
          </a:xfrm>
          <a:prstGeom prst="rect">
            <a:avLst/>
          </a:prstGeom>
          <a:noFill/>
        </p:spPr>
        <p:txBody>
          <a:bodyPr wrap="none" rtlCol="1">
            <a:spAutoFit/>
          </a:bodyPr>
          <a:lstStyle/>
          <a:p>
            <a:r>
              <a:rPr lang="en-US" sz="1600" b="1" dirty="0">
                <a:solidFill>
                  <a:srgbClr val="00B050"/>
                </a:solidFill>
                <a:latin typeface="Arial" panose="020B0604020202020204" pitchFamily="34" charset="0"/>
                <a:cs typeface="Arial" panose="020B0604020202020204" pitchFamily="34" charset="0"/>
              </a:rPr>
              <a:t>Internal </a:t>
            </a:r>
            <a:r>
              <a:rPr lang="en-US" sz="1600" b="1" dirty="0" err="1">
                <a:solidFill>
                  <a:srgbClr val="00B050"/>
                </a:solidFill>
                <a:latin typeface="Arial" panose="020B0604020202020204" pitchFamily="34" charset="0"/>
                <a:cs typeface="Arial" panose="020B0604020202020204" pitchFamily="34" charset="0"/>
              </a:rPr>
              <a:t>css</a:t>
            </a:r>
            <a:endParaRPr lang="fa-IR" sz="1600" b="1" dirty="0">
              <a:solidFill>
                <a:srgbClr val="00B050"/>
              </a:solidFill>
              <a:latin typeface="Arial" panose="020B0604020202020204" pitchFamily="34" charset="0"/>
              <a:cs typeface="Arial" panose="020B0604020202020204" pitchFamily="34" charset="0"/>
            </a:endParaRPr>
          </a:p>
        </p:txBody>
      </p:sp>
      <p:sp>
        <p:nvSpPr>
          <p:cNvPr id="42" name="TextBox 41">
            <a:extLst>
              <a:ext uri="{FF2B5EF4-FFF2-40B4-BE49-F238E27FC236}">
                <a16:creationId xmlns="" xmlns:a16="http://schemas.microsoft.com/office/drawing/2014/main" id="{F091B0AF-2866-5BF5-CCB4-2F58D0C6EBF9}"/>
              </a:ext>
            </a:extLst>
          </p:cNvPr>
          <p:cNvSpPr txBox="1"/>
          <p:nvPr/>
        </p:nvSpPr>
        <p:spPr>
          <a:xfrm>
            <a:off x="4961578" y="2062433"/>
            <a:ext cx="1257075" cy="338554"/>
          </a:xfrm>
          <a:prstGeom prst="rect">
            <a:avLst/>
          </a:prstGeom>
          <a:noFill/>
        </p:spPr>
        <p:txBody>
          <a:bodyPr wrap="none" rtlCol="1">
            <a:spAutoFit/>
          </a:bodyPr>
          <a:lstStyle/>
          <a:p>
            <a:r>
              <a:rPr lang="en-US" sz="1600" b="1" dirty="0">
                <a:solidFill>
                  <a:srgbClr val="FF0000"/>
                </a:solidFill>
                <a:latin typeface="Arial" panose="020B0604020202020204" pitchFamily="34" charset="0"/>
                <a:cs typeface="Arial" panose="020B0604020202020204" pitchFamily="34" charset="0"/>
              </a:rPr>
              <a:t>Output </a:t>
            </a:r>
            <a:r>
              <a:rPr lang="en-US" sz="1600" b="1" dirty="0" err="1">
                <a:solidFill>
                  <a:srgbClr val="FF0000"/>
                </a:solidFill>
                <a:latin typeface="Arial" panose="020B0604020202020204" pitchFamily="34" charset="0"/>
                <a:cs typeface="Arial" panose="020B0604020202020204" pitchFamily="34" charset="0"/>
              </a:rPr>
              <a:t>css</a:t>
            </a:r>
            <a:endParaRPr lang="fa-IR" sz="1600" b="1" dirty="0">
              <a:solidFill>
                <a:srgbClr val="FF0000"/>
              </a:solidFill>
              <a:latin typeface="Arial" panose="020B0604020202020204" pitchFamily="34" charset="0"/>
              <a:cs typeface="Arial" panose="020B0604020202020204" pitchFamily="34" charset="0"/>
            </a:endParaRPr>
          </a:p>
        </p:txBody>
      </p:sp>
      <p:cxnSp>
        <p:nvCxnSpPr>
          <p:cNvPr id="44" name="Straight Arrow Connector 43">
            <a:extLst>
              <a:ext uri="{FF2B5EF4-FFF2-40B4-BE49-F238E27FC236}">
                <a16:creationId xmlns="" xmlns:a16="http://schemas.microsoft.com/office/drawing/2014/main" id="{308F8841-EF06-6184-9DF1-58A751544803}"/>
              </a:ext>
            </a:extLst>
          </p:cNvPr>
          <p:cNvCxnSpPr>
            <a:cxnSpLocks/>
          </p:cNvCxnSpPr>
          <p:nvPr/>
        </p:nvCxnSpPr>
        <p:spPr>
          <a:xfrm>
            <a:off x="5581140" y="2368837"/>
            <a:ext cx="8975" cy="34989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 xmlns:a16="http://schemas.microsoft.com/office/drawing/2014/main" id="{13E8CCCF-9A1B-765E-EA1B-BDF086252650}"/>
              </a:ext>
            </a:extLst>
          </p:cNvPr>
          <p:cNvSpPr/>
          <p:nvPr/>
        </p:nvSpPr>
        <p:spPr>
          <a:xfrm>
            <a:off x="5388003" y="3482759"/>
            <a:ext cx="5040136" cy="632177"/>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41" name="Picture 40">
            <a:extLst>
              <a:ext uri="{FF2B5EF4-FFF2-40B4-BE49-F238E27FC236}">
                <a16:creationId xmlns="" xmlns:a16="http://schemas.microsoft.com/office/drawing/2014/main" id="{C9750139-F0D3-E71C-2C1B-70ADD4E45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462" y="3510296"/>
            <a:ext cx="4905313" cy="581139"/>
          </a:xfrm>
          <a:prstGeom prst="rect">
            <a:avLst/>
          </a:prstGeom>
        </p:spPr>
      </p:pic>
    </p:spTree>
    <p:extLst>
      <p:ext uri="{BB962C8B-B14F-4D97-AF65-F5344CB8AC3E}">
        <p14:creationId xmlns:p14="http://schemas.microsoft.com/office/powerpoint/2010/main" val="98291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Rectangle 17">
            <a:extLst>
              <a:ext uri="{FF2B5EF4-FFF2-40B4-BE49-F238E27FC236}">
                <a16:creationId xmlns="" xmlns:a16="http://schemas.microsoft.com/office/drawing/2014/main" id="{66C9B363-8F85-2071-AA54-AE1BD7224D71}"/>
              </a:ext>
            </a:extLst>
          </p:cNvPr>
          <p:cNvSpPr/>
          <p:nvPr/>
        </p:nvSpPr>
        <p:spPr>
          <a:xfrm>
            <a:off x="834763" y="2603412"/>
            <a:ext cx="3894667" cy="2800766"/>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7" name="TextBox 16">
            <a:extLst>
              <a:ext uri="{FF2B5EF4-FFF2-40B4-BE49-F238E27FC236}">
                <a16:creationId xmlns="" xmlns:a16="http://schemas.microsoft.com/office/drawing/2014/main" id="{B4E25D6E-2000-9342-23A0-3E514DA7C3CA}"/>
              </a:ext>
            </a:extLst>
          </p:cNvPr>
          <p:cNvSpPr txBox="1"/>
          <p:nvPr/>
        </p:nvSpPr>
        <p:spPr>
          <a:xfrm>
            <a:off x="879919" y="2603411"/>
            <a:ext cx="3849511" cy="2800767"/>
          </a:xfrm>
          <a:prstGeom prst="rect">
            <a:avLst/>
          </a:prstGeom>
          <a:noFill/>
        </p:spPr>
        <p:txBody>
          <a:bodyPr wrap="square">
            <a:spAutoFit/>
          </a:bodyPr>
          <a:lstStyle/>
          <a:p>
            <a:r>
              <a:rPr lang="en-US" sz="1600" dirty="0">
                <a:solidFill>
                  <a:srgbClr val="C00000"/>
                </a:solidFill>
              </a:rPr>
              <a:t>&lt;style&gt;</a:t>
            </a:r>
          </a:p>
          <a:p>
            <a:r>
              <a:rPr lang="en-US" sz="1600" dirty="0">
                <a:solidFill>
                  <a:srgbClr val="C00000"/>
                </a:solidFill>
              </a:rPr>
              <a:t>h2</a:t>
            </a:r>
            <a:r>
              <a:rPr lang="en-US" sz="1600" dirty="0"/>
              <a:t>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highlight>
                  <a:srgbClr val="FFFF00"/>
                </a:highlight>
              </a:rPr>
              <a:t>    </a:t>
            </a:r>
            <a:r>
              <a:rPr lang="en-US" sz="1600" dirty="0">
                <a:solidFill>
                  <a:srgbClr val="FF0000"/>
                </a:solidFill>
                <a:highlight>
                  <a:srgbClr val="FFFF00"/>
                </a:highlight>
              </a:rPr>
              <a:t>text-decoration</a:t>
            </a:r>
            <a:r>
              <a:rPr lang="en-US" sz="1600" dirty="0">
                <a:highlight>
                  <a:srgbClr val="FFFF00"/>
                </a:highlight>
              </a:rPr>
              <a:t>: </a:t>
            </a:r>
            <a:r>
              <a:rPr lang="en-US" sz="1600" dirty="0">
                <a:solidFill>
                  <a:srgbClr val="0070C0"/>
                </a:solidFill>
                <a:highlight>
                  <a:srgbClr val="FFFF00"/>
                </a:highlight>
              </a:rPr>
              <a:t>underline</a:t>
            </a:r>
            <a:r>
              <a:rPr lang="en-US" sz="1600" dirty="0">
                <a:highlight>
                  <a:srgbClr val="FFFF00"/>
                </a:highlight>
              </a:rPr>
              <a:t>;</a:t>
            </a:r>
          </a:p>
          <a:p>
            <a:r>
              <a:rPr lang="en-US" sz="1600" dirty="0"/>
              <a:t>}</a:t>
            </a:r>
          </a:p>
          <a:p>
            <a:r>
              <a:rPr lang="en-US" sz="1600" dirty="0">
                <a:solidFill>
                  <a:srgbClr val="C00000"/>
                </a:solidFill>
              </a:rPr>
              <a:t>h1</a:t>
            </a:r>
            <a:r>
              <a:rPr lang="en-US" sz="1600" dirty="0"/>
              <a:t> {</a:t>
            </a:r>
          </a:p>
          <a:p>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r>
              <a:rPr lang="en-US" sz="1600" dirty="0">
                <a:highlight>
                  <a:srgbClr val="FFFF00"/>
                </a:highlight>
              </a:rPr>
              <a:t>    </a:t>
            </a:r>
            <a:r>
              <a:rPr lang="en-US" sz="1600" dirty="0">
                <a:solidFill>
                  <a:srgbClr val="FF0000"/>
                </a:solidFill>
                <a:highlight>
                  <a:srgbClr val="FFFF00"/>
                </a:highlight>
              </a:rPr>
              <a:t>text-decoration</a:t>
            </a:r>
            <a:r>
              <a:rPr lang="en-US" sz="1600" dirty="0">
                <a:highlight>
                  <a:srgbClr val="FFFF00"/>
                </a:highlight>
              </a:rPr>
              <a:t>: </a:t>
            </a:r>
            <a:r>
              <a:rPr lang="en-US" sz="1600" dirty="0">
                <a:solidFill>
                  <a:srgbClr val="0070C0"/>
                </a:solidFill>
                <a:highlight>
                  <a:srgbClr val="FFFF00"/>
                </a:highlight>
              </a:rPr>
              <a:t>overline underline</a:t>
            </a:r>
            <a:r>
              <a:rPr lang="en-US" sz="1600" dirty="0">
                <a:highlight>
                  <a:srgbClr val="FFFF00"/>
                </a:highlight>
              </a:rPr>
              <a:t>;</a:t>
            </a:r>
          </a:p>
          <a:p>
            <a:r>
              <a:rPr lang="en-US" sz="1600" dirty="0"/>
              <a:t>&lt;/</a:t>
            </a:r>
            <a:r>
              <a:rPr lang="en-US" sz="1600" dirty="0">
                <a:solidFill>
                  <a:srgbClr val="C00000"/>
                </a:solidFill>
              </a:rPr>
              <a:t>style</a:t>
            </a:r>
            <a:r>
              <a:rPr lang="en-US" sz="1600" dirty="0"/>
              <a:t>&gt;</a:t>
            </a:r>
            <a:endParaRPr lang="fa-IR" sz="1600" dirty="0"/>
          </a:p>
        </p:txBody>
      </p:sp>
      <p:sp>
        <p:nvSpPr>
          <p:cNvPr id="19" name="TextBox 18">
            <a:extLst>
              <a:ext uri="{FF2B5EF4-FFF2-40B4-BE49-F238E27FC236}">
                <a16:creationId xmlns="" xmlns:a16="http://schemas.microsoft.com/office/drawing/2014/main" id="{163F2748-420B-1005-0BF0-DBD34492E821}"/>
              </a:ext>
            </a:extLst>
          </p:cNvPr>
          <p:cNvSpPr txBox="1"/>
          <p:nvPr/>
        </p:nvSpPr>
        <p:spPr>
          <a:xfrm>
            <a:off x="871890" y="460623"/>
            <a:ext cx="6096000" cy="1569660"/>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Decoration</a:t>
            </a:r>
          </a:p>
          <a:p>
            <a:r>
              <a:rPr lang="en-US" sz="3200" b="1" dirty="0">
                <a:solidFill>
                  <a:srgbClr val="C00000"/>
                </a:solidFill>
                <a:latin typeface="Arial" panose="020B0604020202020204" pitchFamily="34" charset="0"/>
                <a:cs typeface="Arial" panose="020B0604020202020204" pitchFamily="34" charset="0"/>
              </a:rPr>
              <a:t/>
            </a:r>
            <a:br>
              <a:rPr lang="en-US" sz="3200" b="1" dirty="0">
                <a:solidFill>
                  <a:srgbClr val="C00000"/>
                </a:solidFill>
                <a:latin typeface="Arial" panose="020B0604020202020204" pitchFamily="34" charset="0"/>
                <a:cs typeface="Arial" panose="020B0604020202020204" pitchFamily="34" charset="0"/>
              </a:rPr>
            </a:br>
            <a:endParaRPr lang="fa-IR" sz="3200" b="1" dirty="0">
              <a:solidFill>
                <a:srgbClr val="C00000"/>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 xmlns:a16="http://schemas.microsoft.com/office/drawing/2014/main" id="{633AC3A7-FB77-21BB-B829-F2B8A76B7D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1" name="TextBox 20">
            <a:extLst>
              <a:ext uri="{FF2B5EF4-FFF2-40B4-BE49-F238E27FC236}">
                <a16:creationId xmlns="" xmlns:a16="http://schemas.microsoft.com/office/drawing/2014/main" id="{099804CA-0090-3C35-4497-A15FACA9679D}"/>
              </a:ext>
            </a:extLst>
          </p:cNvPr>
          <p:cNvSpPr txBox="1"/>
          <p:nvPr/>
        </p:nvSpPr>
        <p:spPr>
          <a:xfrm>
            <a:off x="834763" y="2063652"/>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 xmlns:a16="http://schemas.microsoft.com/office/drawing/2014/main" id="{6098E365-3B3E-E263-85FB-A6190715D843}"/>
              </a:ext>
            </a:extLst>
          </p:cNvPr>
          <p:cNvSpPr txBox="1"/>
          <p:nvPr/>
        </p:nvSpPr>
        <p:spPr>
          <a:xfrm>
            <a:off x="4990636" y="2063652"/>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25" name="Straight Arrow Connector 24">
            <a:extLst>
              <a:ext uri="{FF2B5EF4-FFF2-40B4-BE49-F238E27FC236}">
                <a16:creationId xmlns="" xmlns:a16="http://schemas.microsoft.com/office/drawing/2014/main" id="{EEA2CAF3-AF63-832A-5BD6-353D3931B5B8}"/>
              </a:ext>
            </a:extLst>
          </p:cNvPr>
          <p:cNvCxnSpPr/>
          <p:nvPr/>
        </p:nvCxnSpPr>
        <p:spPr>
          <a:xfrm>
            <a:off x="5685698" y="2432984"/>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976A7200-03DD-3E50-9098-CD94475F2607}"/>
              </a:ext>
            </a:extLst>
          </p:cNvPr>
          <p:cNvSpPr/>
          <p:nvPr/>
        </p:nvSpPr>
        <p:spPr>
          <a:xfrm>
            <a:off x="4875334" y="3429000"/>
            <a:ext cx="6703643" cy="114958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23" name="Picture 22">
            <a:extLst>
              <a:ext uri="{FF2B5EF4-FFF2-40B4-BE49-F238E27FC236}">
                <a16:creationId xmlns="" xmlns:a16="http://schemas.microsoft.com/office/drawing/2014/main" id="{E2B4C770-A2B5-A44C-3F3F-1211BA966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612" y="3480065"/>
            <a:ext cx="6631085" cy="1047458"/>
          </a:xfrm>
          <a:prstGeom prst="rect">
            <a:avLst/>
          </a:prstGeom>
        </p:spPr>
      </p:pic>
    </p:spTree>
    <p:extLst>
      <p:ext uri="{BB962C8B-B14F-4D97-AF65-F5344CB8AC3E}">
        <p14:creationId xmlns:p14="http://schemas.microsoft.com/office/powerpoint/2010/main" val="289083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TextBox 9">
            <a:extLst>
              <a:ext uri="{FF2B5EF4-FFF2-40B4-BE49-F238E27FC236}">
                <a16:creationId xmlns="" xmlns:a16="http://schemas.microsoft.com/office/drawing/2014/main" id="{9AE8217F-B87C-580F-FE9B-07DC587C9F9E}"/>
              </a:ext>
            </a:extLst>
          </p:cNvPr>
          <p:cNvSpPr txBox="1"/>
          <p:nvPr/>
        </p:nvSpPr>
        <p:spPr>
          <a:xfrm>
            <a:off x="7045465" y="6701470"/>
            <a:ext cx="1224136" cy="118430"/>
          </a:xfrm>
          <a:prstGeom prst="rect">
            <a:avLst/>
          </a:prstGeom>
          <a:noFill/>
        </p:spPr>
        <p:txBody>
          <a:bodyPr wrap="square" rtlCol="0">
            <a:spAutoFit/>
          </a:bodyPr>
          <a:lstStyle/>
          <a:p>
            <a:pPr>
              <a:lnSpc>
                <a:spcPct val="200000"/>
              </a:lnSpc>
            </a:pPr>
            <a:r>
              <a:rPr lang="en-US" altLang="zh-CN" sz="100" dirty="0">
                <a:solidFill>
                  <a:schemeClr val="bg1"/>
                </a:solidFill>
                <a:latin typeface="微软雅黑" panose="020B0503020204020204" pitchFamily="34" charset="-122"/>
              </a:rPr>
              <a:t>PPT</a:t>
            </a:r>
            <a:r>
              <a:rPr lang="zh-CN" altLang="en-US" sz="100" dirty="0">
                <a:solidFill>
                  <a:schemeClr val="bg1"/>
                </a:solidFill>
                <a:latin typeface="微软雅黑" panose="020B0503020204020204" pitchFamily="34" charset="-122"/>
              </a:rPr>
              <a:t>下载 </a:t>
            </a:r>
            <a:r>
              <a:rPr lang="en-US" altLang="zh-CN" sz="100" dirty="0">
                <a:solidFill>
                  <a:schemeClr val="bg1"/>
                </a:solidFill>
                <a:latin typeface="微软雅黑" panose="020B0503020204020204" pitchFamily="34" charset="-122"/>
              </a:rPr>
              <a:t>http://www.1ppt.com/xiazai/</a:t>
            </a:r>
          </a:p>
        </p:txBody>
      </p:sp>
      <p:pic>
        <p:nvPicPr>
          <p:cNvPr id="19" name="Picture 18">
            <a:extLst>
              <a:ext uri="{FF2B5EF4-FFF2-40B4-BE49-F238E27FC236}">
                <a16:creationId xmlns="" xmlns:a16="http://schemas.microsoft.com/office/drawing/2014/main" id="{771F6734-97B0-7143-EB09-9650E062FD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1" name="TextBox 20">
            <a:extLst>
              <a:ext uri="{FF2B5EF4-FFF2-40B4-BE49-F238E27FC236}">
                <a16:creationId xmlns="" xmlns:a16="http://schemas.microsoft.com/office/drawing/2014/main" id="{8CE21D87-AEA9-C625-0BE1-2A432C5DA2ED}"/>
              </a:ext>
            </a:extLst>
          </p:cNvPr>
          <p:cNvSpPr txBox="1"/>
          <p:nvPr/>
        </p:nvSpPr>
        <p:spPr>
          <a:xfrm>
            <a:off x="871890" y="460623"/>
            <a:ext cx="6096000" cy="1569660"/>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Decoration</a:t>
            </a:r>
          </a:p>
          <a:p>
            <a:r>
              <a:rPr lang="en-US" sz="3200" b="1" dirty="0">
                <a:solidFill>
                  <a:srgbClr val="C00000"/>
                </a:solidFill>
                <a:latin typeface="Arial" panose="020B0604020202020204" pitchFamily="34" charset="0"/>
                <a:cs typeface="Arial" panose="020B0604020202020204" pitchFamily="34" charset="0"/>
              </a:rPr>
              <a:t/>
            </a:r>
            <a:br>
              <a:rPr lang="en-US" sz="3200" b="1" dirty="0">
                <a:solidFill>
                  <a:srgbClr val="C00000"/>
                </a:solidFill>
                <a:latin typeface="Arial" panose="020B0604020202020204" pitchFamily="34" charset="0"/>
                <a:cs typeface="Arial" panose="020B0604020202020204" pitchFamily="34" charset="0"/>
              </a:rPr>
            </a:br>
            <a:endParaRPr lang="fa-IR" sz="3200" b="1" dirty="0">
              <a:solidFill>
                <a:srgbClr val="C00000"/>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 xmlns:a16="http://schemas.microsoft.com/office/drawing/2014/main" id="{FBB86802-CD4B-8EB3-1F79-DADBB270CB90}"/>
              </a:ext>
            </a:extLst>
          </p:cNvPr>
          <p:cNvSpPr txBox="1"/>
          <p:nvPr/>
        </p:nvSpPr>
        <p:spPr>
          <a:xfrm>
            <a:off x="984779" y="1343289"/>
            <a:ext cx="8842234"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text-decoration-color</a:t>
            </a:r>
            <a:r>
              <a:rPr lang="en-US" dirty="0">
                <a:latin typeface="Arial" panose="020B0604020202020204" pitchFamily="34" charset="0"/>
                <a:cs typeface="Arial" panose="020B0604020202020204" pitchFamily="34" charset="0"/>
              </a:rPr>
              <a:t> property is used to set the color of the decoration line.</a:t>
            </a:r>
            <a:endParaRPr lang="fa-IR"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 xmlns:a16="http://schemas.microsoft.com/office/drawing/2014/main" id="{CE981BD2-F3ED-E51C-F427-AEA0030A3577}"/>
              </a:ext>
            </a:extLst>
          </p:cNvPr>
          <p:cNvSpPr/>
          <p:nvPr/>
        </p:nvSpPr>
        <p:spPr>
          <a:xfrm>
            <a:off x="984777" y="3061450"/>
            <a:ext cx="4659665" cy="3354375"/>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26" name="TextBox 25">
            <a:extLst>
              <a:ext uri="{FF2B5EF4-FFF2-40B4-BE49-F238E27FC236}">
                <a16:creationId xmlns="" xmlns:a16="http://schemas.microsoft.com/office/drawing/2014/main" id="{CD344DF1-72BD-AF91-B62E-E77E8AADAFF4}"/>
              </a:ext>
            </a:extLst>
          </p:cNvPr>
          <p:cNvSpPr txBox="1"/>
          <p:nvPr/>
        </p:nvSpPr>
        <p:spPr>
          <a:xfrm>
            <a:off x="984778" y="3134947"/>
            <a:ext cx="4659665" cy="3385542"/>
          </a:xfrm>
          <a:prstGeom prst="rect">
            <a:avLst/>
          </a:prstGeom>
          <a:noFill/>
        </p:spPr>
        <p:txBody>
          <a:bodyPr wrap="square">
            <a:spAutoFit/>
          </a:bodyPr>
          <a:lstStyle/>
          <a:p>
            <a:r>
              <a:rPr lang="en-US" sz="1600" dirty="0"/>
              <a:t>&lt;</a:t>
            </a:r>
            <a:r>
              <a:rPr lang="en-US" sz="1600" dirty="0">
                <a:solidFill>
                  <a:srgbClr val="C00000"/>
                </a:solidFill>
              </a:rPr>
              <a:t>style</a:t>
            </a:r>
            <a:r>
              <a:rPr lang="en-US" sz="1600" dirty="0"/>
              <a:t>&gt;</a:t>
            </a:r>
          </a:p>
          <a:p>
            <a:r>
              <a:rPr lang="en-US" sz="1600" dirty="0">
                <a:solidFill>
                  <a:srgbClr val="C00000"/>
                </a:solidFill>
              </a:rPr>
              <a:t>h2</a:t>
            </a:r>
            <a:r>
              <a:rPr lang="en-US" sz="1600" dirty="0"/>
              <a:t>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t>}</a:t>
            </a:r>
          </a:p>
          <a:p>
            <a:endParaRPr lang="en-US" sz="1600" dirty="0"/>
          </a:p>
          <a:p>
            <a:r>
              <a:rPr lang="en-US" sz="1600" dirty="0">
                <a:solidFill>
                  <a:srgbClr val="C00000"/>
                </a:solidFill>
              </a:rPr>
              <a:t>h1</a:t>
            </a:r>
            <a:r>
              <a:rPr lang="en-US" sz="1600" dirty="0"/>
              <a:t> {</a:t>
            </a:r>
          </a:p>
          <a:p>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r>
              <a:rPr lang="en-US" sz="1600" dirty="0"/>
              <a:t>    </a:t>
            </a:r>
            <a:r>
              <a:rPr lang="en-US" sz="1600" dirty="0" err="1">
                <a:solidFill>
                  <a:srgbClr val="FF0000"/>
                </a:solidFill>
              </a:rPr>
              <a:t>text-decoration</a:t>
            </a:r>
            <a:r>
              <a:rPr lang="en-US" sz="1600" dirty="0" err="1"/>
              <a:t>:</a:t>
            </a:r>
            <a:r>
              <a:rPr lang="en-US" sz="1600" dirty="0" err="1">
                <a:solidFill>
                  <a:srgbClr val="0070C0"/>
                </a:solidFill>
              </a:rPr>
              <a:t>overline</a:t>
            </a:r>
            <a:r>
              <a:rPr lang="en-US" sz="1600" dirty="0"/>
              <a:t> </a:t>
            </a:r>
            <a:r>
              <a:rPr lang="en-US" sz="1600" dirty="0">
                <a:solidFill>
                  <a:srgbClr val="0070C0"/>
                </a:solidFill>
              </a:rPr>
              <a:t>underline</a:t>
            </a:r>
            <a:r>
              <a:rPr lang="en-US" sz="1600" dirty="0"/>
              <a:t>;</a:t>
            </a:r>
          </a:p>
          <a:p>
            <a:r>
              <a:rPr lang="en-US" sz="1600" dirty="0">
                <a:highlight>
                  <a:srgbClr val="FFFF00"/>
                </a:highlight>
              </a:rPr>
              <a:t>          </a:t>
            </a:r>
            <a:r>
              <a:rPr lang="en-US" sz="1600" dirty="0">
                <a:solidFill>
                  <a:srgbClr val="FF0000"/>
                </a:solidFill>
                <a:highlight>
                  <a:srgbClr val="FFFF00"/>
                </a:highlight>
              </a:rPr>
              <a:t>text-decoration-color</a:t>
            </a:r>
            <a:r>
              <a:rPr lang="en-US" sz="1600" dirty="0">
                <a:highlight>
                  <a:srgbClr val="FFFF00"/>
                </a:highlight>
              </a:rPr>
              <a:t>: </a:t>
            </a:r>
            <a:r>
              <a:rPr lang="en-US" sz="1600" dirty="0">
                <a:solidFill>
                  <a:srgbClr val="0070C0"/>
                </a:solidFill>
                <a:highlight>
                  <a:srgbClr val="FFFF00"/>
                </a:highlight>
              </a:rPr>
              <a:t>red</a:t>
            </a:r>
            <a:r>
              <a:rPr lang="en-US" sz="1600" dirty="0">
                <a:highlight>
                  <a:srgbClr val="FFFF00"/>
                </a:highlight>
              </a:rPr>
              <a:t>;</a:t>
            </a:r>
          </a:p>
          <a:p>
            <a:r>
              <a:rPr lang="en-US" sz="1600" dirty="0"/>
              <a:t>&lt;/</a:t>
            </a:r>
            <a:r>
              <a:rPr lang="en-US" sz="1600" dirty="0">
                <a:solidFill>
                  <a:srgbClr val="C00000"/>
                </a:solidFill>
              </a:rPr>
              <a:t>style</a:t>
            </a:r>
            <a:r>
              <a:rPr lang="en-US" sz="1600" dirty="0"/>
              <a:t>&gt;</a:t>
            </a:r>
            <a:endParaRPr lang="fa-IR" sz="1600" dirty="0"/>
          </a:p>
        </p:txBody>
      </p:sp>
      <p:sp>
        <p:nvSpPr>
          <p:cNvPr id="28" name="TextBox 27">
            <a:extLst>
              <a:ext uri="{FF2B5EF4-FFF2-40B4-BE49-F238E27FC236}">
                <a16:creationId xmlns="" xmlns:a16="http://schemas.microsoft.com/office/drawing/2014/main" id="{762F36DB-FF25-372A-CD43-BF5A664D6A85}"/>
              </a:ext>
            </a:extLst>
          </p:cNvPr>
          <p:cNvSpPr txBox="1"/>
          <p:nvPr/>
        </p:nvSpPr>
        <p:spPr>
          <a:xfrm>
            <a:off x="984777" y="2595287"/>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 xmlns:a16="http://schemas.microsoft.com/office/drawing/2014/main" id="{7BDCC7F6-2D8F-C42D-8E98-F595F21DA4CE}"/>
              </a:ext>
            </a:extLst>
          </p:cNvPr>
          <p:cNvSpPr txBox="1"/>
          <p:nvPr/>
        </p:nvSpPr>
        <p:spPr>
          <a:xfrm>
            <a:off x="5889904" y="2694652"/>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32" name="Straight Arrow Connector 31">
            <a:extLst>
              <a:ext uri="{FF2B5EF4-FFF2-40B4-BE49-F238E27FC236}">
                <a16:creationId xmlns="" xmlns:a16="http://schemas.microsoft.com/office/drawing/2014/main" id="{F023E8C2-1574-6A18-91CB-7E5D3E8AA92A}"/>
              </a:ext>
            </a:extLst>
          </p:cNvPr>
          <p:cNvCxnSpPr/>
          <p:nvPr/>
        </p:nvCxnSpPr>
        <p:spPr>
          <a:xfrm>
            <a:off x="6584966" y="3063984"/>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 xmlns:a16="http://schemas.microsoft.com/office/drawing/2014/main" id="{958821B8-BA6D-BA32-8CE9-20F3F46E4BAC}"/>
              </a:ext>
            </a:extLst>
          </p:cNvPr>
          <p:cNvSpPr/>
          <p:nvPr/>
        </p:nvSpPr>
        <p:spPr>
          <a:xfrm>
            <a:off x="5810650" y="4073441"/>
            <a:ext cx="5139340" cy="777341"/>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30" name="Picture 29">
            <a:extLst>
              <a:ext uri="{FF2B5EF4-FFF2-40B4-BE49-F238E27FC236}">
                <a16:creationId xmlns="" xmlns:a16="http://schemas.microsoft.com/office/drawing/2014/main" id="{7E4D6819-A454-6910-990D-D93079B44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9903" y="4114596"/>
            <a:ext cx="5060087" cy="695032"/>
          </a:xfrm>
          <a:prstGeom prst="rect">
            <a:avLst/>
          </a:prstGeom>
        </p:spPr>
      </p:pic>
    </p:spTree>
    <p:extLst>
      <p:ext uri="{BB962C8B-B14F-4D97-AF65-F5344CB8AC3E}">
        <p14:creationId xmlns:p14="http://schemas.microsoft.com/office/powerpoint/2010/main" val="117687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五边形 1">
            <a:extLst>
              <a:ext uri="{FF2B5EF4-FFF2-40B4-BE49-F238E27FC236}">
                <a16:creationId xmlns="" xmlns:a16="http://schemas.microsoft.com/office/drawing/2014/main" id="{5AFE5268-B5ED-388A-BE9C-FD757324579E}"/>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a:extLst>
              <a:ext uri="{FF2B5EF4-FFF2-40B4-BE49-F238E27FC236}">
                <a16:creationId xmlns="" xmlns:a16="http://schemas.microsoft.com/office/drawing/2014/main" id="{95986B26-D80B-C40F-145F-253B7D181A18}"/>
              </a:ext>
            </a:extLst>
          </p:cNvPr>
          <p:cNvPicPr>
            <a:picLocks noChangeAspect="1"/>
          </p:cNvPicPr>
          <p:nvPr/>
        </p:nvPicPr>
        <p:blipFill>
          <a:blip r:embed="rId2"/>
          <a:stretch>
            <a:fillRect/>
          </a:stretch>
        </p:blipFill>
        <p:spPr>
          <a:xfrm>
            <a:off x="10569676" y="604804"/>
            <a:ext cx="983226" cy="1229634"/>
          </a:xfrm>
          <a:prstGeom prst="rect">
            <a:avLst/>
          </a:prstGeom>
        </p:spPr>
      </p:pic>
      <p:pic>
        <p:nvPicPr>
          <p:cNvPr id="6" name="Picture 5">
            <a:extLst>
              <a:ext uri="{FF2B5EF4-FFF2-40B4-BE49-F238E27FC236}">
                <a16:creationId xmlns="" xmlns:a16="http://schemas.microsoft.com/office/drawing/2014/main" id="{04126F63-A22E-C61F-859F-FDDBEE2CBB15}"/>
              </a:ext>
            </a:extLst>
          </p:cNvPr>
          <p:cNvPicPr>
            <a:picLocks noChangeAspect="1"/>
          </p:cNvPicPr>
          <p:nvPr/>
        </p:nvPicPr>
        <p:blipFill>
          <a:blip r:embed="rId3"/>
          <a:stretch>
            <a:fillRect/>
          </a:stretch>
        </p:blipFill>
        <p:spPr>
          <a:xfrm>
            <a:off x="916100" y="1736114"/>
            <a:ext cx="5888264" cy="2472091"/>
          </a:xfrm>
          <a:prstGeom prst="rect">
            <a:avLst/>
          </a:prstGeom>
        </p:spPr>
      </p:pic>
      <p:pic>
        <p:nvPicPr>
          <p:cNvPr id="7" name="Picture 6">
            <a:extLst>
              <a:ext uri="{FF2B5EF4-FFF2-40B4-BE49-F238E27FC236}">
                <a16:creationId xmlns="" xmlns:a16="http://schemas.microsoft.com/office/drawing/2014/main" id="{0E5EE51B-69F7-0F12-1FAE-71967851AE12}"/>
              </a:ext>
            </a:extLst>
          </p:cNvPr>
          <p:cNvPicPr>
            <a:picLocks noChangeAspect="1"/>
          </p:cNvPicPr>
          <p:nvPr/>
        </p:nvPicPr>
        <p:blipFill rotWithShape="1">
          <a:blip r:embed="rId4">
            <a:extLst>
              <a:ext uri="{28A0092B-C50C-407E-A947-70E740481C1C}">
                <a14:useLocalDpi xmlns:a14="http://schemas.microsoft.com/office/drawing/2010/main" val="0"/>
              </a:ext>
            </a:extLst>
          </a:blip>
          <a:srcRect b="37096"/>
          <a:stretch/>
        </p:blipFill>
        <p:spPr>
          <a:xfrm>
            <a:off x="6096000" y="4506573"/>
            <a:ext cx="4764846" cy="1684108"/>
          </a:xfrm>
          <a:prstGeom prst="rect">
            <a:avLst/>
          </a:prstGeom>
        </p:spPr>
      </p:pic>
      <p:cxnSp>
        <p:nvCxnSpPr>
          <p:cNvPr id="9" name="Straight Connector 8">
            <a:extLst>
              <a:ext uri="{FF2B5EF4-FFF2-40B4-BE49-F238E27FC236}">
                <a16:creationId xmlns="" xmlns:a16="http://schemas.microsoft.com/office/drawing/2014/main" id="{33FC5C98-B0EA-9CEC-B189-4A08975CAD3C}"/>
              </a:ext>
            </a:extLst>
          </p:cNvPr>
          <p:cNvCxnSpPr/>
          <p:nvPr/>
        </p:nvCxnSpPr>
        <p:spPr>
          <a:xfrm>
            <a:off x="5073445" y="1602658"/>
            <a:ext cx="1730919"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 xmlns:a16="http://schemas.microsoft.com/office/drawing/2014/main" id="{9A38CD2B-4791-D0D1-6D0B-3367ADF67599}"/>
              </a:ext>
            </a:extLst>
          </p:cNvPr>
          <p:cNvCxnSpPr>
            <a:cxnSpLocks/>
          </p:cNvCxnSpPr>
          <p:nvPr/>
        </p:nvCxnSpPr>
        <p:spPr>
          <a:xfrm>
            <a:off x="7005483" y="1736114"/>
            <a:ext cx="0" cy="1597742"/>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 xmlns:a16="http://schemas.microsoft.com/office/drawing/2014/main" id="{21ABE32F-2786-C2CE-32A3-7E275B27995A}"/>
              </a:ext>
            </a:extLst>
          </p:cNvPr>
          <p:cNvCxnSpPr/>
          <p:nvPr/>
        </p:nvCxnSpPr>
        <p:spPr>
          <a:xfrm>
            <a:off x="9330370" y="4331109"/>
            <a:ext cx="1730919"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 xmlns:a16="http://schemas.microsoft.com/office/drawing/2014/main" id="{82D638BD-4BAC-144F-C907-00BEE930E5E0}"/>
              </a:ext>
            </a:extLst>
          </p:cNvPr>
          <p:cNvCxnSpPr>
            <a:cxnSpLocks/>
          </p:cNvCxnSpPr>
          <p:nvPr/>
        </p:nvCxnSpPr>
        <p:spPr>
          <a:xfrm>
            <a:off x="11169444" y="4506573"/>
            <a:ext cx="0" cy="1597742"/>
          </a:xfrm>
          <a:prstGeom prst="line">
            <a:avLst/>
          </a:prstGeom>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 xmlns:a16="http://schemas.microsoft.com/office/drawing/2014/main" id="{E672EA3C-5BE3-7231-F8C7-324F15933722}"/>
              </a:ext>
            </a:extLst>
          </p:cNvPr>
          <p:cNvSpPr txBox="1"/>
          <p:nvPr/>
        </p:nvSpPr>
        <p:spPr>
          <a:xfrm>
            <a:off x="6840181" y="1320158"/>
            <a:ext cx="914400" cy="369332"/>
          </a:xfrm>
          <a:prstGeom prst="rect">
            <a:avLst/>
          </a:prstGeom>
          <a:noFill/>
        </p:spPr>
        <p:txBody>
          <a:bodyPr wrap="square" rtlCol="0">
            <a:spAutoFit/>
          </a:bodyPr>
          <a:lstStyle/>
          <a:p>
            <a:r>
              <a:rPr lang="en-US" dirty="0">
                <a:solidFill>
                  <a:srgbClr val="C00000"/>
                </a:solidFill>
                <a:latin typeface="Arial(body)"/>
              </a:rPr>
              <a:t>html</a:t>
            </a:r>
            <a:endParaRPr lang="it-IT" dirty="0">
              <a:solidFill>
                <a:srgbClr val="C00000"/>
              </a:solidFill>
              <a:latin typeface="Arial(body)"/>
            </a:endParaRPr>
          </a:p>
        </p:txBody>
      </p:sp>
      <p:sp>
        <p:nvSpPr>
          <p:cNvPr id="16" name="TextBox 15">
            <a:extLst>
              <a:ext uri="{FF2B5EF4-FFF2-40B4-BE49-F238E27FC236}">
                <a16:creationId xmlns="" xmlns:a16="http://schemas.microsoft.com/office/drawing/2014/main" id="{0205502B-DF3C-C0D9-FD2F-7405F4CFFDA8}"/>
              </a:ext>
            </a:extLst>
          </p:cNvPr>
          <p:cNvSpPr txBox="1"/>
          <p:nvPr/>
        </p:nvSpPr>
        <p:spPr>
          <a:xfrm>
            <a:off x="9946446" y="3874046"/>
            <a:ext cx="914400" cy="369332"/>
          </a:xfrm>
          <a:prstGeom prst="rect">
            <a:avLst/>
          </a:prstGeom>
          <a:noFill/>
        </p:spPr>
        <p:txBody>
          <a:bodyPr wrap="square" rtlCol="0">
            <a:spAutoFit/>
          </a:bodyPr>
          <a:lstStyle/>
          <a:p>
            <a:r>
              <a:rPr lang="en-US" dirty="0">
                <a:solidFill>
                  <a:srgbClr val="C00000"/>
                </a:solidFill>
                <a:latin typeface="Arial(body)"/>
              </a:rPr>
              <a:t>output</a:t>
            </a:r>
            <a:endParaRPr lang="it-IT" dirty="0">
              <a:solidFill>
                <a:srgbClr val="C00000"/>
              </a:solidFill>
              <a:latin typeface="Arial(body)"/>
            </a:endParaRPr>
          </a:p>
        </p:txBody>
      </p:sp>
      <p:sp>
        <p:nvSpPr>
          <p:cNvPr id="2" name="TextBox 1">
            <a:extLst>
              <a:ext uri="{FF2B5EF4-FFF2-40B4-BE49-F238E27FC236}">
                <a16:creationId xmlns="" xmlns:a16="http://schemas.microsoft.com/office/drawing/2014/main" id="{D58FCD70-7DD6-6EFD-B17C-CCBEBE1DF1E7}"/>
              </a:ext>
            </a:extLst>
          </p:cNvPr>
          <p:cNvSpPr txBox="1"/>
          <p:nvPr/>
        </p:nvSpPr>
        <p:spPr>
          <a:xfrm>
            <a:off x="886390" y="744791"/>
            <a:ext cx="686819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HTML document without applying CSS</a:t>
            </a:r>
            <a:endParaRPr lang="it-IT" sz="24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06443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EF3EE8B-9DF4-47FC-AC33-76BA9105D1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36" y="663222"/>
            <a:ext cx="950841" cy="1382712"/>
          </a:xfrm>
          <a:prstGeom prst="rect">
            <a:avLst/>
          </a:prstGeom>
        </p:spPr>
      </p:pic>
      <p:sp>
        <p:nvSpPr>
          <p:cNvPr id="6" name="TextBox 5">
            <a:extLst>
              <a:ext uri="{FF2B5EF4-FFF2-40B4-BE49-F238E27FC236}">
                <a16:creationId xmlns="" xmlns:a16="http://schemas.microsoft.com/office/drawing/2014/main" id="{23990683-AEF7-F5AF-6F55-BFB6750349D1}"/>
              </a:ext>
            </a:extLst>
          </p:cNvPr>
          <p:cNvSpPr txBox="1"/>
          <p:nvPr/>
        </p:nvSpPr>
        <p:spPr>
          <a:xfrm>
            <a:off x="770290" y="677156"/>
            <a:ext cx="6096000" cy="1569660"/>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Decoration</a:t>
            </a:r>
          </a:p>
          <a:p>
            <a:r>
              <a:rPr lang="en-US" sz="3200" b="1" dirty="0">
                <a:solidFill>
                  <a:srgbClr val="C00000"/>
                </a:solidFill>
                <a:latin typeface="Arial" panose="020B0604020202020204" pitchFamily="34" charset="0"/>
                <a:cs typeface="Arial" panose="020B0604020202020204" pitchFamily="34" charset="0"/>
              </a:rPr>
              <a:t/>
            </a:r>
            <a:br>
              <a:rPr lang="en-US" sz="3200" b="1" dirty="0">
                <a:solidFill>
                  <a:srgbClr val="C00000"/>
                </a:solidFill>
                <a:latin typeface="Arial" panose="020B0604020202020204" pitchFamily="34" charset="0"/>
                <a:cs typeface="Arial" panose="020B0604020202020204" pitchFamily="34" charset="0"/>
              </a:rPr>
            </a:br>
            <a:endParaRPr lang="fa-IR" sz="3200" b="1" dirty="0">
              <a:solidFill>
                <a:srgbClr val="C0000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B39A0D02-4965-B160-2E0B-D13DFA2BDBC4}"/>
              </a:ext>
            </a:extLst>
          </p:cNvPr>
          <p:cNvSpPr txBox="1"/>
          <p:nvPr/>
        </p:nvSpPr>
        <p:spPr>
          <a:xfrm>
            <a:off x="948267" y="1676602"/>
            <a:ext cx="8308622" cy="369332"/>
          </a:xfrm>
          <a:prstGeom prst="rect">
            <a:avLst/>
          </a:prstGeom>
          <a:noFill/>
        </p:spPr>
        <p:txBody>
          <a:bodyPr wrap="square">
            <a:spAutoFit/>
          </a:bodyPr>
          <a:lstStyle/>
          <a:p>
            <a:r>
              <a:rPr lang="fa-IR" dirty="0">
                <a:latin typeface="Arial" panose="020B0604020202020204" pitchFamily="34" charset="0"/>
                <a:cs typeface="Arial" panose="020B0604020202020204" pitchFamily="34" charset="0"/>
              </a:rPr>
              <a:t>The </a:t>
            </a:r>
            <a:r>
              <a:rPr lang="fa-IR" dirty="0">
                <a:solidFill>
                  <a:srgbClr val="C00000"/>
                </a:solidFill>
                <a:latin typeface="Arial" panose="020B0604020202020204" pitchFamily="34" charset="0"/>
                <a:cs typeface="Arial" panose="020B0604020202020204" pitchFamily="34" charset="0"/>
              </a:rPr>
              <a:t>text-decoration-style</a:t>
            </a:r>
            <a:r>
              <a:rPr lang="fa-IR" dirty="0">
                <a:latin typeface="Arial" panose="020B0604020202020204" pitchFamily="34" charset="0"/>
                <a:cs typeface="Arial" panose="020B0604020202020204" pitchFamily="34" charset="0"/>
              </a:rPr>
              <a:t> property is used to set the style of the decoration line</a:t>
            </a:r>
            <a:r>
              <a:rPr lang="fa-IR" dirty="0"/>
              <a:t>.</a:t>
            </a:r>
          </a:p>
        </p:txBody>
      </p:sp>
      <p:sp>
        <p:nvSpPr>
          <p:cNvPr id="10" name="TextBox 9">
            <a:extLst>
              <a:ext uri="{FF2B5EF4-FFF2-40B4-BE49-F238E27FC236}">
                <a16:creationId xmlns="" xmlns:a16="http://schemas.microsoft.com/office/drawing/2014/main" id="{98013389-3515-044C-1CEC-5BED2E6EA094}"/>
              </a:ext>
            </a:extLst>
          </p:cNvPr>
          <p:cNvSpPr txBox="1"/>
          <p:nvPr/>
        </p:nvSpPr>
        <p:spPr>
          <a:xfrm>
            <a:off x="948267" y="2395048"/>
            <a:ext cx="6096000"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 </a:t>
            </a:r>
            <a:r>
              <a:rPr lang="en-US" b="1" dirty="0">
                <a:solidFill>
                  <a:srgbClr val="C00000"/>
                </a:solidFill>
                <a:latin typeface="Arial" panose="020B0604020202020204" pitchFamily="34" charset="0"/>
                <a:cs typeface="Arial" panose="020B0604020202020204" pitchFamily="34" charset="0"/>
              </a:rPr>
              <a:t>text-decoration-style</a:t>
            </a:r>
            <a:r>
              <a:rPr lang="en-US" b="1" dirty="0">
                <a:latin typeface="Arial" panose="020B0604020202020204" pitchFamily="34" charset="0"/>
                <a:cs typeface="Arial" panose="020B0604020202020204" pitchFamily="34" charset="0"/>
              </a:rPr>
              <a:t>: </a:t>
            </a:r>
            <a:r>
              <a:rPr lang="en-US" b="1" dirty="0">
                <a:solidFill>
                  <a:srgbClr val="00B050"/>
                </a:solidFill>
                <a:latin typeface="Arial" panose="020B0604020202020204" pitchFamily="34" charset="0"/>
                <a:cs typeface="Arial" panose="020B0604020202020204" pitchFamily="34" charset="0"/>
              </a:rPr>
              <a:t>solid             </a:t>
            </a:r>
            <a:r>
              <a:rPr lang="en-US" b="1" dirty="0">
                <a:solidFill>
                  <a:srgbClr val="7030A0"/>
                </a:solidFill>
                <a:latin typeface="Arial" panose="020B0604020202020204" pitchFamily="34" charset="0"/>
                <a:cs typeface="Arial" panose="020B0604020202020204" pitchFamily="34" charset="0"/>
              </a:rPr>
              <a:t>draw a single line</a:t>
            </a:r>
            <a:endParaRPr lang="fa-IR" b="1" dirty="0">
              <a:solidFill>
                <a:srgbClr val="7030A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 xmlns:a16="http://schemas.microsoft.com/office/drawing/2014/main" id="{7E8CF40C-2E3C-E2C8-90CE-FAD4AA037305}"/>
              </a:ext>
            </a:extLst>
          </p:cNvPr>
          <p:cNvSpPr txBox="1"/>
          <p:nvPr/>
        </p:nvSpPr>
        <p:spPr>
          <a:xfrm>
            <a:off x="1027290" y="2975086"/>
            <a:ext cx="6096000" cy="369332"/>
          </a:xfrm>
          <a:prstGeom prst="rect">
            <a:avLst/>
          </a:prstGeom>
          <a:noFill/>
        </p:spPr>
        <p:txBody>
          <a:bodyPr wrap="square">
            <a:spAutoFit/>
          </a:bodyPr>
          <a:lstStyle/>
          <a:p>
            <a:r>
              <a:rPr lang="fa-IR" b="1" dirty="0">
                <a:solidFill>
                  <a:srgbClr val="C00000"/>
                </a:solidFill>
                <a:latin typeface="Arial" panose="020B0604020202020204" pitchFamily="34" charset="0"/>
                <a:cs typeface="Arial" panose="020B0604020202020204" pitchFamily="34" charset="0"/>
              </a:rPr>
              <a:t>text-decoration-style</a:t>
            </a:r>
            <a:r>
              <a:rPr lang="fa-IR" b="1" dirty="0">
                <a:latin typeface="Arial" panose="020B0604020202020204" pitchFamily="34" charset="0"/>
                <a:cs typeface="Arial" panose="020B0604020202020204" pitchFamily="34" charset="0"/>
              </a:rPr>
              <a:t>: </a:t>
            </a:r>
            <a:r>
              <a:rPr lang="fa-IR" b="1" dirty="0">
                <a:solidFill>
                  <a:srgbClr val="00B050"/>
                </a:solidFill>
                <a:latin typeface="Arial" panose="020B0604020202020204" pitchFamily="34" charset="0"/>
                <a:cs typeface="Arial" panose="020B0604020202020204" pitchFamily="34" charset="0"/>
              </a:rPr>
              <a:t>double</a:t>
            </a:r>
            <a:r>
              <a:rPr lang="en-US" b="1" dirty="0">
                <a:solidFill>
                  <a:srgbClr val="00B050"/>
                </a:solidFill>
                <a:latin typeface="Arial" panose="020B0604020202020204" pitchFamily="34" charset="0"/>
                <a:cs typeface="Arial" panose="020B0604020202020204" pitchFamily="34" charset="0"/>
              </a:rPr>
              <a:t>          </a:t>
            </a:r>
            <a:r>
              <a:rPr lang="en-US" b="1" dirty="0">
                <a:solidFill>
                  <a:srgbClr val="7030A0"/>
                </a:solidFill>
                <a:latin typeface="Arial" panose="020B0604020202020204" pitchFamily="34" charset="0"/>
                <a:cs typeface="Arial" panose="020B0604020202020204" pitchFamily="34" charset="0"/>
              </a:rPr>
              <a:t>draws a double line</a:t>
            </a:r>
            <a:endParaRPr lang="fa-IR" b="1" dirty="0">
              <a:solidFill>
                <a:srgbClr val="7030A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 xmlns:a16="http://schemas.microsoft.com/office/drawing/2014/main" id="{398431BF-2264-2B2F-10E8-59B3579AFE1D}"/>
              </a:ext>
            </a:extLst>
          </p:cNvPr>
          <p:cNvSpPr txBox="1"/>
          <p:nvPr/>
        </p:nvSpPr>
        <p:spPr>
          <a:xfrm>
            <a:off x="1027289" y="3536988"/>
            <a:ext cx="6784621" cy="369332"/>
          </a:xfrm>
          <a:prstGeom prst="rect">
            <a:avLst/>
          </a:prstGeom>
          <a:noFill/>
        </p:spPr>
        <p:txBody>
          <a:bodyPr wrap="square">
            <a:spAutoFit/>
          </a:bodyPr>
          <a:lstStyle/>
          <a:p>
            <a:r>
              <a:rPr lang="fa-IR" b="1" dirty="0">
                <a:solidFill>
                  <a:srgbClr val="C00000"/>
                </a:solidFill>
                <a:latin typeface="Arial" panose="020B0604020202020204" pitchFamily="34" charset="0"/>
                <a:cs typeface="Arial" panose="020B0604020202020204" pitchFamily="34" charset="0"/>
              </a:rPr>
              <a:t>text-decoration-style</a:t>
            </a:r>
            <a:r>
              <a:rPr lang="fa-IR" b="1" dirty="0">
                <a:latin typeface="Arial" panose="020B0604020202020204" pitchFamily="34" charset="0"/>
                <a:cs typeface="Arial" panose="020B0604020202020204" pitchFamily="34" charset="0"/>
              </a:rPr>
              <a:t>: </a:t>
            </a:r>
            <a:r>
              <a:rPr lang="fa-IR" b="1" dirty="0">
                <a:solidFill>
                  <a:srgbClr val="00B050"/>
                </a:solidFill>
                <a:latin typeface="Arial" panose="020B0604020202020204" pitchFamily="34" charset="0"/>
                <a:cs typeface="Arial" panose="020B0604020202020204" pitchFamily="34" charset="0"/>
              </a:rPr>
              <a:t>dotted </a:t>
            </a:r>
            <a:r>
              <a:rPr lang="en-US" b="1" dirty="0">
                <a:solidFill>
                  <a:srgbClr val="00B050"/>
                </a:solidFill>
                <a:latin typeface="Arial" panose="020B0604020202020204" pitchFamily="34" charset="0"/>
                <a:cs typeface="Arial" panose="020B0604020202020204" pitchFamily="34" charset="0"/>
              </a:rPr>
              <a:t>          </a:t>
            </a:r>
            <a:r>
              <a:rPr lang="en-US" b="1" dirty="0">
                <a:solidFill>
                  <a:srgbClr val="7030A0"/>
                </a:solidFill>
                <a:latin typeface="Arial" panose="020B0604020202020204" pitchFamily="34" charset="0"/>
                <a:cs typeface="Arial" panose="020B0604020202020204" pitchFamily="34" charset="0"/>
              </a:rPr>
              <a:t>draws a dotted line</a:t>
            </a:r>
            <a:endParaRPr lang="fa-IR" b="1" dirty="0">
              <a:solidFill>
                <a:srgbClr val="7030A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 xmlns:a16="http://schemas.microsoft.com/office/drawing/2014/main" id="{296247F5-67D2-093A-2561-4E938924DE0F}"/>
              </a:ext>
            </a:extLst>
          </p:cNvPr>
          <p:cNvSpPr txBox="1"/>
          <p:nvPr/>
        </p:nvSpPr>
        <p:spPr>
          <a:xfrm>
            <a:off x="1027289" y="4111202"/>
            <a:ext cx="6502399" cy="369332"/>
          </a:xfrm>
          <a:prstGeom prst="rect">
            <a:avLst/>
          </a:prstGeom>
          <a:noFill/>
        </p:spPr>
        <p:txBody>
          <a:bodyPr wrap="square">
            <a:spAutoFit/>
          </a:bodyPr>
          <a:lstStyle/>
          <a:p>
            <a:r>
              <a:rPr lang="fa-IR" b="1" dirty="0">
                <a:solidFill>
                  <a:srgbClr val="C00000"/>
                </a:solidFill>
                <a:latin typeface="Arial" panose="020B0604020202020204" pitchFamily="34" charset="0"/>
                <a:cs typeface="Arial" panose="020B0604020202020204" pitchFamily="34" charset="0"/>
              </a:rPr>
              <a:t>text-decoration-style</a:t>
            </a:r>
            <a:r>
              <a:rPr lang="fa-IR" b="1" dirty="0">
                <a:latin typeface="Arial" panose="020B0604020202020204" pitchFamily="34" charset="0"/>
                <a:cs typeface="Arial" panose="020B0604020202020204" pitchFamily="34" charset="0"/>
              </a:rPr>
              <a:t>: </a:t>
            </a:r>
            <a:r>
              <a:rPr lang="fa-IR" b="1" dirty="0">
                <a:solidFill>
                  <a:srgbClr val="00B050"/>
                </a:solidFill>
                <a:latin typeface="Arial" panose="020B0604020202020204" pitchFamily="34" charset="0"/>
                <a:cs typeface="Arial" panose="020B0604020202020204" pitchFamily="34" charset="0"/>
              </a:rPr>
              <a:t>dashed  </a:t>
            </a:r>
            <a:r>
              <a:rPr lang="en-US" b="1" dirty="0">
                <a:solidFill>
                  <a:srgbClr val="00B050"/>
                </a:solidFill>
                <a:latin typeface="Arial" panose="020B0604020202020204" pitchFamily="34" charset="0"/>
                <a:cs typeface="Arial" panose="020B0604020202020204" pitchFamily="34" charset="0"/>
              </a:rPr>
              <a:t>        </a:t>
            </a:r>
            <a:r>
              <a:rPr lang="en-US" b="1" dirty="0">
                <a:solidFill>
                  <a:srgbClr val="7030A0"/>
                </a:solidFill>
                <a:latin typeface="Arial" panose="020B0604020202020204" pitchFamily="34" charset="0"/>
                <a:cs typeface="Arial" panose="020B0604020202020204" pitchFamily="34" charset="0"/>
              </a:rPr>
              <a:t>draws a dashed line</a:t>
            </a:r>
            <a:endParaRPr lang="fa-IR" b="1" dirty="0">
              <a:solidFill>
                <a:srgbClr val="7030A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 xmlns:a16="http://schemas.microsoft.com/office/drawing/2014/main" id="{A59C59E7-9CB3-5684-1D86-B6790B2C5886}"/>
              </a:ext>
            </a:extLst>
          </p:cNvPr>
          <p:cNvSpPr txBox="1"/>
          <p:nvPr/>
        </p:nvSpPr>
        <p:spPr>
          <a:xfrm>
            <a:off x="1027290" y="4685416"/>
            <a:ext cx="6096000" cy="369332"/>
          </a:xfrm>
          <a:prstGeom prst="rect">
            <a:avLst/>
          </a:prstGeom>
          <a:noFill/>
        </p:spPr>
        <p:txBody>
          <a:bodyPr wrap="square">
            <a:spAutoFit/>
          </a:bodyPr>
          <a:lstStyle/>
          <a:p>
            <a:r>
              <a:rPr lang="fa-IR" b="1" dirty="0">
                <a:solidFill>
                  <a:srgbClr val="C00000"/>
                </a:solidFill>
                <a:latin typeface="Arial" panose="020B0604020202020204" pitchFamily="34" charset="0"/>
                <a:cs typeface="Arial" panose="020B0604020202020204" pitchFamily="34" charset="0"/>
              </a:rPr>
              <a:t>text-decoration-style</a:t>
            </a:r>
            <a:r>
              <a:rPr lang="fa-IR" b="1" dirty="0">
                <a:latin typeface="Arial" panose="020B0604020202020204" pitchFamily="34" charset="0"/>
                <a:cs typeface="Arial" panose="020B0604020202020204" pitchFamily="34" charset="0"/>
              </a:rPr>
              <a:t>: </a:t>
            </a:r>
            <a:r>
              <a:rPr lang="fa-IR" b="1" dirty="0">
                <a:solidFill>
                  <a:srgbClr val="00B050"/>
                </a:solidFill>
                <a:latin typeface="Arial" panose="020B0604020202020204" pitchFamily="34" charset="0"/>
                <a:cs typeface="Arial" panose="020B0604020202020204" pitchFamily="34" charset="0"/>
              </a:rPr>
              <a:t>wavy </a:t>
            </a:r>
            <a:r>
              <a:rPr lang="en-US" b="1" dirty="0">
                <a:solidFill>
                  <a:srgbClr val="00B050"/>
                </a:solidFill>
                <a:latin typeface="Arial" panose="020B0604020202020204" pitchFamily="34" charset="0"/>
                <a:cs typeface="Arial" panose="020B0604020202020204" pitchFamily="34" charset="0"/>
              </a:rPr>
              <a:t>             </a:t>
            </a:r>
            <a:r>
              <a:rPr lang="en-US" b="1" dirty="0">
                <a:solidFill>
                  <a:srgbClr val="7030A0"/>
                </a:solidFill>
                <a:latin typeface="Arial" panose="020B0604020202020204" pitchFamily="34" charset="0"/>
                <a:cs typeface="Arial" panose="020B0604020202020204" pitchFamily="34" charset="0"/>
              </a:rPr>
              <a:t>draws a wavy line</a:t>
            </a:r>
            <a:endParaRPr lang="fa-IR" b="1" dirty="0">
              <a:solidFill>
                <a:srgbClr val="7030A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958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Picture 29">
            <a:extLst>
              <a:ext uri="{FF2B5EF4-FFF2-40B4-BE49-F238E27FC236}">
                <a16:creationId xmlns="" xmlns:a16="http://schemas.microsoft.com/office/drawing/2014/main" id="{8AEFC5A7-3426-8C13-823F-CDFB89C89A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33" name="TextBox 32">
            <a:extLst>
              <a:ext uri="{FF2B5EF4-FFF2-40B4-BE49-F238E27FC236}">
                <a16:creationId xmlns="" xmlns:a16="http://schemas.microsoft.com/office/drawing/2014/main" id="{BBD262D8-1075-FFFF-AC36-897A6BE1F8CC}"/>
              </a:ext>
            </a:extLst>
          </p:cNvPr>
          <p:cNvSpPr txBox="1"/>
          <p:nvPr/>
        </p:nvSpPr>
        <p:spPr>
          <a:xfrm>
            <a:off x="815445" y="490725"/>
            <a:ext cx="6096000" cy="1569660"/>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Decoration</a:t>
            </a:r>
          </a:p>
          <a:p>
            <a:r>
              <a:rPr lang="en-US" sz="3200" b="1" dirty="0">
                <a:solidFill>
                  <a:srgbClr val="C00000"/>
                </a:solidFill>
                <a:latin typeface="Arial" panose="020B0604020202020204" pitchFamily="34" charset="0"/>
                <a:cs typeface="Arial" panose="020B0604020202020204" pitchFamily="34" charset="0"/>
              </a:rPr>
              <a:t/>
            </a:r>
            <a:br>
              <a:rPr lang="en-US" sz="3200" b="1" dirty="0">
                <a:solidFill>
                  <a:srgbClr val="C00000"/>
                </a:solidFill>
                <a:latin typeface="Arial" panose="020B0604020202020204" pitchFamily="34" charset="0"/>
                <a:cs typeface="Arial" panose="020B0604020202020204" pitchFamily="34" charset="0"/>
              </a:rPr>
            </a:br>
            <a:endParaRPr lang="fa-IR" sz="3200" b="1" dirty="0">
              <a:solidFill>
                <a:srgbClr val="C00000"/>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 xmlns:a16="http://schemas.microsoft.com/office/drawing/2014/main" id="{0B43008C-4D8B-A3DA-9B07-0F1616A2B879}"/>
              </a:ext>
            </a:extLst>
          </p:cNvPr>
          <p:cNvSpPr/>
          <p:nvPr/>
        </p:nvSpPr>
        <p:spPr>
          <a:xfrm>
            <a:off x="815445" y="2060385"/>
            <a:ext cx="4876800" cy="4456466"/>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32" name="TextBox 31">
            <a:extLst>
              <a:ext uri="{FF2B5EF4-FFF2-40B4-BE49-F238E27FC236}">
                <a16:creationId xmlns="" xmlns:a16="http://schemas.microsoft.com/office/drawing/2014/main" id="{0CAEAC7C-4F0C-1614-9112-DE02E33C2EC7}"/>
              </a:ext>
            </a:extLst>
          </p:cNvPr>
          <p:cNvSpPr txBox="1"/>
          <p:nvPr/>
        </p:nvSpPr>
        <p:spPr>
          <a:xfrm>
            <a:off x="826734" y="2184221"/>
            <a:ext cx="4876800" cy="4431983"/>
          </a:xfrm>
          <a:prstGeom prst="rect">
            <a:avLst/>
          </a:prstGeom>
          <a:noFill/>
        </p:spPr>
        <p:txBody>
          <a:bodyPr wrap="square">
            <a:spAutoFit/>
          </a:bodyPr>
          <a:lstStyle/>
          <a:p>
            <a:r>
              <a:rPr lang="en-US" sz="1600" dirty="0"/>
              <a:t>&lt;</a:t>
            </a:r>
            <a:r>
              <a:rPr lang="en-US" sz="1600" dirty="0">
                <a:solidFill>
                  <a:srgbClr val="C00000"/>
                </a:solidFill>
              </a:rPr>
              <a:t>style</a:t>
            </a:r>
            <a:r>
              <a:rPr lang="en-US" sz="1600" dirty="0"/>
              <a:t>&gt;</a:t>
            </a:r>
          </a:p>
          <a:p>
            <a:r>
              <a:rPr lang="en-US" sz="1600" dirty="0">
                <a:solidFill>
                  <a:srgbClr val="C00000"/>
                </a:solidFill>
              </a:rPr>
              <a:t>h2</a:t>
            </a:r>
            <a:r>
              <a:rPr lang="en-US" sz="1600" dirty="0"/>
              <a:t>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highlight>
                  <a:srgbClr val="FFFF00"/>
                </a:highlight>
              </a:rPr>
              <a:t>      </a:t>
            </a:r>
            <a:r>
              <a:rPr lang="en-US" sz="1600" dirty="0">
                <a:solidFill>
                  <a:srgbClr val="FF0000"/>
                </a:solidFill>
                <a:highlight>
                  <a:srgbClr val="FFFF00"/>
                </a:highlight>
              </a:rPr>
              <a:t>text-decoration-style</a:t>
            </a:r>
            <a:r>
              <a:rPr lang="en-US" sz="1600" dirty="0">
                <a:highlight>
                  <a:srgbClr val="FFFF00"/>
                </a:highlight>
              </a:rPr>
              <a:t>: </a:t>
            </a:r>
            <a:r>
              <a:rPr lang="en-US" sz="1600" dirty="0">
                <a:solidFill>
                  <a:srgbClr val="0070C0"/>
                </a:solidFill>
                <a:highlight>
                  <a:srgbClr val="FFFF00"/>
                </a:highlight>
              </a:rPr>
              <a:t>dotted</a:t>
            </a:r>
            <a:r>
              <a:rPr lang="en-US" sz="1600" dirty="0">
                <a:highlight>
                  <a:srgbClr val="FFFF00"/>
                </a:highlight>
              </a:rPr>
              <a:t>;  </a:t>
            </a:r>
          </a:p>
          <a:p>
            <a:endParaRPr lang="en-US" sz="1600" dirty="0"/>
          </a:p>
          <a:p>
            <a:r>
              <a:rPr lang="en-US" sz="1600" dirty="0"/>
              <a:t>}</a:t>
            </a:r>
          </a:p>
          <a:p>
            <a:endParaRPr lang="en-US" sz="1600" dirty="0"/>
          </a:p>
          <a:p>
            <a:r>
              <a:rPr lang="en-US" sz="1600" dirty="0">
                <a:solidFill>
                  <a:srgbClr val="C00000"/>
                </a:solidFill>
              </a:rPr>
              <a:t>h1</a:t>
            </a:r>
            <a:r>
              <a:rPr lang="en-US" sz="1600" dirty="0"/>
              <a:t> {</a:t>
            </a:r>
          </a:p>
          <a:p>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r>
              <a:rPr lang="en-US" sz="1600" dirty="0"/>
              <a:t>    </a:t>
            </a:r>
            <a:r>
              <a:rPr lang="en-US" sz="1600" dirty="0" err="1">
                <a:solidFill>
                  <a:srgbClr val="FF0000"/>
                </a:solidFill>
              </a:rPr>
              <a:t>text-decoration</a:t>
            </a:r>
            <a:r>
              <a:rPr lang="en-US" sz="1600" dirty="0" err="1"/>
              <a:t>:</a:t>
            </a:r>
            <a:r>
              <a:rPr lang="en-US" sz="1600" dirty="0" err="1">
                <a:solidFill>
                  <a:srgbClr val="0070C0"/>
                </a:solidFill>
              </a:rPr>
              <a:t>overline</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text-decoration-color</a:t>
            </a:r>
            <a:r>
              <a:rPr lang="en-US" sz="1600" dirty="0"/>
              <a:t>: </a:t>
            </a:r>
            <a:r>
              <a:rPr lang="en-US" sz="1600" dirty="0">
                <a:solidFill>
                  <a:srgbClr val="0070C0"/>
                </a:solidFill>
              </a:rPr>
              <a:t>red</a:t>
            </a:r>
            <a:r>
              <a:rPr lang="en-US" sz="1600" dirty="0"/>
              <a:t>;</a:t>
            </a:r>
          </a:p>
          <a:p>
            <a:r>
              <a:rPr lang="en-US" sz="1600" dirty="0"/>
              <a:t>           </a:t>
            </a:r>
            <a:r>
              <a:rPr lang="en-US" sz="1600" dirty="0">
                <a:highlight>
                  <a:srgbClr val="FFFF00"/>
                </a:highlight>
              </a:rPr>
              <a:t> </a:t>
            </a:r>
            <a:r>
              <a:rPr lang="en-US" sz="1600" dirty="0">
                <a:solidFill>
                  <a:srgbClr val="FF0000"/>
                </a:solidFill>
                <a:highlight>
                  <a:srgbClr val="FFFF00"/>
                </a:highlight>
              </a:rPr>
              <a:t>text-decoration-style</a:t>
            </a:r>
            <a:r>
              <a:rPr lang="en-US" sz="1600" dirty="0">
                <a:highlight>
                  <a:srgbClr val="FFFF00"/>
                </a:highlight>
              </a:rPr>
              <a:t>: </a:t>
            </a:r>
            <a:r>
              <a:rPr lang="en-US" sz="1600" dirty="0">
                <a:solidFill>
                  <a:srgbClr val="0070C0"/>
                </a:solidFill>
                <a:highlight>
                  <a:srgbClr val="FFFF00"/>
                </a:highlight>
              </a:rPr>
              <a:t>wavy</a:t>
            </a:r>
            <a:r>
              <a:rPr lang="en-US" sz="1600" dirty="0">
                <a:highlight>
                  <a:srgbClr val="FFFF00"/>
                </a:highlight>
              </a:rPr>
              <a:t>;  </a:t>
            </a:r>
          </a:p>
          <a:p>
            <a:endParaRPr lang="en-US" sz="1600" dirty="0"/>
          </a:p>
          <a:p>
            <a:r>
              <a:rPr lang="en-US" sz="1600" dirty="0"/>
              <a:t>&lt;/</a:t>
            </a:r>
            <a:r>
              <a:rPr lang="en-US" sz="1600" dirty="0">
                <a:solidFill>
                  <a:srgbClr val="C00000"/>
                </a:solidFill>
              </a:rPr>
              <a:t>style</a:t>
            </a:r>
            <a:r>
              <a:rPr lang="en-US" sz="1600" dirty="0"/>
              <a:t>&gt;</a:t>
            </a:r>
            <a:endParaRPr lang="fa-IR" sz="1600" dirty="0"/>
          </a:p>
        </p:txBody>
      </p:sp>
      <p:sp>
        <p:nvSpPr>
          <p:cNvPr id="35" name="TextBox 34">
            <a:extLst>
              <a:ext uri="{FF2B5EF4-FFF2-40B4-BE49-F238E27FC236}">
                <a16:creationId xmlns="" xmlns:a16="http://schemas.microsoft.com/office/drawing/2014/main" id="{9FEA765C-817B-9A54-D1B8-97CFFB75E6D4}"/>
              </a:ext>
            </a:extLst>
          </p:cNvPr>
          <p:cNvSpPr txBox="1"/>
          <p:nvPr/>
        </p:nvSpPr>
        <p:spPr>
          <a:xfrm>
            <a:off x="815445" y="1629135"/>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 xmlns:a16="http://schemas.microsoft.com/office/drawing/2014/main" id="{E531E918-43E7-3F5A-0D8D-BB9308FAD7F7}"/>
              </a:ext>
            </a:extLst>
          </p:cNvPr>
          <p:cNvSpPr txBox="1"/>
          <p:nvPr/>
        </p:nvSpPr>
        <p:spPr>
          <a:xfrm>
            <a:off x="5703534" y="1691053"/>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 xmlns:a16="http://schemas.microsoft.com/office/drawing/2014/main" id="{29E1001B-5C5E-37C5-8418-34BD61E5C48F}"/>
              </a:ext>
            </a:extLst>
          </p:cNvPr>
          <p:cNvCxnSpPr/>
          <p:nvPr/>
        </p:nvCxnSpPr>
        <p:spPr>
          <a:xfrm>
            <a:off x="6398596" y="2060385"/>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 xmlns:a16="http://schemas.microsoft.com/office/drawing/2014/main" id="{B5D1B4CB-D3AB-6057-CAE8-50423FBAD74C}"/>
              </a:ext>
            </a:extLst>
          </p:cNvPr>
          <p:cNvSpPr/>
          <p:nvPr/>
        </p:nvSpPr>
        <p:spPr>
          <a:xfrm>
            <a:off x="5894563" y="3372735"/>
            <a:ext cx="5778148" cy="95074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37" name="Picture 36">
            <a:extLst>
              <a:ext uri="{FF2B5EF4-FFF2-40B4-BE49-F238E27FC236}">
                <a16:creationId xmlns="" xmlns:a16="http://schemas.microsoft.com/office/drawing/2014/main" id="{07ECBC2B-03D6-3191-207A-3086829EA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852" y="3395474"/>
            <a:ext cx="5612465" cy="857956"/>
          </a:xfrm>
          <a:prstGeom prst="rect">
            <a:avLst/>
          </a:prstGeom>
        </p:spPr>
      </p:pic>
    </p:spTree>
    <p:extLst>
      <p:ext uri="{BB962C8B-B14F-4D97-AF65-F5344CB8AC3E}">
        <p14:creationId xmlns:p14="http://schemas.microsoft.com/office/powerpoint/2010/main" val="168857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FA6ABBC-65E0-FF50-E704-3B862FFAE0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5" name="TextBox 4">
            <a:extLst>
              <a:ext uri="{FF2B5EF4-FFF2-40B4-BE49-F238E27FC236}">
                <a16:creationId xmlns="" xmlns:a16="http://schemas.microsoft.com/office/drawing/2014/main" id="{EBE2287C-BBD1-8381-1834-7DE861320057}"/>
              </a:ext>
            </a:extLst>
          </p:cNvPr>
          <p:cNvSpPr txBox="1"/>
          <p:nvPr/>
        </p:nvSpPr>
        <p:spPr>
          <a:xfrm>
            <a:off x="521934" y="464985"/>
            <a:ext cx="6096000" cy="1569660"/>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Decoration</a:t>
            </a:r>
          </a:p>
          <a:p>
            <a:r>
              <a:rPr lang="en-US" sz="3200" b="1" dirty="0">
                <a:solidFill>
                  <a:srgbClr val="C00000"/>
                </a:solidFill>
                <a:latin typeface="Arial" panose="020B0604020202020204" pitchFamily="34" charset="0"/>
                <a:cs typeface="Arial" panose="020B0604020202020204" pitchFamily="34" charset="0"/>
              </a:rPr>
              <a:t/>
            </a:r>
            <a:br>
              <a:rPr lang="en-US" sz="3200" b="1" dirty="0">
                <a:solidFill>
                  <a:srgbClr val="C00000"/>
                </a:solidFill>
                <a:latin typeface="Arial" panose="020B0604020202020204" pitchFamily="34" charset="0"/>
                <a:cs typeface="Arial" panose="020B0604020202020204" pitchFamily="34" charset="0"/>
              </a:rPr>
            </a:br>
            <a:endParaRPr lang="fa-IR" sz="3200" b="1"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CE0A6F94-FBA9-D8DD-5F39-13BA5BA43BB0}"/>
              </a:ext>
            </a:extLst>
          </p:cNvPr>
          <p:cNvSpPr txBox="1"/>
          <p:nvPr/>
        </p:nvSpPr>
        <p:spPr>
          <a:xfrm>
            <a:off x="613023" y="1024702"/>
            <a:ext cx="9197021"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text-decoration-thickness</a:t>
            </a:r>
            <a:r>
              <a:rPr lang="en-US" dirty="0">
                <a:latin typeface="Arial" panose="020B0604020202020204" pitchFamily="34" charset="0"/>
                <a:cs typeface="Arial" panose="020B0604020202020204" pitchFamily="34" charset="0"/>
              </a:rPr>
              <a:t> property is used to set the thickness of the decoration line.</a:t>
            </a:r>
          </a:p>
          <a:p>
            <a:endParaRPr lang="en-US" dirty="0"/>
          </a:p>
        </p:txBody>
      </p:sp>
      <p:sp>
        <p:nvSpPr>
          <p:cNvPr id="8" name="Rectangle 7">
            <a:extLst>
              <a:ext uri="{FF2B5EF4-FFF2-40B4-BE49-F238E27FC236}">
                <a16:creationId xmlns="" xmlns:a16="http://schemas.microsoft.com/office/drawing/2014/main" id="{3460A26B-809E-097F-13FA-52939701C7F7}"/>
              </a:ext>
            </a:extLst>
          </p:cNvPr>
          <p:cNvSpPr/>
          <p:nvPr/>
        </p:nvSpPr>
        <p:spPr>
          <a:xfrm>
            <a:off x="815445" y="2275465"/>
            <a:ext cx="4876800" cy="4241385"/>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9" name="TextBox 8">
            <a:extLst>
              <a:ext uri="{FF2B5EF4-FFF2-40B4-BE49-F238E27FC236}">
                <a16:creationId xmlns="" xmlns:a16="http://schemas.microsoft.com/office/drawing/2014/main" id="{8F0FF758-CF2A-A8D8-7A78-FE08D86B71BB}"/>
              </a:ext>
            </a:extLst>
          </p:cNvPr>
          <p:cNvSpPr txBox="1"/>
          <p:nvPr/>
        </p:nvSpPr>
        <p:spPr>
          <a:xfrm>
            <a:off x="815445" y="2333083"/>
            <a:ext cx="4876800" cy="4031873"/>
          </a:xfrm>
          <a:prstGeom prst="rect">
            <a:avLst/>
          </a:prstGeom>
          <a:noFill/>
        </p:spPr>
        <p:txBody>
          <a:bodyPr wrap="square">
            <a:spAutoFit/>
          </a:bodyPr>
          <a:lstStyle/>
          <a:p>
            <a:r>
              <a:rPr lang="en-US" sz="1600" dirty="0"/>
              <a:t>&lt;</a:t>
            </a:r>
            <a:r>
              <a:rPr lang="en-US" sz="1600" dirty="0">
                <a:solidFill>
                  <a:srgbClr val="C00000"/>
                </a:solidFill>
              </a:rPr>
              <a:t>style</a:t>
            </a:r>
            <a:r>
              <a:rPr lang="en-US" sz="1600" dirty="0"/>
              <a:t>&gt;</a:t>
            </a:r>
          </a:p>
          <a:p>
            <a:r>
              <a:rPr lang="en-US" sz="1600" dirty="0">
                <a:solidFill>
                  <a:srgbClr val="C00000"/>
                </a:solidFill>
              </a:rPr>
              <a:t>h2</a:t>
            </a:r>
            <a:r>
              <a:rPr lang="en-US" sz="1600" dirty="0"/>
              <a:t>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r>
              <a:rPr lang="en-US" sz="1600" dirty="0"/>
              <a:t>       </a:t>
            </a:r>
            <a:r>
              <a:rPr lang="en-US" sz="1600" dirty="0">
                <a:highlight>
                  <a:srgbClr val="FFFF00"/>
                </a:highlight>
              </a:rPr>
              <a:t> </a:t>
            </a:r>
            <a:r>
              <a:rPr lang="en-US" sz="1600" dirty="0">
                <a:solidFill>
                  <a:srgbClr val="FF0000"/>
                </a:solidFill>
                <a:highlight>
                  <a:srgbClr val="FFFF00"/>
                </a:highlight>
              </a:rPr>
              <a:t>text-decoration-thickness</a:t>
            </a:r>
            <a:r>
              <a:rPr lang="en-US" sz="1600" dirty="0">
                <a:highlight>
                  <a:srgbClr val="FFFF00"/>
                </a:highlight>
              </a:rPr>
              <a:t>: </a:t>
            </a:r>
            <a:r>
              <a:rPr lang="en-US" sz="1600" dirty="0">
                <a:solidFill>
                  <a:srgbClr val="0070C0"/>
                </a:solidFill>
                <a:highlight>
                  <a:srgbClr val="FFFF00"/>
                </a:highlight>
              </a:rPr>
              <a:t>5px</a:t>
            </a:r>
            <a:r>
              <a:rPr lang="en-US" sz="1600" dirty="0">
                <a:highlight>
                  <a:srgbClr val="FFFF00"/>
                </a:highlight>
              </a:rPr>
              <a:t>;</a:t>
            </a:r>
            <a:endParaRPr lang="en-US" sz="1600" dirty="0"/>
          </a:p>
          <a:p>
            <a:r>
              <a:rPr lang="en-US" sz="1600" dirty="0"/>
              <a:t>}</a:t>
            </a:r>
          </a:p>
          <a:p>
            <a:r>
              <a:rPr lang="en-US" sz="1600" dirty="0">
                <a:solidFill>
                  <a:srgbClr val="C00000"/>
                </a:solidFill>
              </a:rPr>
              <a:t>h1</a:t>
            </a:r>
            <a:r>
              <a:rPr lang="en-US" sz="1600" dirty="0"/>
              <a:t> {</a:t>
            </a:r>
          </a:p>
          <a:p>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r>
              <a:rPr lang="en-US" sz="1600" dirty="0"/>
              <a:t>    </a:t>
            </a:r>
            <a:r>
              <a:rPr lang="en-US" sz="1600" dirty="0" err="1">
                <a:solidFill>
                  <a:srgbClr val="FF0000"/>
                </a:solidFill>
              </a:rPr>
              <a:t>text-decoration</a:t>
            </a:r>
            <a:r>
              <a:rPr lang="en-US" sz="1600" dirty="0" err="1"/>
              <a:t>:</a:t>
            </a:r>
            <a:r>
              <a:rPr lang="en-US" sz="1600" dirty="0" err="1">
                <a:solidFill>
                  <a:srgbClr val="0070C0"/>
                </a:solidFill>
              </a:rPr>
              <a:t>overline</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text-decoration-color</a:t>
            </a:r>
            <a:r>
              <a:rPr lang="en-US" sz="1600" dirty="0"/>
              <a:t>: </a:t>
            </a:r>
            <a:r>
              <a:rPr lang="en-US" sz="1600" dirty="0">
                <a:solidFill>
                  <a:srgbClr val="0070C0"/>
                </a:solidFill>
              </a:rPr>
              <a:t>red</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wavy</a:t>
            </a:r>
            <a:r>
              <a:rPr lang="en-US" sz="1600" dirty="0"/>
              <a:t>;  </a:t>
            </a:r>
          </a:p>
          <a:p>
            <a:r>
              <a:rPr lang="en-US" sz="1600" dirty="0"/>
              <a:t>              </a:t>
            </a:r>
            <a:r>
              <a:rPr lang="en-US" sz="1600" dirty="0">
                <a:highlight>
                  <a:srgbClr val="FFFF00"/>
                </a:highlight>
              </a:rPr>
              <a:t> </a:t>
            </a:r>
            <a:r>
              <a:rPr lang="en-US" sz="1600" dirty="0">
                <a:solidFill>
                  <a:srgbClr val="C00000"/>
                </a:solidFill>
                <a:highlight>
                  <a:srgbClr val="FFFF00"/>
                </a:highlight>
              </a:rPr>
              <a:t>text-decoration-thickness</a:t>
            </a:r>
            <a:r>
              <a:rPr lang="en-US" sz="1600" dirty="0">
                <a:highlight>
                  <a:srgbClr val="FFFF00"/>
                </a:highlight>
              </a:rPr>
              <a:t>: </a:t>
            </a:r>
            <a:r>
              <a:rPr lang="en-US" sz="1600" dirty="0">
                <a:solidFill>
                  <a:srgbClr val="0070C0"/>
                </a:solidFill>
                <a:highlight>
                  <a:srgbClr val="FFFF00"/>
                </a:highlight>
              </a:rPr>
              <a:t>25%</a:t>
            </a:r>
            <a:r>
              <a:rPr lang="en-US" sz="1600" dirty="0">
                <a:highlight>
                  <a:srgbClr val="FFFF00"/>
                </a:highlight>
              </a:rPr>
              <a:t>;</a:t>
            </a:r>
            <a:endParaRPr lang="en-US" sz="1600" dirty="0"/>
          </a:p>
          <a:p>
            <a:r>
              <a:rPr lang="en-US" sz="1600" dirty="0"/>
              <a:t>&lt;/</a:t>
            </a:r>
            <a:r>
              <a:rPr lang="en-US" sz="1600" dirty="0">
                <a:solidFill>
                  <a:srgbClr val="C00000"/>
                </a:solidFill>
              </a:rPr>
              <a:t>style</a:t>
            </a:r>
            <a:r>
              <a:rPr lang="en-US" sz="1600" dirty="0"/>
              <a:t>&gt;</a:t>
            </a:r>
            <a:endParaRPr lang="fa-IR" sz="1600" dirty="0"/>
          </a:p>
        </p:txBody>
      </p:sp>
      <p:sp>
        <p:nvSpPr>
          <p:cNvPr id="10" name="TextBox 9">
            <a:extLst>
              <a:ext uri="{FF2B5EF4-FFF2-40B4-BE49-F238E27FC236}">
                <a16:creationId xmlns="" xmlns:a16="http://schemas.microsoft.com/office/drawing/2014/main" id="{765382CD-1126-6416-22E6-379CE8B4E1BE}"/>
              </a:ext>
            </a:extLst>
          </p:cNvPr>
          <p:cNvSpPr txBox="1"/>
          <p:nvPr/>
        </p:nvSpPr>
        <p:spPr>
          <a:xfrm>
            <a:off x="815445" y="1798627"/>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 xmlns:a16="http://schemas.microsoft.com/office/drawing/2014/main" id="{5C95B8EE-1F59-CF7B-B24B-4974DD0929DF}"/>
              </a:ext>
            </a:extLst>
          </p:cNvPr>
          <p:cNvSpPr txBox="1"/>
          <p:nvPr/>
        </p:nvSpPr>
        <p:spPr>
          <a:xfrm>
            <a:off x="5760262" y="1849979"/>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 xmlns:a16="http://schemas.microsoft.com/office/drawing/2014/main" id="{8270DFC6-4CB2-B9CF-31A6-0F95D73FD36C}"/>
              </a:ext>
            </a:extLst>
          </p:cNvPr>
          <p:cNvCxnSpPr/>
          <p:nvPr/>
        </p:nvCxnSpPr>
        <p:spPr>
          <a:xfrm>
            <a:off x="6455324" y="2219311"/>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C6F22299-3026-2A0F-A0A5-79232479E031}"/>
              </a:ext>
            </a:extLst>
          </p:cNvPr>
          <p:cNvSpPr/>
          <p:nvPr/>
        </p:nvSpPr>
        <p:spPr>
          <a:xfrm>
            <a:off x="5806183" y="3832112"/>
            <a:ext cx="5616289" cy="92568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12" name="Picture 11">
            <a:extLst>
              <a:ext uri="{FF2B5EF4-FFF2-40B4-BE49-F238E27FC236}">
                <a16:creationId xmlns="" xmlns:a16="http://schemas.microsoft.com/office/drawing/2014/main" id="{D3324BC7-A127-271F-897F-61C350FA8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100" y="3874267"/>
            <a:ext cx="5524456" cy="835337"/>
          </a:xfrm>
          <a:prstGeom prst="rect">
            <a:avLst/>
          </a:prstGeom>
        </p:spPr>
      </p:pic>
    </p:spTree>
    <p:extLst>
      <p:ext uri="{BB962C8B-B14F-4D97-AF65-F5344CB8AC3E}">
        <p14:creationId xmlns:p14="http://schemas.microsoft.com/office/powerpoint/2010/main" val="208582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0FA6ABBC-65E0-FF50-E704-3B862FFAE0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9" name="Rectangle 8">
            <a:extLst>
              <a:ext uri="{FF2B5EF4-FFF2-40B4-BE49-F238E27FC236}">
                <a16:creationId xmlns="" xmlns:a16="http://schemas.microsoft.com/office/drawing/2014/main" id="{2E8F4FA6-F3C0-D8C6-C3D4-DF7E2A2FE1CF}"/>
              </a:ext>
            </a:extLst>
          </p:cNvPr>
          <p:cNvSpPr/>
          <p:nvPr/>
        </p:nvSpPr>
        <p:spPr>
          <a:xfrm>
            <a:off x="3849511" y="2112712"/>
            <a:ext cx="3996267" cy="442259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6" name="TextBox 5">
            <a:extLst>
              <a:ext uri="{FF2B5EF4-FFF2-40B4-BE49-F238E27FC236}">
                <a16:creationId xmlns="" xmlns:a16="http://schemas.microsoft.com/office/drawing/2014/main" id="{D64BA9B3-D006-02DF-76E9-69250C481028}"/>
              </a:ext>
            </a:extLst>
          </p:cNvPr>
          <p:cNvSpPr txBox="1"/>
          <p:nvPr/>
        </p:nvSpPr>
        <p:spPr>
          <a:xfrm>
            <a:off x="3866091" y="2112712"/>
            <a:ext cx="3979687" cy="4431983"/>
          </a:xfrm>
          <a:prstGeom prst="rect">
            <a:avLst/>
          </a:prstGeom>
          <a:noFill/>
        </p:spPr>
        <p:txBody>
          <a:bodyPr wrap="square">
            <a:spAutoFit/>
          </a:bodyPr>
          <a:lstStyle/>
          <a:p>
            <a:r>
              <a:rPr lang="en-US" sz="1600" dirty="0"/>
              <a:t>&lt;</a:t>
            </a:r>
            <a:r>
              <a:rPr lang="en-US" sz="1600" dirty="0">
                <a:solidFill>
                  <a:srgbClr val="C00000"/>
                </a:solidFill>
              </a:rPr>
              <a:t>style</a:t>
            </a:r>
            <a:r>
              <a:rPr lang="en-US" sz="1600" dirty="0"/>
              <a:t>&gt;</a:t>
            </a:r>
          </a:p>
          <a:p>
            <a:r>
              <a:rPr lang="en-US" sz="1600" dirty="0">
                <a:solidFill>
                  <a:srgbClr val="C00000"/>
                </a:solidFill>
              </a:rPr>
              <a:t>h1</a:t>
            </a:r>
            <a:r>
              <a:rPr lang="en-US" sz="1600" dirty="0"/>
              <a:t> {</a:t>
            </a:r>
          </a:p>
          <a:p>
            <a:r>
              <a:rPr lang="en-US" sz="1600" dirty="0">
                <a:highlight>
                  <a:srgbClr val="FFFF00"/>
                </a:highlight>
              </a:rPr>
              <a:t>  </a:t>
            </a:r>
            <a:r>
              <a:rPr lang="en-US" sz="1600" dirty="0">
                <a:solidFill>
                  <a:srgbClr val="FF0000"/>
                </a:solidFill>
                <a:highlight>
                  <a:srgbClr val="FFFF00"/>
                </a:highlight>
              </a:rPr>
              <a:t>text-decoration</a:t>
            </a:r>
            <a:r>
              <a:rPr lang="en-US" sz="1600" dirty="0">
                <a:highlight>
                  <a:srgbClr val="FFFF00"/>
                </a:highlight>
              </a:rPr>
              <a:t>: </a:t>
            </a:r>
            <a:r>
              <a:rPr lang="en-US" sz="1600" dirty="0">
                <a:solidFill>
                  <a:srgbClr val="0070C0"/>
                </a:solidFill>
                <a:highlight>
                  <a:srgbClr val="FFFF00"/>
                </a:highlight>
              </a:rPr>
              <a:t>underline</a:t>
            </a:r>
            <a:r>
              <a:rPr lang="en-US" sz="1600" dirty="0">
                <a:highlight>
                  <a:srgbClr val="FFFF00"/>
                </a:highlight>
              </a:rPr>
              <a:t>;</a:t>
            </a:r>
          </a:p>
          <a:p>
            <a:r>
              <a:rPr lang="en-US" sz="1600" dirty="0"/>
              <a:t>}</a:t>
            </a:r>
          </a:p>
          <a:p>
            <a:endParaRPr lang="en-US" sz="1600" dirty="0"/>
          </a:p>
          <a:p>
            <a:r>
              <a:rPr lang="en-US" sz="1600" dirty="0">
                <a:solidFill>
                  <a:srgbClr val="C00000"/>
                </a:solidFill>
              </a:rPr>
              <a:t>h2</a:t>
            </a:r>
            <a:r>
              <a:rPr lang="en-US" sz="1600" dirty="0"/>
              <a:t> {</a:t>
            </a:r>
          </a:p>
          <a:p>
            <a:r>
              <a:rPr lang="en-US" sz="1600" dirty="0">
                <a:highlight>
                  <a:srgbClr val="FFFF00"/>
                </a:highlight>
              </a:rPr>
              <a:t>  </a:t>
            </a:r>
            <a:r>
              <a:rPr lang="en-US" sz="1600" dirty="0">
                <a:solidFill>
                  <a:srgbClr val="FF0000"/>
                </a:solidFill>
                <a:highlight>
                  <a:srgbClr val="FFFF00"/>
                </a:highlight>
              </a:rPr>
              <a:t>text-decoration</a:t>
            </a:r>
            <a:r>
              <a:rPr lang="en-US" sz="1600" dirty="0">
                <a:highlight>
                  <a:srgbClr val="FFFF00"/>
                </a:highlight>
              </a:rPr>
              <a:t>: </a:t>
            </a:r>
            <a:r>
              <a:rPr lang="en-US" sz="1600" dirty="0">
                <a:solidFill>
                  <a:srgbClr val="0070C0"/>
                </a:solidFill>
                <a:highlight>
                  <a:srgbClr val="FFFF00"/>
                </a:highlight>
              </a:rPr>
              <a:t>underline</a:t>
            </a:r>
            <a:r>
              <a:rPr lang="en-US" sz="1600" dirty="0">
                <a:highlight>
                  <a:srgbClr val="FFFF00"/>
                </a:highlight>
              </a:rPr>
              <a:t> </a:t>
            </a:r>
            <a:r>
              <a:rPr lang="en-US" sz="1600" dirty="0">
                <a:solidFill>
                  <a:srgbClr val="0070C0"/>
                </a:solidFill>
                <a:highlight>
                  <a:srgbClr val="FFFF00"/>
                </a:highlight>
              </a:rPr>
              <a:t>red</a:t>
            </a:r>
            <a:r>
              <a:rPr lang="en-US" sz="1600" dirty="0">
                <a:highlight>
                  <a:srgbClr val="FFFF00"/>
                </a:highlight>
              </a:rPr>
              <a:t>;</a:t>
            </a:r>
          </a:p>
          <a:p>
            <a:r>
              <a:rPr lang="en-US" sz="1600" dirty="0"/>
              <a:t>}</a:t>
            </a:r>
          </a:p>
          <a:p>
            <a:endParaRPr lang="en-US" sz="1600" dirty="0"/>
          </a:p>
          <a:p>
            <a:r>
              <a:rPr lang="en-US" sz="1600" dirty="0">
                <a:solidFill>
                  <a:srgbClr val="C00000"/>
                </a:solidFill>
              </a:rPr>
              <a:t>h3</a:t>
            </a:r>
            <a:r>
              <a:rPr lang="en-US" sz="1600" dirty="0"/>
              <a:t> {</a:t>
            </a:r>
          </a:p>
          <a:p>
            <a:r>
              <a:rPr lang="en-US" sz="1600" dirty="0">
                <a:highlight>
                  <a:srgbClr val="FFFF00"/>
                </a:highlight>
              </a:rPr>
              <a:t>  </a:t>
            </a:r>
            <a:r>
              <a:rPr lang="en-US" sz="1600" dirty="0">
                <a:solidFill>
                  <a:srgbClr val="FF0000"/>
                </a:solidFill>
                <a:highlight>
                  <a:srgbClr val="FFFF00"/>
                </a:highlight>
              </a:rPr>
              <a:t>text-decoration</a:t>
            </a:r>
            <a:r>
              <a:rPr lang="en-US" sz="1600" dirty="0">
                <a:highlight>
                  <a:srgbClr val="FFFF00"/>
                </a:highlight>
              </a:rPr>
              <a:t>: </a:t>
            </a:r>
            <a:r>
              <a:rPr lang="en-US" sz="1600" dirty="0">
                <a:solidFill>
                  <a:srgbClr val="0070C0"/>
                </a:solidFill>
                <a:highlight>
                  <a:srgbClr val="FFFF00"/>
                </a:highlight>
              </a:rPr>
              <a:t>underline</a:t>
            </a:r>
            <a:r>
              <a:rPr lang="en-US" sz="1600" dirty="0">
                <a:highlight>
                  <a:srgbClr val="FFFF00"/>
                </a:highlight>
              </a:rPr>
              <a:t> </a:t>
            </a:r>
            <a:r>
              <a:rPr lang="en-US" sz="1600" dirty="0">
                <a:solidFill>
                  <a:srgbClr val="0070C0"/>
                </a:solidFill>
                <a:highlight>
                  <a:srgbClr val="FFFF00"/>
                </a:highlight>
              </a:rPr>
              <a:t>red</a:t>
            </a:r>
            <a:r>
              <a:rPr lang="en-US" sz="1600" dirty="0">
                <a:highlight>
                  <a:srgbClr val="FFFF00"/>
                </a:highlight>
              </a:rPr>
              <a:t> </a:t>
            </a:r>
            <a:r>
              <a:rPr lang="en-US" sz="1600" dirty="0">
                <a:solidFill>
                  <a:srgbClr val="0070C0"/>
                </a:solidFill>
                <a:highlight>
                  <a:srgbClr val="FFFF00"/>
                </a:highlight>
              </a:rPr>
              <a:t>double</a:t>
            </a:r>
            <a:r>
              <a:rPr lang="en-US" sz="1600" dirty="0">
                <a:highlight>
                  <a:srgbClr val="FFFF00"/>
                </a:highlight>
              </a:rPr>
              <a:t>;</a:t>
            </a:r>
          </a:p>
          <a:p>
            <a:r>
              <a:rPr lang="en-US" sz="1600" dirty="0"/>
              <a:t>}</a:t>
            </a:r>
          </a:p>
          <a:p>
            <a:endParaRPr lang="en-US" sz="1600" dirty="0"/>
          </a:p>
          <a:p>
            <a:r>
              <a:rPr lang="en-US" sz="1600" dirty="0">
                <a:solidFill>
                  <a:srgbClr val="C00000"/>
                </a:solidFill>
              </a:rPr>
              <a:t>p</a:t>
            </a:r>
            <a:r>
              <a:rPr lang="en-US" sz="1600" dirty="0"/>
              <a:t> {</a:t>
            </a:r>
          </a:p>
          <a:p>
            <a:r>
              <a:rPr lang="en-US" sz="1600" dirty="0">
                <a:highlight>
                  <a:srgbClr val="FFFF00"/>
                </a:highlight>
              </a:rPr>
              <a:t>  </a:t>
            </a:r>
            <a:r>
              <a:rPr lang="en-US" sz="1600" dirty="0">
                <a:solidFill>
                  <a:srgbClr val="FF0000"/>
                </a:solidFill>
                <a:highlight>
                  <a:srgbClr val="FFFF00"/>
                </a:highlight>
              </a:rPr>
              <a:t>text-decoration</a:t>
            </a:r>
            <a:r>
              <a:rPr lang="en-US" sz="1600" dirty="0">
                <a:highlight>
                  <a:srgbClr val="FFFF00"/>
                </a:highlight>
              </a:rPr>
              <a:t>: </a:t>
            </a:r>
            <a:r>
              <a:rPr lang="en-US" sz="1600" dirty="0">
                <a:solidFill>
                  <a:srgbClr val="0070C0"/>
                </a:solidFill>
                <a:highlight>
                  <a:srgbClr val="FFFF00"/>
                </a:highlight>
              </a:rPr>
              <a:t>underline</a:t>
            </a:r>
            <a:r>
              <a:rPr lang="en-US" sz="1600" dirty="0">
                <a:highlight>
                  <a:srgbClr val="FFFF00"/>
                </a:highlight>
              </a:rPr>
              <a:t> </a:t>
            </a:r>
            <a:r>
              <a:rPr lang="en-US" sz="1600" dirty="0">
                <a:solidFill>
                  <a:srgbClr val="0070C0"/>
                </a:solidFill>
                <a:highlight>
                  <a:srgbClr val="FFFF00"/>
                </a:highlight>
              </a:rPr>
              <a:t>red</a:t>
            </a:r>
            <a:r>
              <a:rPr lang="en-US" sz="1600" dirty="0">
                <a:highlight>
                  <a:srgbClr val="FFFF00"/>
                </a:highlight>
              </a:rPr>
              <a:t> </a:t>
            </a:r>
            <a:r>
              <a:rPr lang="en-US" sz="1600" dirty="0">
                <a:solidFill>
                  <a:srgbClr val="0070C0"/>
                </a:solidFill>
                <a:highlight>
                  <a:srgbClr val="FFFF00"/>
                </a:highlight>
              </a:rPr>
              <a:t>double</a:t>
            </a:r>
            <a:r>
              <a:rPr lang="en-US" sz="1600" dirty="0">
                <a:highlight>
                  <a:srgbClr val="FFFF00"/>
                </a:highlight>
              </a:rPr>
              <a:t> </a:t>
            </a:r>
            <a:r>
              <a:rPr lang="en-US" sz="1600" dirty="0">
                <a:solidFill>
                  <a:srgbClr val="0070C0"/>
                </a:solidFill>
                <a:highlight>
                  <a:srgbClr val="FFFF00"/>
                </a:highlight>
              </a:rPr>
              <a:t>5px</a:t>
            </a:r>
            <a:r>
              <a:rPr lang="en-US" sz="1600" dirty="0">
                <a:highlight>
                  <a:srgbClr val="FFFF00"/>
                </a:highlight>
              </a:rPr>
              <a:t>;</a:t>
            </a:r>
          </a:p>
          <a:p>
            <a:r>
              <a:rPr lang="en-US" sz="1600" dirty="0"/>
              <a:t>}</a:t>
            </a:r>
          </a:p>
          <a:p>
            <a:r>
              <a:rPr lang="en-US" sz="1600" dirty="0"/>
              <a:t>&lt;/</a:t>
            </a:r>
            <a:r>
              <a:rPr lang="en-US" sz="1600" dirty="0">
                <a:solidFill>
                  <a:srgbClr val="C00000"/>
                </a:solidFill>
              </a:rPr>
              <a:t>style</a:t>
            </a:r>
            <a:r>
              <a:rPr lang="en-US" sz="1600" dirty="0"/>
              <a:t>&gt;</a:t>
            </a:r>
            <a:endParaRPr lang="fa-IR" sz="1600" dirty="0"/>
          </a:p>
        </p:txBody>
      </p:sp>
      <p:sp>
        <p:nvSpPr>
          <p:cNvPr id="10" name="Rectangle 9">
            <a:extLst>
              <a:ext uri="{FF2B5EF4-FFF2-40B4-BE49-F238E27FC236}">
                <a16:creationId xmlns="" xmlns:a16="http://schemas.microsoft.com/office/drawing/2014/main" id="{6D6F4314-E509-0CC8-29B6-A937C835BE4E}"/>
              </a:ext>
            </a:extLst>
          </p:cNvPr>
          <p:cNvSpPr/>
          <p:nvPr/>
        </p:nvSpPr>
        <p:spPr>
          <a:xfrm>
            <a:off x="733426" y="2112712"/>
            <a:ext cx="2698045" cy="3666244"/>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8" name="TextBox 7">
            <a:extLst>
              <a:ext uri="{FF2B5EF4-FFF2-40B4-BE49-F238E27FC236}">
                <a16:creationId xmlns="" xmlns:a16="http://schemas.microsoft.com/office/drawing/2014/main" id="{67201D36-38F2-4FF4-B796-729343DCD357}"/>
              </a:ext>
            </a:extLst>
          </p:cNvPr>
          <p:cNvSpPr txBox="1"/>
          <p:nvPr/>
        </p:nvSpPr>
        <p:spPr>
          <a:xfrm>
            <a:off x="753006" y="2116415"/>
            <a:ext cx="2686755" cy="3662541"/>
          </a:xfrm>
          <a:prstGeom prst="rect">
            <a:avLst/>
          </a:prstGeom>
          <a:noFill/>
        </p:spPr>
        <p:txBody>
          <a:bodyPr wrap="square">
            <a:spAutoFit/>
          </a:bodyPr>
          <a:lstStyle/>
          <a:p>
            <a:r>
              <a:rPr lang="en-US" sz="1600" dirty="0">
                <a:solidFill>
                  <a:srgbClr val="C00000"/>
                </a:solidFill>
              </a:rPr>
              <a:t>&lt;!DOCTYPE html&gt;</a:t>
            </a:r>
          </a:p>
          <a:p>
            <a:r>
              <a:rPr lang="en-US" sz="1600" dirty="0"/>
              <a:t>&lt;</a:t>
            </a:r>
            <a:r>
              <a:rPr lang="en-US" sz="1600" dirty="0">
                <a:solidFill>
                  <a:srgbClr val="C00000"/>
                </a:solidFill>
              </a:rPr>
              <a:t>html</a:t>
            </a:r>
            <a:r>
              <a:rPr lang="en-US" sz="1600" dirty="0"/>
              <a:t>&gt;</a:t>
            </a:r>
          </a:p>
          <a:p>
            <a:r>
              <a:rPr lang="en-US" sz="1600" dirty="0"/>
              <a:t>&lt;</a:t>
            </a:r>
            <a:r>
              <a:rPr lang="en-US" sz="1600" dirty="0">
                <a:solidFill>
                  <a:srgbClr val="C00000"/>
                </a:solidFill>
              </a:rPr>
              <a:t>head</a:t>
            </a:r>
            <a:r>
              <a:rPr lang="en-US" sz="1600" dirty="0"/>
              <a:t>&gt;</a:t>
            </a:r>
          </a:p>
          <a:p>
            <a:endParaRPr lang="en-US" sz="1600" dirty="0"/>
          </a:p>
          <a:p>
            <a:r>
              <a:rPr lang="en-US" sz="1600" dirty="0"/>
              <a:t>&lt;/</a:t>
            </a:r>
            <a:r>
              <a:rPr lang="en-US" sz="1600" dirty="0">
                <a:solidFill>
                  <a:srgbClr val="C00000"/>
                </a:solidFill>
              </a:rPr>
              <a:t>head</a:t>
            </a:r>
            <a:r>
              <a:rPr lang="en-US" sz="1600" dirty="0"/>
              <a:t>&gt;</a:t>
            </a:r>
          </a:p>
          <a:p>
            <a:r>
              <a:rPr lang="en-US" sz="1600" dirty="0"/>
              <a:t>&lt;</a:t>
            </a:r>
            <a:r>
              <a:rPr lang="en-US" sz="1600" dirty="0">
                <a:solidFill>
                  <a:srgbClr val="C00000"/>
                </a:solidFill>
              </a:rPr>
              <a:t>body</a:t>
            </a:r>
            <a:r>
              <a:rPr lang="en-US" sz="1600" dirty="0"/>
              <a:t>&gt;</a:t>
            </a:r>
          </a:p>
          <a:p>
            <a:endParaRPr lang="en-US" sz="1600" dirty="0"/>
          </a:p>
          <a:p>
            <a:r>
              <a:rPr lang="en-US" sz="1600" dirty="0"/>
              <a:t>&lt;</a:t>
            </a:r>
            <a:r>
              <a:rPr lang="en-US" sz="1600" dirty="0">
                <a:solidFill>
                  <a:srgbClr val="C00000"/>
                </a:solidFill>
              </a:rPr>
              <a:t>h1</a:t>
            </a:r>
            <a:r>
              <a:rPr lang="en-US" sz="1600" dirty="0"/>
              <a:t>&gt;Heading 1&lt;/</a:t>
            </a:r>
            <a:r>
              <a:rPr lang="en-US" sz="1600" dirty="0">
                <a:solidFill>
                  <a:srgbClr val="C00000"/>
                </a:solidFill>
              </a:rPr>
              <a:t>h1</a:t>
            </a:r>
            <a:r>
              <a:rPr lang="en-US" sz="1600" dirty="0"/>
              <a:t>&gt;</a:t>
            </a:r>
          </a:p>
          <a:p>
            <a:r>
              <a:rPr lang="en-US" sz="1600" dirty="0"/>
              <a:t>&lt;</a:t>
            </a:r>
            <a:r>
              <a:rPr lang="en-US" sz="1600" dirty="0">
                <a:solidFill>
                  <a:srgbClr val="C00000"/>
                </a:solidFill>
              </a:rPr>
              <a:t>h2</a:t>
            </a:r>
            <a:r>
              <a:rPr lang="en-US" sz="1600" dirty="0"/>
              <a:t>&gt;Heading 2&lt;/</a:t>
            </a:r>
            <a:r>
              <a:rPr lang="en-US" sz="1600" dirty="0">
                <a:solidFill>
                  <a:srgbClr val="C00000"/>
                </a:solidFill>
              </a:rPr>
              <a:t>h2</a:t>
            </a:r>
            <a:r>
              <a:rPr lang="en-US" sz="1600" dirty="0"/>
              <a:t>&gt;</a:t>
            </a:r>
          </a:p>
          <a:p>
            <a:r>
              <a:rPr lang="en-US" sz="1600" dirty="0"/>
              <a:t>&lt;</a:t>
            </a:r>
            <a:r>
              <a:rPr lang="en-US" sz="1600" dirty="0">
                <a:solidFill>
                  <a:srgbClr val="C00000"/>
                </a:solidFill>
              </a:rPr>
              <a:t>h3</a:t>
            </a:r>
            <a:r>
              <a:rPr lang="en-US" sz="1600" dirty="0"/>
              <a:t>&gt;Heading 3&lt;/</a:t>
            </a:r>
            <a:r>
              <a:rPr lang="en-US" sz="1600" dirty="0">
                <a:solidFill>
                  <a:srgbClr val="C00000"/>
                </a:solidFill>
              </a:rPr>
              <a:t>h3</a:t>
            </a:r>
            <a:r>
              <a:rPr lang="en-US" sz="1600" dirty="0"/>
              <a:t>&gt;</a:t>
            </a:r>
          </a:p>
          <a:p>
            <a:r>
              <a:rPr lang="en-US" sz="1600" dirty="0"/>
              <a:t>&lt;</a:t>
            </a:r>
            <a:r>
              <a:rPr lang="en-US" sz="1600" dirty="0">
                <a:solidFill>
                  <a:srgbClr val="C00000"/>
                </a:solidFill>
              </a:rPr>
              <a:t>p</a:t>
            </a:r>
            <a:r>
              <a:rPr lang="en-US" sz="1600" dirty="0"/>
              <a:t>&gt;A paragraph.&lt;/</a:t>
            </a:r>
            <a:r>
              <a:rPr lang="en-US" sz="1600" dirty="0">
                <a:solidFill>
                  <a:srgbClr val="C00000"/>
                </a:solidFill>
              </a:rPr>
              <a:t>p</a:t>
            </a:r>
            <a:r>
              <a:rPr lang="en-US" sz="1600" dirty="0"/>
              <a:t>&gt;</a:t>
            </a:r>
          </a:p>
          <a:p>
            <a:endParaRPr lang="en-US" sz="1600" dirty="0"/>
          </a:p>
          <a:p>
            <a:r>
              <a:rPr lang="en-US" sz="1600" dirty="0"/>
              <a:t>&lt;/</a:t>
            </a:r>
            <a:r>
              <a:rPr lang="en-US" sz="1600" dirty="0">
                <a:solidFill>
                  <a:srgbClr val="C00000"/>
                </a:solidFill>
              </a:rPr>
              <a:t>body</a:t>
            </a:r>
            <a:r>
              <a:rPr lang="en-US" sz="1600" dirty="0"/>
              <a:t>&gt;</a:t>
            </a:r>
          </a:p>
          <a:p>
            <a:r>
              <a:rPr lang="en-US" sz="1600" dirty="0"/>
              <a:t>&lt;/</a:t>
            </a:r>
            <a:r>
              <a:rPr lang="en-US" sz="1600" dirty="0">
                <a:solidFill>
                  <a:srgbClr val="C00000"/>
                </a:solidFill>
              </a:rPr>
              <a:t>html</a:t>
            </a:r>
            <a:r>
              <a:rPr lang="en-US" sz="1600" dirty="0"/>
              <a:t>&gt;</a:t>
            </a:r>
            <a:endParaRPr lang="fa-IR" sz="1600" dirty="0"/>
          </a:p>
        </p:txBody>
      </p:sp>
      <p:sp>
        <p:nvSpPr>
          <p:cNvPr id="12" name="TextBox 11">
            <a:extLst>
              <a:ext uri="{FF2B5EF4-FFF2-40B4-BE49-F238E27FC236}">
                <a16:creationId xmlns="" xmlns:a16="http://schemas.microsoft.com/office/drawing/2014/main" id="{CA41820B-AED8-FB27-F4A7-F645F6E9FF44}"/>
              </a:ext>
            </a:extLst>
          </p:cNvPr>
          <p:cNvSpPr txBox="1"/>
          <p:nvPr/>
        </p:nvSpPr>
        <p:spPr>
          <a:xfrm>
            <a:off x="613023" y="603955"/>
            <a:ext cx="6096000"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Example</a:t>
            </a:r>
            <a:endParaRPr lang="fa-IR" sz="3200" b="1" dirty="0">
              <a:solidFill>
                <a:srgbClr val="C0000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 xmlns:a16="http://schemas.microsoft.com/office/drawing/2014/main" id="{5735E0D0-A0BA-9CA3-CA81-3B211F6B77F9}"/>
              </a:ext>
            </a:extLst>
          </p:cNvPr>
          <p:cNvSpPr txBox="1"/>
          <p:nvPr/>
        </p:nvSpPr>
        <p:spPr>
          <a:xfrm>
            <a:off x="3877030" y="1733996"/>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 xmlns:a16="http://schemas.microsoft.com/office/drawing/2014/main" id="{F146D09E-1462-0286-D281-6C4406AAF3AA}"/>
              </a:ext>
            </a:extLst>
          </p:cNvPr>
          <p:cNvSpPr txBox="1"/>
          <p:nvPr/>
        </p:nvSpPr>
        <p:spPr>
          <a:xfrm>
            <a:off x="753006" y="1743380"/>
            <a:ext cx="671979"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html</a:t>
            </a:r>
            <a:endParaRPr lang="fa-IR" b="1" dirty="0">
              <a:solidFill>
                <a:srgbClr val="00B050"/>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 xmlns:a16="http://schemas.microsoft.com/office/drawing/2014/main" id="{595EFFE9-3FC7-63F6-8FE9-D9F81D1CA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528" y="2663426"/>
            <a:ext cx="2304794" cy="2820151"/>
          </a:xfrm>
          <a:prstGeom prst="rect">
            <a:avLst/>
          </a:prstGeom>
        </p:spPr>
      </p:pic>
      <p:sp>
        <p:nvSpPr>
          <p:cNvPr id="17" name="TextBox 16">
            <a:extLst>
              <a:ext uri="{FF2B5EF4-FFF2-40B4-BE49-F238E27FC236}">
                <a16:creationId xmlns="" xmlns:a16="http://schemas.microsoft.com/office/drawing/2014/main" id="{A5585754-546B-8B4A-ED9E-3E3022F89D55}"/>
              </a:ext>
            </a:extLst>
          </p:cNvPr>
          <p:cNvSpPr txBox="1"/>
          <p:nvPr/>
        </p:nvSpPr>
        <p:spPr>
          <a:xfrm>
            <a:off x="7991644" y="1733996"/>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18" name="Straight Arrow Connector 17">
            <a:extLst>
              <a:ext uri="{FF2B5EF4-FFF2-40B4-BE49-F238E27FC236}">
                <a16:creationId xmlns="" xmlns:a16="http://schemas.microsoft.com/office/drawing/2014/main" id="{2C456077-8F92-AC22-5C7A-3E3E5A3B39AB}"/>
              </a:ext>
            </a:extLst>
          </p:cNvPr>
          <p:cNvCxnSpPr/>
          <p:nvPr/>
        </p:nvCxnSpPr>
        <p:spPr>
          <a:xfrm>
            <a:off x="8686706" y="2103328"/>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7E4C46F-FD82-05CD-5328-25B9333E3F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6" name="TextBox 5">
            <a:extLst>
              <a:ext uri="{FF2B5EF4-FFF2-40B4-BE49-F238E27FC236}">
                <a16:creationId xmlns="" xmlns:a16="http://schemas.microsoft.com/office/drawing/2014/main" id="{B6437E0B-9372-4362-8CB5-72E6F673653F}"/>
              </a:ext>
            </a:extLst>
          </p:cNvPr>
          <p:cNvSpPr txBox="1"/>
          <p:nvPr/>
        </p:nvSpPr>
        <p:spPr>
          <a:xfrm>
            <a:off x="496712" y="494858"/>
            <a:ext cx="6096000" cy="1138773"/>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Transformation</a:t>
            </a:r>
          </a:p>
          <a:p>
            <a:r>
              <a:rPr lang="en-US" dirty="0"/>
              <a:t/>
            </a:r>
            <a:br>
              <a:rPr lang="en-US" dirty="0"/>
            </a:br>
            <a:endParaRPr lang="fa-IR" dirty="0"/>
          </a:p>
        </p:txBody>
      </p:sp>
      <p:sp>
        <p:nvSpPr>
          <p:cNvPr id="8" name="TextBox 7">
            <a:extLst>
              <a:ext uri="{FF2B5EF4-FFF2-40B4-BE49-F238E27FC236}">
                <a16:creationId xmlns="" xmlns:a16="http://schemas.microsoft.com/office/drawing/2014/main" id="{39036441-984C-FF59-8AC2-02FDA6CB0921}"/>
              </a:ext>
            </a:extLst>
          </p:cNvPr>
          <p:cNvSpPr txBox="1"/>
          <p:nvPr/>
        </p:nvSpPr>
        <p:spPr>
          <a:xfrm>
            <a:off x="613023" y="1285678"/>
            <a:ext cx="9211733"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text-transform</a:t>
            </a:r>
            <a:r>
              <a:rPr lang="en-US" dirty="0">
                <a:latin typeface="Arial" panose="020B0604020202020204" pitchFamily="34" charset="0"/>
                <a:cs typeface="Arial" panose="020B0604020202020204" pitchFamily="34" charset="0"/>
              </a:rPr>
              <a:t> property is used to specify uppercase and lowercase letters in a text.</a:t>
            </a:r>
            <a:endParaRPr lang="fa-IR"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 xmlns:a16="http://schemas.microsoft.com/office/drawing/2014/main" id="{B4979554-DD37-A9ED-7A7F-5945D37FF727}"/>
              </a:ext>
            </a:extLst>
          </p:cNvPr>
          <p:cNvSpPr/>
          <p:nvPr/>
        </p:nvSpPr>
        <p:spPr>
          <a:xfrm>
            <a:off x="2235199" y="2033538"/>
            <a:ext cx="3386667" cy="4490333"/>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0" name="TextBox 9">
            <a:extLst>
              <a:ext uri="{FF2B5EF4-FFF2-40B4-BE49-F238E27FC236}">
                <a16:creationId xmlns="" xmlns:a16="http://schemas.microsoft.com/office/drawing/2014/main" id="{E8DF0948-2342-52DD-D874-AEF171453D12}"/>
              </a:ext>
            </a:extLst>
          </p:cNvPr>
          <p:cNvSpPr txBox="1"/>
          <p:nvPr/>
        </p:nvSpPr>
        <p:spPr>
          <a:xfrm>
            <a:off x="2235199" y="2045722"/>
            <a:ext cx="3330223" cy="4478149"/>
          </a:xfrm>
          <a:prstGeom prst="rect">
            <a:avLst/>
          </a:prstGeom>
          <a:noFill/>
        </p:spPr>
        <p:txBody>
          <a:bodyPr wrap="square">
            <a:spAutoFit/>
          </a:bodyPr>
          <a:lstStyle/>
          <a:p>
            <a:r>
              <a:rPr lang="en-US" sz="1500" dirty="0"/>
              <a:t>&lt;</a:t>
            </a:r>
            <a:r>
              <a:rPr lang="en-US" sz="1500" dirty="0">
                <a:solidFill>
                  <a:srgbClr val="C00000"/>
                </a:solidFill>
              </a:rPr>
              <a:t>style</a:t>
            </a:r>
            <a:r>
              <a:rPr lang="en-US" sz="1500" dirty="0"/>
              <a:t>&gt;</a:t>
            </a:r>
          </a:p>
          <a:p>
            <a:r>
              <a:rPr lang="en-US" sz="1500" dirty="0">
                <a:solidFill>
                  <a:srgbClr val="C00000"/>
                </a:solidFill>
              </a:rPr>
              <a:t>h2</a:t>
            </a:r>
            <a:r>
              <a:rPr lang="en-US" sz="1500" dirty="0"/>
              <a:t> {</a:t>
            </a:r>
          </a:p>
          <a:p>
            <a:r>
              <a:rPr lang="en-US" sz="1500" dirty="0"/>
              <a:t>  </a:t>
            </a:r>
            <a:r>
              <a:rPr lang="en-US" sz="1500" dirty="0">
                <a:solidFill>
                  <a:srgbClr val="FF0000"/>
                </a:solidFill>
              </a:rPr>
              <a:t>color</a:t>
            </a:r>
            <a:r>
              <a:rPr lang="en-US" sz="1500" dirty="0"/>
              <a:t>: </a:t>
            </a:r>
            <a:r>
              <a:rPr lang="en-US" sz="1500" dirty="0">
                <a:solidFill>
                  <a:srgbClr val="0070C0"/>
                </a:solidFill>
              </a:rPr>
              <a:t>purple</a:t>
            </a:r>
            <a:r>
              <a:rPr lang="en-US" sz="1500" dirty="0"/>
              <a:t>;</a:t>
            </a:r>
          </a:p>
          <a:p>
            <a:r>
              <a:rPr lang="en-US" sz="1500" dirty="0"/>
              <a:t>  </a:t>
            </a:r>
            <a:r>
              <a:rPr lang="en-US" sz="1500" dirty="0">
                <a:solidFill>
                  <a:srgbClr val="FF0000"/>
                </a:solidFill>
              </a:rPr>
              <a:t>text-align</a:t>
            </a:r>
            <a:r>
              <a:rPr lang="en-US" sz="1500" dirty="0"/>
              <a:t>: </a:t>
            </a:r>
            <a:r>
              <a:rPr lang="en-US" sz="1500" dirty="0">
                <a:solidFill>
                  <a:srgbClr val="0070C0"/>
                </a:solidFill>
              </a:rPr>
              <a:t>left</a:t>
            </a:r>
            <a:r>
              <a:rPr lang="en-US" sz="1500" dirty="0"/>
              <a:t>;</a:t>
            </a:r>
          </a:p>
          <a:p>
            <a:r>
              <a:rPr lang="en-US" sz="1500" dirty="0"/>
              <a:t>    </a:t>
            </a:r>
            <a:r>
              <a:rPr lang="en-US" sz="1500" dirty="0">
                <a:solidFill>
                  <a:srgbClr val="FF0000"/>
                </a:solidFill>
              </a:rPr>
              <a:t>text-decoration</a:t>
            </a:r>
            <a:r>
              <a:rPr lang="en-US" sz="1500" dirty="0"/>
              <a:t>: </a:t>
            </a:r>
            <a:r>
              <a:rPr lang="en-US" sz="1500" dirty="0">
                <a:solidFill>
                  <a:srgbClr val="0070C0"/>
                </a:solidFill>
              </a:rPr>
              <a:t>underline</a:t>
            </a:r>
            <a:r>
              <a:rPr lang="en-US" sz="1500" dirty="0"/>
              <a:t>;</a:t>
            </a:r>
          </a:p>
          <a:p>
            <a:r>
              <a:rPr lang="en-US" sz="1500" dirty="0"/>
              <a:t>      </a:t>
            </a:r>
            <a:r>
              <a:rPr lang="en-US" sz="1500" dirty="0">
                <a:solidFill>
                  <a:srgbClr val="FF0000"/>
                </a:solidFill>
              </a:rPr>
              <a:t>text-decoration-style</a:t>
            </a:r>
            <a:r>
              <a:rPr lang="en-US" sz="1500" dirty="0"/>
              <a:t>: </a:t>
            </a:r>
            <a:r>
              <a:rPr lang="en-US" sz="1500" dirty="0">
                <a:solidFill>
                  <a:srgbClr val="0070C0"/>
                </a:solidFill>
              </a:rPr>
              <a:t>dotted</a:t>
            </a:r>
            <a:r>
              <a:rPr lang="en-US" sz="1500" dirty="0"/>
              <a:t>;  </a:t>
            </a:r>
          </a:p>
          <a:p>
            <a:r>
              <a:rPr lang="en-US" sz="1500" dirty="0"/>
              <a:t>        </a:t>
            </a:r>
            <a:r>
              <a:rPr lang="en-US" sz="1500" dirty="0">
                <a:solidFill>
                  <a:srgbClr val="FF0000"/>
                </a:solidFill>
              </a:rPr>
              <a:t>text-decoration-thickness</a:t>
            </a:r>
            <a:r>
              <a:rPr lang="en-US" sz="1500" dirty="0"/>
              <a:t>: </a:t>
            </a:r>
            <a:r>
              <a:rPr lang="en-US" sz="1500" dirty="0">
                <a:solidFill>
                  <a:srgbClr val="0070C0"/>
                </a:solidFill>
              </a:rPr>
              <a:t>5px</a:t>
            </a:r>
            <a:r>
              <a:rPr lang="en-US" sz="1500" dirty="0"/>
              <a:t>;</a:t>
            </a:r>
          </a:p>
          <a:p>
            <a:r>
              <a:rPr lang="en-US" sz="1500" dirty="0">
                <a:highlight>
                  <a:srgbClr val="FFFF00"/>
                </a:highlight>
              </a:rPr>
              <a:t>          </a:t>
            </a:r>
            <a:r>
              <a:rPr lang="en-US" sz="1500" dirty="0">
                <a:solidFill>
                  <a:srgbClr val="FF0000"/>
                </a:solidFill>
                <a:highlight>
                  <a:srgbClr val="FFFF00"/>
                </a:highlight>
              </a:rPr>
              <a:t>text-transform</a:t>
            </a:r>
            <a:r>
              <a:rPr lang="en-US" sz="1500" dirty="0">
                <a:highlight>
                  <a:srgbClr val="FFFF00"/>
                </a:highlight>
              </a:rPr>
              <a:t>: </a:t>
            </a:r>
            <a:r>
              <a:rPr lang="en-US" sz="1500" dirty="0">
                <a:solidFill>
                  <a:srgbClr val="0070C0"/>
                </a:solidFill>
                <a:highlight>
                  <a:srgbClr val="FFFF00"/>
                </a:highlight>
              </a:rPr>
              <a:t>uppercase</a:t>
            </a:r>
            <a:r>
              <a:rPr lang="en-US" sz="1500" dirty="0">
                <a:highlight>
                  <a:srgbClr val="FFFF00"/>
                </a:highlight>
              </a:rPr>
              <a:t>;</a:t>
            </a:r>
          </a:p>
          <a:p>
            <a:r>
              <a:rPr lang="en-US" sz="1500" dirty="0"/>
              <a:t>}</a:t>
            </a:r>
          </a:p>
          <a:p>
            <a:endParaRPr lang="en-US" sz="1500" dirty="0"/>
          </a:p>
          <a:p>
            <a:r>
              <a:rPr lang="en-US" sz="1500" dirty="0">
                <a:solidFill>
                  <a:srgbClr val="C00000"/>
                </a:solidFill>
              </a:rPr>
              <a:t>h1</a:t>
            </a:r>
            <a:r>
              <a:rPr lang="en-US" sz="1500" dirty="0"/>
              <a:t> {</a:t>
            </a:r>
          </a:p>
          <a:p>
            <a:r>
              <a:rPr lang="en-US" sz="1500" dirty="0"/>
              <a:t>  </a:t>
            </a:r>
            <a:r>
              <a:rPr lang="en-US" sz="1500" dirty="0">
                <a:solidFill>
                  <a:srgbClr val="FF0000"/>
                </a:solidFill>
              </a:rPr>
              <a:t>color</a:t>
            </a:r>
            <a:r>
              <a:rPr lang="en-US" sz="1500" dirty="0"/>
              <a:t>: </a:t>
            </a:r>
            <a:r>
              <a:rPr lang="en-US" sz="1500" dirty="0">
                <a:solidFill>
                  <a:srgbClr val="0070C0"/>
                </a:solidFill>
              </a:rPr>
              <a:t>green</a:t>
            </a:r>
            <a:r>
              <a:rPr lang="en-US" sz="1500" dirty="0"/>
              <a:t>;</a:t>
            </a:r>
          </a:p>
          <a:p>
            <a:r>
              <a:rPr lang="en-US" sz="1500" dirty="0"/>
              <a:t>  </a:t>
            </a:r>
            <a:r>
              <a:rPr lang="en-US" sz="1500" dirty="0">
                <a:solidFill>
                  <a:srgbClr val="FF0000"/>
                </a:solidFill>
              </a:rPr>
              <a:t>text-align</a:t>
            </a:r>
            <a:r>
              <a:rPr lang="en-US" sz="1500" dirty="0"/>
              <a:t>: </a:t>
            </a:r>
            <a:r>
              <a:rPr lang="en-US" sz="1500" dirty="0">
                <a:solidFill>
                  <a:srgbClr val="0070C0"/>
                </a:solidFill>
              </a:rPr>
              <a:t>right</a:t>
            </a:r>
            <a:r>
              <a:rPr lang="en-US" sz="1500" dirty="0"/>
              <a:t>;</a:t>
            </a:r>
          </a:p>
          <a:p>
            <a:r>
              <a:rPr lang="en-US" sz="1500" dirty="0"/>
              <a:t>    </a:t>
            </a:r>
            <a:r>
              <a:rPr lang="en-US" sz="1500" dirty="0" err="1">
                <a:solidFill>
                  <a:srgbClr val="FF0000"/>
                </a:solidFill>
              </a:rPr>
              <a:t>text-decoration</a:t>
            </a:r>
            <a:r>
              <a:rPr lang="en-US" sz="1500" dirty="0" err="1"/>
              <a:t>:</a:t>
            </a:r>
            <a:r>
              <a:rPr lang="en-US" sz="1500" dirty="0" err="1">
                <a:solidFill>
                  <a:srgbClr val="0070C0"/>
                </a:solidFill>
              </a:rPr>
              <a:t>overline</a:t>
            </a:r>
            <a:r>
              <a:rPr lang="en-US" sz="1500" dirty="0"/>
              <a:t> </a:t>
            </a:r>
            <a:r>
              <a:rPr lang="en-US" sz="1500" dirty="0">
                <a:solidFill>
                  <a:srgbClr val="0070C0"/>
                </a:solidFill>
              </a:rPr>
              <a:t>underline</a:t>
            </a:r>
            <a:r>
              <a:rPr lang="en-US" sz="1500" dirty="0"/>
              <a:t>;</a:t>
            </a:r>
          </a:p>
          <a:p>
            <a:r>
              <a:rPr lang="en-US" sz="1500" dirty="0"/>
              <a:t>          </a:t>
            </a:r>
            <a:r>
              <a:rPr lang="en-US" sz="1500" dirty="0">
                <a:solidFill>
                  <a:srgbClr val="FF0000"/>
                </a:solidFill>
              </a:rPr>
              <a:t>text-decoration-color</a:t>
            </a:r>
            <a:r>
              <a:rPr lang="en-US" sz="1500" dirty="0"/>
              <a:t>: </a:t>
            </a:r>
            <a:r>
              <a:rPr lang="en-US" sz="1500" dirty="0">
                <a:solidFill>
                  <a:srgbClr val="0070C0"/>
                </a:solidFill>
              </a:rPr>
              <a:t>red;</a:t>
            </a:r>
          </a:p>
          <a:p>
            <a:r>
              <a:rPr lang="en-US" sz="1500" dirty="0"/>
              <a:t>            </a:t>
            </a:r>
            <a:r>
              <a:rPr lang="en-US" sz="1500" dirty="0">
                <a:solidFill>
                  <a:srgbClr val="FF0000"/>
                </a:solidFill>
              </a:rPr>
              <a:t>text-decoration-style</a:t>
            </a:r>
            <a:r>
              <a:rPr lang="en-US" sz="1500" dirty="0"/>
              <a:t>: </a:t>
            </a:r>
            <a:r>
              <a:rPr lang="en-US" sz="1500" dirty="0">
                <a:solidFill>
                  <a:srgbClr val="0070C0"/>
                </a:solidFill>
              </a:rPr>
              <a:t>wavy</a:t>
            </a:r>
            <a:r>
              <a:rPr lang="en-US" sz="1500" dirty="0"/>
              <a:t>;  </a:t>
            </a:r>
          </a:p>
          <a:p>
            <a:r>
              <a:rPr lang="en-US" sz="1500" dirty="0"/>
              <a:t>              </a:t>
            </a:r>
            <a:r>
              <a:rPr lang="en-US" sz="1500" dirty="0">
                <a:solidFill>
                  <a:srgbClr val="FF0000"/>
                </a:solidFill>
              </a:rPr>
              <a:t>text-decoration-thickness</a:t>
            </a:r>
            <a:r>
              <a:rPr lang="en-US" sz="1500" dirty="0"/>
              <a:t>: </a:t>
            </a:r>
            <a:r>
              <a:rPr lang="en-US" sz="1500" dirty="0">
                <a:solidFill>
                  <a:srgbClr val="0070C0"/>
                </a:solidFill>
              </a:rPr>
              <a:t>25%;</a:t>
            </a:r>
          </a:p>
          <a:p>
            <a:r>
              <a:rPr lang="en-US" sz="1500" dirty="0">
                <a:highlight>
                  <a:srgbClr val="FFFF00"/>
                </a:highlight>
              </a:rPr>
              <a:t>                </a:t>
            </a:r>
            <a:r>
              <a:rPr lang="en-US" sz="1500" dirty="0">
                <a:solidFill>
                  <a:srgbClr val="FF0000"/>
                </a:solidFill>
                <a:highlight>
                  <a:srgbClr val="FFFF00"/>
                </a:highlight>
              </a:rPr>
              <a:t>text-transform</a:t>
            </a:r>
            <a:r>
              <a:rPr lang="en-US" sz="1500" dirty="0">
                <a:highlight>
                  <a:srgbClr val="FFFF00"/>
                </a:highlight>
              </a:rPr>
              <a:t>: </a:t>
            </a:r>
            <a:r>
              <a:rPr lang="en-US" sz="1500" dirty="0">
                <a:solidFill>
                  <a:srgbClr val="0070C0"/>
                </a:solidFill>
                <a:highlight>
                  <a:srgbClr val="FFFF00"/>
                </a:highlight>
              </a:rPr>
              <a:t>lowercase</a:t>
            </a:r>
            <a:r>
              <a:rPr lang="en-US" sz="1500" dirty="0">
                <a:highlight>
                  <a:srgbClr val="FFFF00"/>
                </a:highlight>
              </a:rPr>
              <a:t>;</a:t>
            </a:r>
          </a:p>
          <a:p>
            <a:r>
              <a:rPr lang="en-US" sz="1500" dirty="0"/>
              <a:t>&lt;/</a:t>
            </a:r>
            <a:r>
              <a:rPr lang="en-US" sz="1500" dirty="0">
                <a:solidFill>
                  <a:srgbClr val="C00000"/>
                </a:solidFill>
              </a:rPr>
              <a:t>style</a:t>
            </a:r>
            <a:r>
              <a:rPr lang="en-US" sz="1500" dirty="0"/>
              <a:t>&gt;</a:t>
            </a:r>
            <a:endParaRPr lang="fa-IR" sz="1500" dirty="0"/>
          </a:p>
        </p:txBody>
      </p:sp>
      <p:sp>
        <p:nvSpPr>
          <p:cNvPr id="12" name="TextBox 11">
            <a:extLst>
              <a:ext uri="{FF2B5EF4-FFF2-40B4-BE49-F238E27FC236}">
                <a16:creationId xmlns="" xmlns:a16="http://schemas.microsoft.com/office/drawing/2014/main" id="{B3B71E12-2581-E2FB-EF68-DC93C9F6B88C}"/>
              </a:ext>
            </a:extLst>
          </p:cNvPr>
          <p:cNvSpPr txBox="1"/>
          <p:nvPr/>
        </p:nvSpPr>
        <p:spPr>
          <a:xfrm>
            <a:off x="669468" y="1988382"/>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 xmlns:a16="http://schemas.microsoft.com/office/drawing/2014/main" id="{A51CA479-BC13-7BDE-DEDA-5FC802BA4B97}"/>
              </a:ext>
            </a:extLst>
          </p:cNvPr>
          <p:cNvSpPr txBox="1"/>
          <p:nvPr/>
        </p:nvSpPr>
        <p:spPr>
          <a:xfrm>
            <a:off x="5687274" y="2004308"/>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 xmlns:a16="http://schemas.microsoft.com/office/drawing/2014/main" id="{7DB39EA3-E828-CB8C-A3D5-5C4E0FD18268}"/>
              </a:ext>
            </a:extLst>
          </p:cNvPr>
          <p:cNvCxnSpPr/>
          <p:nvPr/>
        </p:nvCxnSpPr>
        <p:spPr>
          <a:xfrm>
            <a:off x="6382336" y="2373640"/>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041A8067-FEEA-5B8D-5E90-418D77E47132}"/>
              </a:ext>
            </a:extLst>
          </p:cNvPr>
          <p:cNvSpPr/>
          <p:nvPr/>
        </p:nvSpPr>
        <p:spPr>
          <a:xfrm>
            <a:off x="5813536" y="3408159"/>
            <a:ext cx="5983109" cy="973667"/>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14" name="Picture 13">
            <a:extLst>
              <a:ext uri="{FF2B5EF4-FFF2-40B4-BE49-F238E27FC236}">
                <a16:creationId xmlns="" xmlns:a16="http://schemas.microsoft.com/office/drawing/2014/main" id="{9180DDEC-0307-F51E-A4A1-882C00576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620" y="3418579"/>
            <a:ext cx="5898447" cy="952826"/>
          </a:xfrm>
          <a:prstGeom prst="rect">
            <a:avLst/>
          </a:prstGeom>
        </p:spPr>
      </p:pic>
    </p:spTree>
    <p:extLst>
      <p:ext uri="{BB962C8B-B14F-4D97-AF65-F5344CB8AC3E}">
        <p14:creationId xmlns:p14="http://schemas.microsoft.com/office/powerpoint/2010/main" val="33623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 xmlns:a16="http://schemas.microsoft.com/office/drawing/2014/main" id="{3E84019F-A062-6614-D5E4-C98EB41358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43" name="Rectangle 42">
            <a:extLst>
              <a:ext uri="{FF2B5EF4-FFF2-40B4-BE49-F238E27FC236}">
                <a16:creationId xmlns="" xmlns:a16="http://schemas.microsoft.com/office/drawing/2014/main" id="{DED48731-43AA-01C0-21CF-6B90BF2EBAA3}"/>
              </a:ext>
            </a:extLst>
          </p:cNvPr>
          <p:cNvSpPr/>
          <p:nvPr/>
        </p:nvSpPr>
        <p:spPr>
          <a:xfrm>
            <a:off x="1066798" y="2252049"/>
            <a:ext cx="4255911" cy="386080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42" name="TextBox 41">
            <a:extLst>
              <a:ext uri="{FF2B5EF4-FFF2-40B4-BE49-F238E27FC236}">
                <a16:creationId xmlns="" xmlns:a16="http://schemas.microsoft.com/office/drawing/2014/main" id="{F86233F1-3EDF-448C-9AD5-A93FF5729C2B}"/>
              </a:ext>
            </a:extLst>
          </p:cNvPr>
          <p:cNvSpPr txBox="1"/>
          <p:nvPr/>
        </p:nvSpPr>
        <p:spPr>
          <a:xfrm>
            <a:off x="1083732" y="2240761"/>
            <a:ext cx="4222045" cy="3833229"/>
          </a:xfrm>
          <a:prstGeom prst="rect">
            <a:avLst/>
          </a:prstGeom>
          <a:noFill/>
        </p:spPr>
        <p:txBody>
          <a:bodyPr wrap="square">
            <a:spAutoFit/>
          </a:bodyPr>
          <a:lstStyle/>
          <a:p>
            <a:pPr>
              <a:lnSpc>
                <a:spcPct val="150000"/>
              </a:lnSpc>
            </a:pPr>
            <a:r>
              <a:rPr lang="en-US" sz="1600" dirty="0"/>
              <a:t> &lt;</a:t>
            </a:r>
            <a:r>
              <a:rPr lang="en-US" sz="1600" dirty="0">
                <a:solidFill>
                  <a:srgbClr val="C00000"/>
                </a:solidFill>
              </a:rPr>
              <a:t>style</a:t>
            </a:r>
            <a:r>
              <a:rPr lang="en-US" sz="1600" dirty="0"/>
              <a:t>&gt;</a:t>
            </a:r>
          </a:p>
          <a:p>
            <a:pPr>
              <a:lnSpc>
                <a:spcPct val="150000"/>
              </a:lnSpc>
            </a:pPr>
            <a:r>
              <a:rPr lang="en-US" sz="1600" dirty="0">
                <a:solidFill>
                  <a:srgbClr val="C00000"/>
                </a:solidFill>
              </a:rPr>
              <a:t>h1</a:t>
            </a:r>
            <a:r>
              <a:rPr lang="en-US" sz="1600" dirty="0"/>
              <a:t> {</a:t>
            </a:r>
          </a:p>
          <a:p>
            <a:pPr>
              <a:lnSpc>
                <a:spcPct val="150000"/>
              </a:lnSpc>
            </a:pPr>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pPr>
              <a:lnSpc>
                <a:spcPct val="150000"/>
              </a:lnSpc>
            </a:pPr>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pPr>
              <a:lnSpc>
                <a:spcPct val="150000"/>
              </a:lnSpc>
            </a:pPr>
            <a:r>
              <a:rPr lang="en-US" sz="1600" dirty="0"/>
              <a:t>    </a:t>
            </a:r>
            <a:r>
              <a:rPr lang="en-US" sz="1600" dirty="0">
                <a:solidFill>
                  <a:srgbClr val="FF0000"/>
                </a:solidFill>
              </a:rPr>
              <a:t>text-decoration</a:t>
            </a:r>
            <a:r>
              <a:rPr lang="en-US" sz="1600" dirty="0"/>
              <a:t>: </a:t>
            </a:r>
            <a:r>
              <a:rPr lang="en-US" sz="1600" dirty="0">
                <a:solidFill>
                  <a:srgbClr val="0070C0"/>
                </a:solidFill>
              </a:rPr>
              <a:t>overline</a:t>
            </a:r>
            <a:r>
              <a:rPr lang="en-US" sz="1600" dirty="0"/>
              <a:t> </a:t>
            </a:r>
            <a:r>
              <a:rPr lang="en-US" sz="1600" dirty="0">
                <a:solidFill>
                  <a:srgbClr val="0070C0"/>
                </a:solidFill>
              </a:rPr>
              <a:t>underline</a:t>
            </a:r>
            <a:r>
              <a:rPr lang="en-US" sz="1600" dirty="0"/>
              <a:t>;</a:t>
            </a:r>
          </a:p>
          <a:p>
            <a:pPr>
              <a:lnSpc>
                <a:spcPct val="150000"/>
              </a:lnSpc>
            </a:pPr>
            <a:r>
              <a:rPr lang="en-US" sz="1600" dirty="0"/>
              <a:t>          </a:t>
            </a:r>
            <a:r>
              <a:rPr lang="en-US" sz="1600" dirty="0">
                <a:solidFill>
                  <a:srgbClr val="FF0000"/>
                </a:solidFill>
              </a:rPr>
              <a:t>text-decoration-color</a:t>
            </a:r>
            <a:r>
              <a:rPr lang="en-US" sz="1600" dirty="0"/>
              <a:t>: </a:t>
            </a:r>
            <a:r>
              <a:rPr lang="en-US" sz="1600" dirty="0">
                <a:solidFill>
                  <a:srgbClr val="0070C0"/>
                </a:solidFill>
              </a:rPr>
              <a:t>red</a:t>
            </a:r>
            <a:r>
              <a:rPr lang="en-US" sz="1600" dirty="0"/>
              <a:t>;</a:t>
            </a:r>
          </a:p>
          <a:p>
            <a:pPr>
              <a:lnSpc>
                <a:spcPct val="150000"/>
              </a:lnSpc>
            </a:pPr>
            <a:r>
              <a:rPr lang="en-US" sz="1600" dirty="0"/>
              <a:t>            </a:t>
            </a:r>
            <a:r>
              <a:rPr lang="en-US" sz="1600" dirty="0">
                <a:solidFill>
                  <a:srgbClr val="FF0000"/>
                </a:solidFill>
              </a:rPr>
              <a:t>text-decoration-style</a:t>
            </a:r>
            <a:r>
              <a:rPr lang="en-US" sz="1600" dirty="0"/>
              <a:t>: </a:t>
            </a:r>
            <a:r>
              <a:rPr lang="en-US" sz="1600" dirty="0">
                <a:solidFill>
                  <a:srgbClr val="0070C0"/>
                </a:solidFill>
              </a:rPr>
              <a:t>wavy</a:t>
            </a:r>
            <a:r>
              <a:rPr lang="en-US" sz="1600" dirty="0"/>
              <a:t>;  </a:t>
            </a:r>
          </a:p>
          <a:p>
            <a:pPr>
              <a:lnSpc>
                <a:spcPct val="150000"/>
              </a:lnSpc>
            </a:pPr>
            <a:r>
              <a:rPr lang="en-US" sz="1600" dirty="0"/>
              <a:t>              </a:t>
            </a:r>
            <a:r>
              <a:rPr lang="en-US" sz="1600" dirty="0">
                <a:solidFill>
                  <a:srgbClr val="FF0000"/>
                </a:solidFill>
              </a:rPr>
              <a:t>text-decoration-thickness</a:t>
            </a:r>
            <a:r>
              <a:rPr lang="en-US" sz="1600" dirty="0"/>
              <a:t>: </a:t>
            </a:r>
            <a:r>
              <a:rPr lang="en-US" sz="1600" dirty="0">
                <a:solidFill>
                  <a:srgbClr val="0070C0"/>
                </a:solidFill>
              </a:rPr>
              <a:t>25%;</a:t>
            </a:r>
          </a:p>
          <a:p>
            <a:pPr>
              <a:lnSpc>
                <a:spcPct val="150000"/>
              </a:lnSpc>
            </a:pPr>
            <a:r>
              <a:rPr lang="en-US" sz="1600" dirty="0">
                <a:highlight>
                  <a:srgbClr val="FFFF00"/>
                </a:highlight>
              </a:rPr>
              <a:t>	 </a:t>
            </a:r>
            <a:r>
              <a:rPr lang="en-US" sz="1600" dirty="0">
                <a:solidFill>
                  <a:srgbClr val="FF0000"/>
                </a:solidFill>
                <a:highlight>
                  <a:srgbClr val="FFFF00"/>
                </a:highlight>
              </a:rPr>
              <a:t>text-transform</a:t>
            </a:r>
            <a:r>
              <a:rPr lang="en-US" sz="1600" dirty="0">
                <a:highlight>
                  <a:srgbClr val="FFFF00"/>
                </a:highlight>
              </a:rPr>
              <a:t>: </a:t>
            </a:r>
            <a:r>
              <a:rPr lang="en-US" sz="1600" dirty="0">
                <a:solidFill>
                  <a:srgbClr val="0070C0"/>
                </a:solidFill>
                <a:highlight>
                  <a:srgbClr val="FFFF00"/>
                </a:highlight>
              </a:rPr>
              <a:t>capitalize</a:t>
            </a:r>
            <a:r>
              <a:rPr lang="en-US" sz="1600" dirty="0">
                <a:highlight>
                  <a:srgbClr val="FFFF00"/>
                </a:highlight>
              </a:rPr>
              <a:t>;</a:t>
            </a:r>
          </a:p>
          <a:p>
            <a:pPr>
              <a:lnSpc>
                <a:spcPct val="150000"/>
              </a:lnSpc>
            </a:pPr>
            <a:r>
              <a:rPr lang="en-US" sz="1600" dirty="0"/>
              <a:t>&lt;/</a:t>
            </a:r>
            <a:r>
              <a:rPr lang="en-US" sz="1600" dirty="0">
                <a:solidFill>
                  <a:srgbClr val="C00000"/>
                </a:solidFill>
              </a:rPr>
              <a:t>style</a:t>
            </a:r>
            <a:r>
              <a:rPr lang="en-US" sz="1600" dirty="0"/>
              <a:t>&gt;</a:t>
            </a:r>
            <a:endParaRPr lang="fa-IR" sz="1600" dirty="0"/>
          </a:p>
        </p:txBody>
      </p:sp>
      <p:sp>
        <p:nvSpPr>
          <p:cNvPr id="44" name="TextBox 43">
            <a:extLst>
              <a:ext uri="{FF2B5EF4-FFF2-40B4-BE49-F238E27FC236}">
                <a16:creationId xmlns="" xmlns:a16="http://schemas.microsoft.com/office/drawing/2014/main" id="{594DEA22-06F9-EF78-9665-1CF8C16D4C5F}"/>
              </a:ext>
            </a:extLst>
          </p:cNvPr>
          <p:cNvSpPr txBox="1"/>
          <p:nvPr/>
        </p:nvSpPr>
        <p:spPr>
          <a:xfrm>
            <a:off x="985557" y="1692407"/>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 xmlns:a16="http://schemas.microsoft.com/office/drawing/2014/main" id="{F6E74A81-0DDB-69A4-260D-6164E54A0B21}"/>
              </a:ext>
            </a:extLst>
          </p:cNvPr>
          <p:cNvSpPr txBox="1"/>
          <p:nvPr/>
        </p:nvSpPr>
        <p:spPr>
          <a:xfrm>
            <a:off x="5530108" y="1871429"/>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48" name="Straight Arrow Connector 47">
            <a:extLst>
              <a:ext uri="{FF2B5EF4-FFF2-40B4-BE49-F238E27FC236}">
                <a16:creationId xmlns="" xmlns:a16="http://schemas.microsoft.com/office/drawing/2014/main" id="{A97C1696-5862-C382-F1EB-CDA1544DC2FA}"/>
              </a:ext>
            </a:extLst>
          </p:cNvPr>
          <p:cNvCxnSpPr/>
          <p:nvPr/>
        </p:nvCxnSpPr>
        <p:spPr>
          <a:xfrm>
            <a:off x="6225170" y="2240761"/>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 xmlns:a16="http://schemas.microsoft.com/office/drawing/2014/main" id="{1E0CA57A-6222-A518-FEE3-85CEEED05F09}"/>
              </a:ext>
            </a:extLst>
          </p:cNvPr>
          <p:cNvSpPr txBox="1"/>
          <p:nvPr/>
        </p:nvSpPr>
        <p:spPr>
          <a:xfrm>
            <a:off x="496712" y="494858"/>
            <a:ext cx="6096000" cy="1138773"/>
          </a:xfrm>
          <a:prstGeom prst="rect">
            <a:avLst/>
          </a:prstGeom>
          <a:noFill/>
        </p:spPr>
        <p:txBody>
          <a:bodyPr wrap="square">
            <a:spAutoFit/>
          </a:bodyPr>
          <a:lstStyle/>
          <a:p>
            <a:pPr marL="457200" indent="-457200" algn="l">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CSS Text Transformation</a:t>
            </a:r>
          </a:p>
          <a:p>
            <a:r>
              <a:rPr lang="en-US" dirty="0"/>
              <a:t/>
            </a:r>
            <a:br>
              <a:rPr lang="en-US" dirty="0"/>
            </a:br>
            <a:endParaRPr lang="fa-IR" dirty="0"/>
          </a:p>
        </p:txBody>
      </p:sp>
      <p:sp>
        <p:nvSpPr>
          <p:cNvPr id="2" name="Rectangle 1">
            <a:extLst>
              <a:ext uri="{FF2B5EF4-FFF2-40B4-BE49-F238E27FC236}">
                <a16:creationId xmlns="" xmlns:a16="http://schemas.microsoft.com/office/drawing/2014/main" id="{51085C1C-CE00-6A1A-4E25-821E6AA6FC09}"/>
              </a:ext>
            </a:extLst>
          </p:cNvPr>
          <p:cNvSpPr/>
          <p:nvPr/>
        </p:nvSpPr>
        <p:spPr>
          <a:xfrm>
            <a:off x="5530108" y="3313203"/>
            <a:ext cx="4099312" cy="1738489"/>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46" name="Picture 45">
            <a:extLst>
              <a:ext uri="{FF2B5EF4-FFF2-40B4-BE49-F238E27FC236}">
                <a16:creationId xmlns="" xmlns:a16="http://schemas.microsoft.com/office/drawing/2014/main" id="{F1430B82-C848-6D28-B9B6-52DCE2DB1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513" y="3335781"/>
            <a:ext cx="4000501" cy="1668293"/>
          </a:xfrm>
          <a:prstGeom prst="rect">
            <a:avLst/>
          </a:prstGeom>
        </p:spPr>
      </p:pic>
    </p:spTree>
    <p:extLst>
      <p:ext uri="{BB962C8B-B14F-4D97-AF65-F5344CB8AC3E}">
        <p14:creationId xmlns:p14="http://schemas.microsoft.com/office/powerpoint/2010/main" val="359612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D86ADBE-8536-6D6A-D5E1-35D2377138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5" name="TextBox 4">
            <a:extLst>
              <a:ext uri="{FF2B5EF4-FFF2-40B4-BE49-F238E27FC236}">
                <a16:creationId xmlns="" xmlns:a16="http://schemas.microsoft.com/office/drawing/2014/main" id="{1DB5BA11-059D-27F0-AA5E-7266626F7249}"/>
              </a:ext>
            </a:extLst>
          </p:cNvPr>
          <p:cNvSpPr txBox="1"/>
          <p:nvPr/>
        </p:nvSpPr>
        <p:spPr>
          <a:xfrm>
            <a:off x="613023" y="502355"/>
            <a:ext cx="6096000"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Example</a:t>
            </a:r>
            <a:endParaRPr lang="fa-IR" sz="3200" b="1" dirty="0">
              <a:solidFill>
                <a:srgbClr val="C0000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3C402629-1A1E-FE59-F1FB-E96BC499814B}"/>
              </a:ext>
            </a:extLst>
          </p:cNvPr>
          <p:cNvSpPr txBox="1"/>
          <p:nvPr/>
        </p:nvSpPr>
        <p:spPr>
          <a:xfrm>
            <a:off x="1140178" y="1216844"/>
            <a:ext cx="6096000" cy="5047536"/>
          </a:xfrm>
          <a:prstGeom prst="rect">
            <a:avLst/>
          </a:prstGeom>
          <a:noFill/>
          <a:ln>
            <a:solidFill>
              <a:srgbClr val="FF0000"/>
            </a:solidFill>
          </a:ln>
        </p:spPr>
        <p:txBody>
          <a:bodyPr wrap="square">
            <a:spAutoFit/>
          </a:bodyPr>
          <a:lstStyle/>
          <a:p>
            <a:r>
              <a:rPr lang="en-US" sz="1400" dirty="0"/>
              <a:t>&lt;!</a:t>
            </a:r>
            <a:r>
              <a:rPr lang="en-US" sz="1400" dirty="0">
                <a:solidFill>
                  <a:srgbClr val="C00000"/>
                </a:solidFill>
              </a:rPr>
              <a:t>DOCTYPE</a:t>
            </a:r>
            <a:r>
              <a:rPr lang="en-US" sz="1400" dirty="0"/>
              <a:t> html&gt;</a:t>
            </a:r>
          </a:p>
          <a:p>
            <a:r>
              <a:rPr lang="en-US" sz="1400" dirty="0"/>
              <a:t>&lt;</a:t>
            </a:r>
            <a:r>
              <a:rPr lang="en-US" sz="1400" dirty="0">
                <a:solidFill>
                  <a:srgbClr val="C00000"/>
                </a:solidFill>
              </a:rPr>
              <a:t>html</a:t>
            </a:r>
            <a:r>
              <a:rPr lang="en-US" sz="1400" dirty="0"/>
              <a:t>&gt;</a:t>
            </a:r>
          </a:p>
          <a:p>
            <a:r>
              <a:rPr lang="en-US" sz="1400" dirty="0"/>
              <a:t>&lt;</a:t>
            </a:r>
            <a:r>
              <a:rPr lang="en-US" sz="1400" dirty="0">
                <a:solidFill>
                  <a:srgbClr val="C00000"/>
                </a:solidFill>
              </a:rPr>
              <a:t>head</a:t>
            </a:r>
            <a:r>
              <a:rPr lang="en-US" sz="1400" dirty="0"/>
              <a:t>&gt;</a:t>
            </a:r>
          </a:p>
          <a:p>
            <a:r>
              <a:rPr lang="en-US" sz="1400" dirty="0"/>
              <a:t>&lt;</a:t>
            </a:r>
            <a:r>
              <a:rPr lang="en-US" sz="1400" dirty="0">
                <a:solidFill>
                  <a:srgbClr val="C00000"/>
                </a:solidFill>
              </a:rPr>
              <a:t>style</a:t>
            </a:r>
            <a:r>
              <a:rPr lang="en-US" sz="1400" dirty="0"/>
              <a:t>&gt;</a:t>
            </a:r>
          </a:p>
          <a:p>
            <a:r>
              <a:rPr lang="en-US" sz="1400" dirty="0" err="1">
                <a:solidFill>
                  <a:srgbClr val="C00000"/>
                </a:solidFill>
              </a:rPr>
              <a:t>p</a:t>
            </a:r>
            <a:r>
              <a:rPr lang="en-US" sz="1400" dirty="0" err="1"/>
              <a:t>.</a:t>
            </a:r>
            <a:r>
              <a:rPr lang="en-US" sz="1400" dirty="0" err="1">
                <a:solidFill>
                  <a:srgbClr val="C00000"/>
                </a:solidFill>
              </a:rPr>
              <a:t>uppercase</a:t>
            </a:r>
            <a:r>
              <a:rPr lang="en-US" sz="1400" dirty="0"/>
              <a:t> {</a:t>
            </a:r>
          </a:p>
          <a:p>
            <a:r>
              <a:rPr lang="en-US" sz="1400" dirty="0">
                <a:highlight>
                  <a:srgbClr val="FFFF00"/>
                </a:highlight>
              </a:rPr>
              <a:t>  </a:t>
            </a:r>
            <a:r>
              <a:rPr lang="en-US" sz="1400" dirty="0">
                <a:solidFill>
                  <a:srgbClr val="FF0000"/>
                </a:solidFill>
                <a:highlight>
                  <a:srgbClr val="FFFF00"/>
                </a:highlight>
              </a:rPr>
              <a:t>text-transform</a:t>
            </a:r>
            <a:r>
              <a:rPr lang="en-US" sz="1400" dirty="0">
                <a:highlight>
                  <a:srgbClr val="FFFF00"/>
                </a:highlight>
              </a:rPr>
              <a:t>: </a:t>
            </a:r>
            <a:r>
              <a:rPr lang="en-US" sz="1400" dirty="0">
                <a:solidFill>
                  <a:srgbClr val="0070C0"/>
                </a:solidFill>
                <a:highlight>
                  <a:srgbClr val="FFFF00"/>
                </a:highlight>
              </a:rPr>
              <a:t>uppercase</a:t>
            </a:r>
            <a:r>
              <a:rPr lang="en-US" sz="1400" dirty="0">
                <a:highlight>
                  <a:srgbClr val="FFFF00"/>
                </a:highlight>
              </a:rPr>
              <a:t>;</a:t>
            </a:r>
          </a:p>
          <a:p>
            <a:r>
              <a:rPr lang="en-US" sz="1400" dirty="0"/>
              <a:t>}</a:t>
            </a:r>
          </a:p>
          <a:p>
            <a:r>
              <a:rPr lang="en-US" sz="1400" dirty="0" err="1">
                <a:solidFill>
                  <a:srgbClr val="C00000"/>
                </a:solidFill>
              </a:rPr>
              <a:t>p.lowercase</a:t>
            </a:r>
            <a:r>
              <a:rPr lang="en-US" sz="1400" dirty="0">
                <a:solidFill>
                  <a:srgbClr val="C00000"/>
                </a:solidFill>
              </a:rPr>
              <a:t> {</a:t>
            </a:r>
          </a:p>
          <a:p>
            <a:r>
              <a:rPr lang="en-US" sz="1400" dirty="0">
                <a:highlight>
                  <a:srgbClr val="FFFF00"/>
                </a:highlight>
              </a:rPr>
              <a:t>  </a:t>
            </a:r>
            <a:r>
              <a:rPr lang="en-US" sz="1400" dirty="0">
                <a:solidFill>
                  <a:srgbClr val="FF0000"/>
                </a:solidFill>
                <a:highlight>
                  <a:srgbClr val="FFFF00"/>
                </a:highlight>
              </a:rPr>
              <a:t>text-transform</a:t>
            </a:r>
            <a:r>
              <a:rPr lang="en-US" sz="1400" dirty="0">
                <a:highlight>
                  <a:srgbClr val="FFFF00"/>
                </a:highlight>
              </a:rPr>
              <a:t>: </a:t>
            </a:r>
            <a:r>
              <a:rPr lang="en-US" sz="1400" dirty="0">
                <a:solidFill>
                  <a:srgbClr val="0070C0"/>
                </a:solidFill>
                <a:highlight>
                  <a:srgbClr val="FFFF00"/>
                </a:highlight>
              </a:rPr>
              <a:t>lowercase</a:t>
            </a:r>
            <a:r>
              <a:rPr lang="en-US" sz="1400" dirty="0">
                <a:highlight>
                  <a:srgbClr val="FFFF00"/>
                </a:highlight>
              </a:rPr>
              <a:t>;</a:t>
            </a:r>
          </a:p>
          <a:p>
            <a:r>
              <a:rPr lang="en-US" sz="1400" dirty="0"/>
              <a:t>}</a:t>
            </a:r>
          </a:p>
          <a:p>
            <a:r>
              <a:rPr lang="en-US" sz="1400" dirty="0" err="1">
                <a:solidFill>
                  <a:srgbClr val="C00000"/>
                </a:solidFill>
              </a:rPr>
              <a:t>p.capitalize</a:t>
            </a:r>
            <a:r>
              <a:rPr lang="en-US" sz="1400" dirty="0">
                <a:solidFill>
                  <a:srgbClr val="C00000"/>
                </a:solidFill>
              </a:rPr>
              <a:t> {</a:t>
            </a:r>
          </a:p>
          <a:p>
            <a:r>
              <a:rPr lang="en-US" sz="1400" dirty="0">
                <a:highlight>
                  <a:srgbClr val="FFFF00"/>
                </a:highlight>
              </a:rPr>
              <a:t>  </a:t>
            </a:r>
            <a:r>
              <a:rPr lang="en-US" sz="1400" dirty="0">
                <a:solidFill>
                  <a:srgbClr val="FF0000"/>
                </a:solidFill>
                <a:highlight>
                  <a:srgbClr val="FFFF00"/>
                </a:highlight>
              </a:rPr>
              <a:t>text-transform</a:t>
            </a:r>
            <a:r>
              <a:rPr lang="en-US" sz="1400" dirty="0">
                <a:highlight>
                  <a:srgbClr val="FFFF00"/>
                </a:highlight>
              </a:rPr>
              <a:t>: </a:t>
            </a:r>
            <a:r>
              <a:rPr lang="en-US" sz="1400" dirty="0">
                <a:solidFill>
                  <a:srgbClr val="0070C0"/>
                </a:solidFill>
                <a:highlight>
                  <a:srgbClr val="FFFF00"/>
                </a:highlight>
              </a:rPr>
              <a:t>capitalize</a:t>
            </a:r>
            <a:r>
              <a:rPr lang="en-US" sz="1400" dirty="0">
                <a:highlight>
                  <a:srgbClr val="FFFF00"/>
                </a:highlight>
              </a:rPr>
              <a:t>;</a:t>
            </a:r>
          </a:p>
          <a:p>
            <a:r>
              <a:rPr lang="en-US" sz="1400" dirty="0"/>
              <a:t>}</a:t>
            </a:r>
          </a:p>
          <a:p>
            <a:r>
              <a:rPr lang="en-US" sz="1400" dirty="0"/>
              <a:t>&lt;/</a:t>
            </a:r>
            <a:r>
              <a:rPr lang="en-US" sz="1400" dirty="0">
                <a:solidFill>
                  <a:srgbClr val="C00000"/>
                </a:solidFill>
              </a:rPr>
              <a:t>style</a:t>
            </a:r>
            <a:r>
              <a:rPr lang="en-US" sz="1400" dirty="0"/>
              <a:t>&gt;</a:t>
            </a:r>
          </a:p>
          <a:p>
            <a:r>
              <a:rPr lang="en-US" sz="1400" dirty="0"/>
              <a:t>&lt;/</a:t>
            </a:r>
            <a:r>
              <a:rPr lang="en-US" sz="1400" dirty="0">
                <a:solidFill>
                  <a:srgbClr val="C00000"/>
                </a:solidFill>
              </a:rPr>
              <a:t>head</a:t>
            </a:r>
            <a:r>
              <a:rPr lang="en-US" sz="1400" dirty="0"/>
              <a:t>&gt;</a:t>
            </a:r>
          </a:p>
          <a:p>
            <a:r>
              <a:rPr lang="en-US" sz="1400" dirty="0"/>
              <a:t>&lt;</a:t>
            </a:r>
            <a:r>
              <a:rPr lang="en-US" sz="1400" dirty="0">
                <a:solidFill>
                  <a:srgbClr val="C00000"/>
                </a:solidFill>
              </a:rPr>
              <a:t>body</a:t>
            </a:r>
            <a:r>
              <a:rPr lang="en-US" sz="1400" dirty="0"/>
              <a:t>&gt;</a:t>
            </a:r>
          </a:p>
          <a:p>
            <a:endParaRPr lang="en-US" sz="1400" dirty="0"/>
          </a:p>
          <a:p>
            <a:r>
              <a:rPr lang="en-US" sz="1400" dirty="0"/>
              <a:t>&lt;</a:t>
            </a:r>
            <a:r>
              <a:rPr lang="en-US" sz="1400" dirty="0">
                <a:solidFill>
                  <a:srgbClr val="C00000"/>
                </a:solidFill>
              </a:rPr>
              <a:t>p</a:t>
            </a:r>
            <a:r>
              <a:rPr lang="en-US" sz="1400" dirty="0"/>
              <a:t> </a:t>
            </a:r>
            <a:r>
              <a:rPr lang="en-US" sz="1400" dirty="0">
                <a:solidFill>
                  <a:srgbClr val="00B050"/>
                </a:solidFill>
              </a:rPr>
              <a:t>class</a:t>
            </a:r>
            <a:r>
              <a:rPr lang="en-US" sz="1400" dirty="0"/>
              <a:t>="</a:t>
            </a:r>
            <a:r>
              <a:rPr lang="en-US" sz="1400" dirty="0">
                <a:solidFill>
                  <a:srgbClr val="0070C0"/>
                </a:solidFill>
              </a:rPr>
              <a:t>uppercase</a:t>
            </a:r>
            <a:r>
              <a:rPr lang="en-US" sz="1400" dirty="0"/>
              <a:t>"&gt;This text is transformed to uppercase.&lt;/</a:t>
            </a:r>
            <a:r>
              <a:rPr lang="en-US" sz="1400" dirty="0">
                <a:solidFill>
                  <a:srgbClr val="C00000"/>
                </a:solidFill>
              </a:rPr>
              <a:t>p</a:t>
            </a:r>
            <a:r>
              <a:rPr lang="en-US" sz="1400" dirty="0"/>
              <a:t>&gt;</a:t>
            </a:r>
          </a:p>
          <a:p>
            <a:r>
              <a:rPr lang="en-US" sz="1400" dirty="0"/>
              <a:t>&lt;</a:t>
            </a:r>
            <a:r>
              <a:rPr lang="en-US" sz="1400" dirty="0">
                <a:solidFill>
                  <a:srgbClr val="C00000"/>
                </a:solidFill>
              </a:rPr>
              <a:t>p</a:t>
            </a:r>
            <a:r>
              <a:rPr lang="en-US" sz="1400" dirty="0"/>
              <a:t> </a:t>
            </a:r>
            <a:r>
              <a:rPr lang="en-US" sz="1400" dirty="0">
                <a:solidFill>
                  <a:srgbClr val="00B050"/>
                </a:solidFill>
              </a:rPr>
              <a:t>class</a:t>
            </a:r>
            <a:r>
              <a:rPr lang="en-US" sz="1400" dirty="0"/>
              <a:t>="</a:t>
            </a:r>
            <a:r>
              <a:rPr lang="en-US" sz="1400" dirty="0">
                <a:solidFill>
                  <a:srgbClr val="0070C0"/>
                </a:solidFill>
              </a:rPr>
              <a:t>lowercase</a:t>
            </a:r>
            <a:r>
              <a:rPr lang="en-US" sz="1400" dirty="0"/>
              <a:t>"&gt;This text is transformed to lowercase.&lt;/</a:t>
            </a:r>
            <a:r>
              <a:rPr lang="en-US" sz="1400" dirty="0">
                <a:solidFill>
                  <a:srgbClr val="C00000"/>
                </a:solidFill>
              </a:rPr>
              <a:t>p</a:t>
            </a:r>
            <a:r>
              <a:rPr lang="en-US" sz="1400" dirty="0"/>
              <a:t>&gt;</a:t>
            </a:r>
          </a:p>
          <a:p>
            <a:r>
              <a:rPr lang="en-US" sz="1400" dirty="0"/>
              <a:t>&lt;</a:t>
            </a:r>
            <a:r>
              <a:rPr lang="en-US" sz="1400" dirty="0">
                <a:solidFill>
                  <a:srgbClr val="C00000"/>
                </a:solidFill>
              </a:rPr>
              <a:t>p</a:t>
            </a:r>
            <a:r>
              <a:rPr lang="en-US" sz="1400" dirty="0"/>
              <a:t> </a:t>
            </a:r>
            <a:r>
              <a:rPr lang="en-US" sz="1400" dirty="0">
                <a:solidFill>
                  <a:srgbClr val="00B050"/>
                </a:solidFill>
              </a:rPr>
              <a:t>class</a:t>
            </a:r>
            <a:r>
              <a:rPr lang="en-US" sz="1400" dirty="0"/>
              <a:t>="</a:t>
            </a:r>
            <a:r>
              <a:rPr lang="en-US" sz="1400" dirty="0">
                <a:solidFill>
                  <a:srgbClr val="0070C0"/>
                </a:solidFill>
              </a:rPr>
              <a:t>capitalize</a:t>
            </a:r>
            <a:r>
              <a:rPr lang="en-US" sz="1400" dirty="0"/>
              <a:t>"&gt;This text is capitalized.&lt;/</a:t>
            </a:r>
            <a:r>
              <a:rPr lang="en-US" sz="1400" dirty="0">
                <a:solidFill>
                  <a:srgbClr val="C00000"/>
                </a:solidFill>
              </a:rPr>
              <a:t>p</a:t>
            </a:r>
            <a:r>
              <a:rPr lang="en-US" sz="1400" dirty="0"/>
              <a:t>&gt;</a:t>
            </a:r>
          </a:p>
          <a:p>
            <a:endParaRPr lang="en-US" sz="1400" dirty="0"/>
          </a:p>
          <a:p>
            <a:r>
              <a:rPr lang="en-US" sz="1400" dirty="0"/>
              <a:t>&lt;/</a:t>
            </a:r>
            <a:r>
              <a:rPr lang="en-US" sz="1400" dirty="0">
                <a:solidFill>
                  <a:srgbClr val="C00000"/>
                </a:solidFill>
              </a:rPr>
              <a:t>body</a:t>
            </a:r>
            <a:r>
              <a:rPr lang="en-US" sz="1400" dirty="0"/>
              <a:t>&gt;</a:t>
            </a:r>
          </a:p>
          <a:p>
            <a:r>
              <a:rPr lang="en-US" sz="1400" dirty="0"/>
              <a:t>&lt;/</a:t>
            </a:r>
            <a:r>
              <a:rPr lang="en-US" sz="1400" dirty="0">
                <a:solidFill>
                  <a:srgbClr val="C00000"/>
                </a:solidFill>
              </a:rPr>
              <a:t>html</a:t>
            </a:r>
            <a:r>
              <a:rPr lang="en-US" sz="1400" dirty="0"/>
              <a:t>&gt;</a:t>
            </a:r>
          </a:p>
        </p:txBody>
      </p:sp>
      <p:sp>
        <p:nvSpPr>
          <p:cNvPr id="2" name="Rectangle 1">
            <a:extLst>
              <a:ext uri="{FF2B5EF4-FFF2-40B4-BE49-F238E27FC236}">
                <a16:creationId xmlns="" xmlns:a16="http://schemas.microsoft.com/office/drawing/2014/main" id="{0EAE2963-35DC-72C4-04F7-A9034EFC573E}"/>
              </a:ext>
            </a:extLst>
          </p:cNvPr>
          <p:cNvSpPr/>
          <p:nvPr/>
        </p:nvSpPr>
        <p:spPr>
          <a:xfrm>
            <a:off x="7342400" y="2862116"/>
            <a:ext cx="4210755" cy="1185334"/>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11" name="Picture 10">
            <a:extLst>
              <a:ext uri="{FF2B5EF4-FFF2-40B4-BE49-F238E27FC236}">
                <a16:creationId xmlns="" xmlns:a16="http://schemas.microsoft.com/office/drawing/2014/main" id="{BF84CE24-29DD-2177-AA60-F86BB412A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4001" y="2884694"/>
            <a:ext cx="4047552" cy="1133768"/>
          </a:xfrm>
          <a:prstGeom prst="rect">
            <a:avLst/>
          </a:prstGeom>
        </p:spPr>
      </p:pic>
      <p:sp>
        <p:nvSpPr>
          <p:cNvPr id="4" name="TextBox 3">
            <a:extLst>
              <a:ext uri="{FF2B5EF4-FFF2-40B4-BE49-F238E27FC236}">
                <a16:creationId xmlns="" xmlns:a16="http://schemas.microsoft.com/office/drawing/2014/main" id="{28CA203A-B417-3F76-5424-A948693BCB5A}"/>
              </a:ext>
            </a:extLst>
          </p:cNvPr>
          <p:cNvSpPr txBox="1"/>
          <p:nvPr/>
        </p:nvSpPr>
        <p:spPr>
          <a:xfrm>
            <a:off x="7424001" y="1032178"/>
            <a:ext cx="941283"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a:t>
            </a:r>
            <a:endParaRPr lang="fa-IR" b="1" dirty="0">
              <a:solidFill>
                <a:srgbClr val="FF0000"/>
              </a:solidFill>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 xmlns:a16="http://schemas.microsoft.com/office/drawing/2014/main" id="{DDCFD876-3E07-58EC-0C1C-EE359C6AA063}"/>
              </a:ext>
            </a:extLst>
          </p:cNvPr>
          <p:cNvCxnSpPr/>
          <p:nvPr/>
        </p:nvCxnSpPr>
        <p:spPr>
          <a:xfrm>
            <a:off x="7877287" y="1401510"/>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09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2FBC822E-8302-BE81-DC72-A3505938F6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17" name="TextBox 16">
            <a:extLst>
              <a:ext uri="{FF2B5EF4-FFF2-40B4-BE49-F238E27FC236}">
                <a16:creationId xmlns="" xmlns:a16="http://schemas.microsoft.com/office/drawing/2014/main" id="{1A062BE6-0497-D6C9-40C7-208FA3E107D8}"/>
              </a:ext>
            </a:extLst>
          </p:cNvPr>
          <p:cNvSpPr txBox="1"/>
          <p:nvPr/>
        </p:nvSpPr>
        <p:spPr>
          <a:xfrm>
            <a:off x="395111" y="475312"/>
            <a:ext cx="6096000" cy="1138773"/>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Text Spacing</a:t>
            </a:r>
          </a:p>
          <a:p>
            <a:r>
              <a:rPr lang="en-US" dirty="0"/>
              <a:t/>
            </a:r>
            <a:br>
              <a:rPr lang="en-US" dirty="0"/>
            </a:br>
            <a:endParaRPr lang="fa-IR" dirty="0"/>
          </a:p>
        </p:txBody>
      </p:sp>
      <p:pic>
        <p:nvPicPr>
          <p:cNvPr id="18" name="Picture 17">
            <a:extLst>
              <a:ext uri="{FF2B5EF4-FFF2-40B4-BE49-F238E27FC236}">
                <a16:creationId xmlns="" xmlns:a16="http://schemas.microsoft.com/office/drawing/2014/main" id="{774E7CC9-0CC3-0FD5-93FB-7D1B667C1B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20" name="Rectangle 1">
            <a:extLst>
              <a:ext uri="{FF2B5EF4-FFF2-40B4-BE49-F238E27FC236}">
                <a16:creationId xmlns="" xmlns:a16="http://schemas.microsoft.com/office/drawing/2014/main" id="{587F4142-8272-5E47-8831-782FE60E5A2C}"/>
              </a:ext>
            </a:extLst>
          </p:cNvPr>
          <p:cNvSpPr>
            <a:spLocks noChangeArrowheads="1"/>
          </p:cNvSpPr>
          <p:nvPr/>
        </p:nvSpPr>
        <p:spPr bwMode="auto">
          <a:xfrm>
            <a:off x="677333" y="3141742"/>
            <a:ext cx="2144888" cy="26320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C00000"/>
                </a:solidFill>
                <a:effectLst/>
                <a:latin typeface="Consolas" panose="020B0609020204030204" pitchFamily="49" charset="0"/>
                <a:cs typeface="Consolas" panose="020B0609020204030204" pitchFamily="49" charset="0"/>
              </a:rPr>
              <a:t>text-indent</a:t>
            </a:r>
            <a:endParaRPr kumimoji="0" lang="fa-IR" altLang="fa-IR" sz="1600" b="0" i="0" u="none" strike="noStrike" cap="none" normalizeH="0" baseline="0" dirty="0">
              <a:ln>
                <a:noFill/>
              </a:ln>
              <a:solidFill>
                <a:srgbClr val="C000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C00000"/>
                </a:solidFill>
                <a:effectLst/>
                <a:latin typeface="Consolas" panose="020B0609020204030204" pitchFamily="49" charset="0"/>
                <a:cs typeface="Consolas" panose="020B0609020204030204" pitchFamily="49" charset="0"/>
              </a:rPr>
              <a:t>letter-spacing</a:t>
            </a:r>
            <a:endParaRPr kumimoji="0" lang="fa-IR" altLang="fa-IR" sz="1600" b="0" i="0" u="none" strike="noStrike" cap="none" normalizeH="0" baseline="0" dirty="0">
              <a:ln>
                <a:noFill/>
              </a:ln>
              <a:solidFill>
                <a:srgbClr val="C000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C00000"/>
                </a:solidFill>
                <a:effectLst/>
                <a:latin typeface="Consolas" panose="020B0609020204030204" pitchFamily="49" charset="0"/>
                <a:cs typeface="Consolas" panose="020B0609020204030204" pitchFamily="49" charset="0"/>
              </a:rPr>
              <a:t>line-height</a:t>
            </a:r>
            <a:endParaRPr kumimoji="0" lang="fa-IR" altLang="fa-IR" sz="1600" b="0" i="0" u="none" strike="noStrike" cap="none" normalizeH="0" baseline="0" dirty="0">
              <a:ln>
                <a:noFill/>
              </a:ln>
              <a:solidFill>
                <a:srgbClr val="C000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C00000"/>
                </a:solidFill>
                <a:effectLst/>
                <a:latin typeface="Consolas" panose="020B0609020204030204" pitchFamily="49" charset="0"/>
                <a:cs typeface="Consolas" panose="020B0609020204030204" pitchFamily="49" charset="0"/>
              </a:rPr>
              <a:t>word-spacing</a:t>
            </a:r>
            <a:endParaRPr kumimoji="0" lang="fa-IR" altLang="fa-IR" sz="1600" b="0" i="0" u="none" strike="noStrike" cap="none" normalizeH="0" baseline="0" dirty="0">
              <a:ln>
                <a:noFill/>
              </a:ln>
              <a:solidFill>
                <a:srgbClr val="C000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a-IR" altLang="fa-IR" sz="1600" b="0" i="0" u="none" strike="noStrike" cap="none" normalizeH="0" baseline="0" dirty="0">
                <a:ln>
                  <a:noFill/>
                </a:ln>
                <a:solidFill>
                  <a:srgbClr val="C00000"/>
                </a:solidFill>
                <a:effectLst/>
                <a:latin typeface="Consolas" panose="020B0609020204030204" pitchFamily="49" charset="0"/>
                <a:cs typeface="Consolas" panose="020B0609020204030204" pitchFamily="49" charset="0"/>
              </a:rPr>
              <a:t>white-space</a:t>
            </a:r>
            <a:endParaRPr kumimoji="0" lang="fa-IR" altLang="fa-IR" sz="1600" b="0" i="0" u="none" strike="noStrike" cap="none" normalizeH="0" baseline="0" dirty="0">
              <a:ln>
                <a:noFill/>
              </a:ln>
              <a:solidFill>
                <a:srgbClr val="C00000"/>
              </a:solidFill>
              <a:effectLst/>
              <a:latin typeface="Verdana" panose="020B060403050404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fa-IR" altLang="fa-IR" sz="16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 xmlns:a16="http://schemas.microsoft.com/office/drawing/2014/main" id="{B365C4B2-A8C4-95DC-4C54-A6F84B6BC46A}"/>
              </a:ext>
            </a:extLst>
          </p:cNvPr>
          <p:cNvSpPr txBox="1"/>
          <p:nvPr/>
        </p:nvSpPr>
        <p:spPr>
          <a:xfrm>
            <a:off x="677333" y="1711965"/>
            <a:ext cx="9414933" cy="872034"/>
          </a:xfrm>
          <a:prstGeom prst="rect">
            <a:avLst/>
          </a:prstGeom>
          <a:noFill/>
        </p:spPr>
        <p:txBody>
          <a:bodyPr wrap="square">
            <a:spAutoFit/>
          </a:bodyPr>
          <a:lstStyle/>
          <a:p>
            <a:pPr>
              <a:lnSpc>
                <a:spcPct val="150000"/>
              </a:lnSpc>
            </a:pPr>
            <a:r>
              <a:rPr lang="en-US" b="0" i="0" dirty="0">
                <a:effectLst/>
                <a:latin typeface="Arial" panose="020B0604020202020204" pitchFamily="34" charset="0"/>
                <a:cs typeface="Arial" panose="020B0604020202020204" pitchFamily="34" charset="0"/>
              </a:rPr>
              <a:t>CSS </a:t>
            </a:r>
            <a:r>
              <a:rPr lang="en-US" b="0" i="0" dirty="0">
                <a:solidFill>
                  <a:srgbClr val="C00000"/>
                </a:solidFill>
                <a:effectLst/>
                <a:latin typeface="Arial" panose="020B0604020202020204" pitchFamily="34" charset="0"/>
                <a:cs typeface="Arial" panose="020B0604020202020204" pitchFamily="34" charset="0"/>
              </a:rPr>
              <a:t>text</a:t>
            </a:r>
            <a:r>
              <a:rPr lang="en-US" b="0" i="0" dirty="0">
                <a:effectLst/>
                <a:latin typeface="Arial" panose="020B0604020202020204" pitchFamily="34" charset="0"/>
                <a:cs typeface="Arial" panose="020B0604020202020204" pitchFamily="34" charset="0"/>
              </a:rPr>
              <a:t> </a:t>
            </a:r>
            <a:r>
              <a:rPr lang="en-US" b="0" i="0" dirty="0">
                <a:solidFill>
                  <a:srgbClr val="C00000"/>
                </a:solidFill>
                <a:effectLst/>
                <a:latin typeface="Arial" panose="020B0604020202020204" pitchFamily="34" charset="0"/>
                <a:cs typeface="Arial" panose="020B0604020202020204" pitchFamily="34" charset="0"/>
              </a:rPr>
              <a:t>spacing</a:t>
            </a:r>
            <a:r>
              <a:rPr lang="en-US" b="0" i="0" dirty="0">
                <a:effectLst/>
                <a:latin typeface="Arial" panose="020B0604020202020204" pitchFamily="34" charset="0"/>
                <a:cs typeface="Arial" panose="020B0604020202020204" pitchFamily="34" charset="0"/>
              </a:rPr>
              <a:t> properties are used to specify the amount of space between characters, words, and lines of text in the block of content.</a:t>
            </a:r>
            <a:endParaRPr lang="fa-IR"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 xmlns:a16="http://schemas.microsoft.com/office/drawing/2014/main" id="{F5E0A2D4-E559-B163-FEB0-1307393FC7C3}"/>
              </a:ext>
            </a:extLst>
          </p:cNvPr>
          <p:cNvSpPr txBox="1"/>
          <p:nvPr/>
        </p:nvSpPr>
        <p:spPr>
          <a:xfrm>
            <a:off x="677333" y="3090446"/>
            <a:ext cx="6807200" cy="338554"/>
          </a:xfrm>
          <a:prstGeom prst="rect">
            <a:avLst/>
          </a:prstGeom>
          <a:noFill/>
        </p:spPr>
        <p:txBody>
          <a:bodyPr wrap="square">
            <a:spAutoFit/>
          </a:bodyPr>
          <a:lstStyle/>
          <a:p>
            <a:r>
              <a:rPr lang="en-US" sz="1600" b="1" dirty="0">
                <a:solidFill>
                  <a:srgbClr val="1F448E"/>
                </a:solidFill>
                <a:latin typeface="Arial" panose="020B0604020202020204" pitchFamily="34" charset="0"/>
                <a:cs typeface="Arial" panose="020B0604020202020204" pitchFamily="34" charset="0"/>
              </a:rPr>
              <a:t>The various text spacing properties used in </a:t>
            </a:r>
            <a:r>
              <a:rPr lang="en-US" sz="1600" b="1" dirty="0">
                <a:solidFill>
                  <a:srgbClr val="C00000"/>
                </a:solidFill>
                <a:latin typeface="Arial" panose="020B0604020202020204" pitchFamily="34" charset="0"/>
                <a:cs typeface="Arial" panose="020B0604020202020204" pitchFamily="34" charset="0"/>
              </a:rPr>
              <a:t>CSS</a:t>
            </a:r>
            <a:r>
              <a:rPr lang="en-US" sz="1600" b="1" dirty="0">
                <a:solidFill>
                  <a:srgbClr val="1F448E"/>
                </a:solidFill>
                <a:latin typeface="Arial" panose="020B0604020202020204" pitchFamily="34" charset="0"/>
                <a:cs typeface="Arial" panose="020B0604020202020204" pitchFamily="34" charset="0"/>
              </a:rPr>
              <a:t> are as follows:</a:t>
            </a:r>
            <a:endParaRPr lang="fa-IR" sz="1600" b="1" dirty="0">
              <a:solidFill>
                <a:srgbClr val="1F448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160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 xmlns:a16="http://schemas.microsoft.com/office/drawing/2014/main" id="{D11B8E13-7EFD-8CAF-CDA7-83C2DD4E68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32" name="Rectangle 31">
            <a:extLst>
              <a:ext uri="{FF2B5EF4-FFF2-40B4-BE49-F238E27FC236}">
                <a16:creationId xmlns="" xmlns:a16="http://schemas.microsoft.com/office/drawing/2014/main" id="{83A275E8-28AA-710C-81B0-8217277197BF}"/>
              </a:ext>
            </a:extLst>
          </p:cNvPr>
          <p:cNvSpPr/>
          <p:nvPr/>
        </p:nvSpPr>
        <p:spPr>
          <a:xfrm>
            <a:off x="959556" y="1569157"/>
            <a:ext cx="3702755" cy="4797777"/>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31" name="TextBox 30">
            <a:extLst>
              <a:ext uri="{FF2B5EF4-FFF2-40B4-BE49-F238E27FC236}">
                <a16:creationId xmlns="" xmlns:a16="http://schemas.microsoft.com/office/drawing/2014/main" id="{07BBC857-6884-22EB-9795-DE0DE534F40E}"/>
              </a:ext>
            </a:extLst>
          </p:cNvPr>
          <p:cNvSpPr txBox="1"/>
          <p:nvPr/>
        </p:nvSpPr>
        <p:spPr>
          <a:xfrm>
            <a:off x="970844" y="1569157"/>
            <a:ext cx="3691467" cy="4770537"/>
          </a:xfrm>
          <a:prstGeom prst="rect">
            <a:avLst/>
          </a:prstGeom>
          <a:noFill/>
        </p:spPr>
        <p:txBody>
          <a:bodyPr wrap="square">
            <a:spAutoFit/>
          </a:bodyPr>
          <a:lstStyle/>
          <a:p>
            <a:r>
              <a:rPr lang="en-US" sz="1600" dirty="0"/>
              <a:t>&lt;</a:t>
            </a:r>
            <a:r>
              <a:rPr lang="en-US" sz="1600" dirty="0">
                <a:solidFill>
                  <a:srgbClr val="C00000"/>
                </a:solidFill>
              </a:rPr>
              <a:t>style</a:t>
            </a:r>
            <a:r>
              <a:rPr lang="en-US" sz="1600" dirty="0"/>
              <a:t>&gt;</a:t>
            </a:r>
          </a:p>
          <a:p>
            <a:r>
              <a:rPr lang="en-US" sz="1600" dirty="0">
                <a:solidFill>
                  <a:srgbClr val="C00000"/>
                </a:solidFill>
              </a:rPr>
              <a:t>h2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text-transform</a:t>
            </a:r>
            <a:r>
              <a:rPr lang="en-US" sz="1600" dirty="0"/>
              <a:t>: </a:t>
            </a:r>
            <a:r>
              <a:rPr lang="en-US" sz="1600" dirty="0">
                <a:solidFill>
                  <a:srgbClr val="0070C0"/>
                </a:solidFill>
              </a:rPr>
              <a:t>uppercase</a:t>
            </a:r>
            <a:r>
              <a:rPr lang="en-US" sz="1600" dirty="0"/>
              <a:t>;</a:t>
            </a:r>
          </a:p>
          <a:p>
            <a:r>
              <a:rPr lang="en-US" sz="1600" dirty="0"/>
              <a:t>            </a:t>
            </a:r>
            <a:r>
              <a:rPr lang="en-US" sz="1600" dirty="0">
                <a:solidFill>
                  <a:srgbClr val="FF0000"/>
                </a:solidFill>
                <a:highlight>
                  <a:srgbClr val="FFFF00"/>
                </a:highlight>
              </a:rPr>
              <a:t>text-indent</a:t>
            </a:r>
            <a:r>
              <a:rPr lang="en-US" sz="1600" dirty="0">
                <a:highlight>
                  <a:srgbClr val="FFFF00"/>
                </a:highlight>
              </a:rPr>
              <a:t>: </a:t>
            </a:r>
            <a:r>
              <a:rPr lang="en-US" sz="1600" dirty="0">
                <a:solidFill>
                  <a:srgbClr val="0070C0"/>
                </a:solidFill>
                <a:highlight>
                  <a:srgbClr val="FFFF00"/>
                </a:highlight>
              </a:rPr>
              <a:t>50px</a:t>
            </a:r>
            <a:r>
              <a:rPr lang="en-US" sz="1600" dirty="0">
                <a:highlight>
                  <a:srgbClr val="FFFF00"/>
                </a:highlight>
              </a:rPr>
              <a:t>;</a:t>
            </a:r>
          </a:p>
          <a:p>
            <a:r>
              <a:rPr lang="en-US" sz="1600" dirty="0"/>
              <a:t>}</a:t>
            </a:r>
          </a:p>
          <a:p>
            <a:r>
              <a:rPr lang="en-US" sz="1600" dirty="0">
                <a:solidFill>
                  <a:srgbClr val="C00000"/>
                </a:solidFill>
              </a:rPr>
              <a:t>h1 {</a:t>
            </a:r>
          </a:p>
          <a:p>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r>
              <a:rPr lang="en-US" sz="1600" dirty="0"/>
              <a:t>    </a:t>
            </a:r>
            <a:r>
              <a:rPr lang="en-US" sz="1600" dirty="0" err="1">
                <a:solidFill>
                  <a:srgbClr val="FF0000"/>
                </a:solidFill>
              </a:rPr>
              <a:t>text-decoration</a:t>
            </a:r>
            <a:r>
              <a:rPr lang="en-US" sz="1600" dirty="0" err="1"/>
              <a:t>:</a:t>
            </a:r>
            <a:r>
              <a:rPr lang="en-US" sz="1600" dirty="0" err="1">
                <a:solidFill>
                  <a:srgbClr val="0070C0"/>
                </a:solidFill>
              </a:rPr>
              <a:t>overline</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text-decoration-color</a:t>
            </a:r>
            <a:r>
              <a:rPr lang="en-US" sz="1600" dirty="0"/>
              <a:t>: </a:t>
            </a:r>
            <a:r>
              <a:rPr lang="en-US" sz="1600" dirty="0">
                <a:solidFill>
                  <a:srgbClr val="0070C0"/>
                </a:solidFill>
              </a:rPr>
              <a:t>red</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wavy</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25%;</a:t>
            </a:r>
          </a:p>
          <a:p>
            <a:r>
              <a:rPr lang="en-US" sz="1600" dirty="0"/>
              <a:t>	 </a:t>
            </a:r>
            <a:r>
              <a:rPr lang="en-US" sz="1600" dirty="0">
                <a:solidFill>
                  <a:srgbClr val="FF0000"/>
                </a:solidFill>
              </a:rPr>
              <a:t>text-transform</a:t>
            </a:r>
            <a:r>
              <a:rPr lang="en-US" sz="1600" dirty="0"/>
              <a:t>: </a:t>
            </a:r>
            <a:r>
              <a:rPr lang="en-US" sz="1600" dirty="0">
                <a:solidFill>
                  <a:srgbClr val="0070C0"/>
                </a:solidFill>
              </a:rPr>
              <a:t>capitalize</a:t>
            </a:r>
            <a:r>
              <a:rPr lang="en-US" sz="1600" dirty="0"/>
              <a:t>;</a:t>
            </a:r>
          </a:p>
          <a:p>
            <a:r>
              <a:rPr lang="en-US" sz="1600" dirty="0"/>
              <a:t>&lt;/</a:t>
            </a:r>
            <a:r>
              <a:rPr lang="en-US" sz="1600" dirty="0">
                <a:solidFill>
                  <a:srgbClr val="C00000"/>
                </a:solidFill>
              </a:rPr>
              <a:t>style</a:t>
            </a:r>
            <a:r>
              <a:rPr lang="en-US" sz="1600" dirty="0"/>
              <a:t>&gt;</a:t>
            </a:r>
            <a:endParaRPr lang="fa-IR" sz="1600" dirty="0"/>
          </a:p>
        </p:txBody>
      </p:sp>
      <p:sp>
        <p:nvSpPr>
          <p:cNvPr id="33" name="TextBox 32">
            <a:extLst>
              <a:ext uri="{FF2B5EF4-FFF2-40B4-BE49-F238E27FC236}">
                <a16:creationId xmlns="" xmlns:a16="http://schemas.microsoft.com/office/drawing/2014/main" id="{DE33BDF3-F99F-02FA-0E71-36A246A9EAEB}"/>
              </a:ext>
            </a:extLst>
          </p:cNvPr>
          <p:cNvSpPr txBox="1"/>
          <p:nvPr/>
        </p:nvSpPr>
        <p:spPr>
          <a:xfrm>
            <a:off x="959556" y="1152628"/>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 xmlns:a16="http://schemas.microsoft.com/office/drawing/2014/main" id="{98A199E2-7C7A-62CC-92D1-490F5A892718}"/>
              </a:ext>
            </a:extLst>
          </p:cNvPr>
          <p:cNvSpPr/>
          <p:nvPr/>
        </p:nvSpPr>
        <p:spPr>
          <a:xfrm>
            <a:off x="5206047" y="3112911"/>
            <a:ext cx="6026397" cy="1382712"/>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35" name="Picture 34">
            <a:extLst>
              <a:ext uri="{FF2B5EF4-FFF2-40B4-BE49-F238E27FC236}">
                <a16:creationId xmlns="" xmlns:a16="http://schemas.microsoft.com/office/drawing/2014/main" id="{24857E0A-32FD-9812-A0EB-F1084B728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713" y="3158065"/>
            <a:ext cx="5883064" cy="1049693"/>
          </a:xfrm>
          <a:prstGeom prst="rect">
            <a:avLst/>
          </a:prstGeom>
        </p:spPr>
      </p:pic>
      <p:sp>
        <p:nvSpPr>
          <p:cNvPr id="37" name="TextBox 36">
            <a:extLst>
              <a:ext uri="{FF2B5EF4-FFF2-40B4-BE49-F238E27FC236}">
                <a16:creationId xmlns="" xmlns:a16="http://schemas.microsoft.com/office/drawing/2014/main" id="{FA6802C2-4DFD-1DDC-FEC8-560286E87111}"/>
              </a:ext>
            </a:extLst>
          </p:cNvPr>
          <p:cNvSpPr txBox="1"/>
          <p:nvPr/>
        </p:nvSpPr>
        <p:spPr>
          <a:xfrm>
            <a:off x="4909076" y="1112536"/>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38" name="Straight Arrow Connector 37">
            <a:extLst>
              <a:ext uri="{FF2B5EF4-FFF2-40B4-BE49-F238E27FC236}">
                <a16:creationId xmlns="" xmlns:a16="http://schemas.microsoft.com/office/drawing/2014/main" id="{3C8DCD41-C09B-177A-8809-23B851547DEB}"/>
              </a:ext>
            </a:extLst>
          </p:cNvPr>
          <p:cNvCxnSpPr/>
          <p:nvPr/>
        </p:nvCxnSpPr>
        <p:spPr>
          <a:xfrm>
            <a:off x="5604138" y="1481868"/>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 xmlns:a16="http://schemas.microsoft.com/office/drawing/2014/main" id="{EA8B8636-4166-5AB7-139D-B69632ADAED2}"/>
              </a:ext>
            </a:extLst>
          </p:cNvPr>
          <p:cNvSpPr txBox="1"/>
          <p:nvPr/>
        </p:nvSpPr>
        <p:spPr>
          <a:xfrm>
            <a:off x="409823" y="420040"/>
            <a:ext cx="6096000" cy="584775"/>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text-indent</a:t>
            </a:r>
          </a:p>
        </p:txBody>
      </p:sp>
    </p:spTree>
    <p:extLst>
      <p:ext uri="{BB962C8B-B14F-4D97-AF65-F5344CB8AC3E}">
        <p14:creationId xmlns:p14="http://schemas.microsoft.com/office/powerpoint/2010/main" val="314135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 xmlns:a16="http://schemas.microsoft.com/office/drawing/2014/main" id="{F0BB82EC-02C6-0E72-BB95-857B62228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33" name="箭头: 五边形 1">
            <a:extLst>
              <a:ext uri="{FF2B5EF4-FFF2-40B4-BE49-F238E27FC236}">
                <a16:creationId xmlns="" xmlns:a16="http://schemas.microsoft.com/office/drawing/2014/main" id="{57B9AC28-C031-1AC7-B818-B88987374E12}"/>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34" name="TextBox 33">
            <a:extLst>
              <a:ext uri="{FF2B5EF4-FFF2-40B4-BE49-F238E27FC236}">
                <a16:creationId xmlns="" xmlns:a16="http://schemas.microsoft.com/office/drawing/2014/main" id="{AE3635C0-BD24-CCB6-0515-C493C81FEFEB}"/>
              </a:ext>
            </a:extLst>
          </p:cNvPr>
          <p:cNvSpPr txBox="1"/>
          <p:nvPr/>
        </p:nvSpPr>
        <p:spPr>
          <a:xfrm>
            <a:off x="719455" y="395593"/>
            <a:ext cx="3656809" cy="1077218"/>
          </a:xfrm>
          <a:prstGeom prst="rect">
            <a:avLst/>
          </a:prstGeom>
          <a:noFill/>
        </p:spPr>
        <p:txBody>
          <a:bodyPr wrap="square">
            <a:spAutoFit/>
          </a:bodyPr>
          <a:lstStyle/>
          <a:p>
            <a:pPr marL="457200" indent="-457200">
              <a:buFont typeface="Wingdings" panose="05000000000000000000" pitchFamily="2" charset="2"/>
              <a:buChar char="Ø"/>
            </a:pPr>
            <a:r>
              <a:rPr lang="en-US" sz="3200" b="1" dirty="0">
                <a:solidFill>
                  <a:srgbClr val="C00000"/>
                </a:solidFill>
                <a:latin typeface="Arial" panose="020B0604020202020204" pitchFamily="34" charset="0"/>
                <a:cs typeface="Arial" panose="020B0604020202020204" pitchFamily="34" charset="0"/>
              </a:rPr>
              <a:t>Letter Spacing</a:t>
            </a:r>
          </a:p>
          <a:p>
            <a:r>
              <a:rPr lang="en-US" sz="1600" dirty="0"/>
              <a:t/>
            </a:r>
            <a:br>
              <a:rPr lang="en-US" sz="1600" dirty="0"/>
            </a:br>
            <a:endParaRPr lang="fa-IR" sz="1600" dirty="0"/>
          </a:p>
        </p:txBody>
      </p:sp>
      <p:sp>
        <p:nvSpPr>
          <p:cNvPr id="35" name="TextBox 34">
            <a:extLst>
              <a:ext uri="{FF2B5EF4-FFF2-40B4-BE49-F238E27FC236}">
                <a16:creationId xmlns="" xmlns:a16="http://schemas.microsoft.com/office/drawing/2014/main" id="{E087507D-26AF-99C1-DD3E-679147B5061A}"/>
              </a:ext>
            </a:extLst>
          </p:cNvPr>
          <p:cNvSpPr txBox="1"/>
          <p:nvPr/>
        </p:nvSpPr>
        <p:spPr>
          <a:xfrm>
            <a:off x="719455" y="1042129"/>
            <a:ext cx="9308078"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a:t>
            </a:r>
            <a:r>
              <a:rPr lang="en-US" sz="1600" dirty="0">
                <a:solidFill>
                  <a:srgbClr val="C00000"/>
                </a:solidFill>
                <a:latin typeface="Arial" panose="020B0604020202020204" pitchFamily="34" charset="0"/>
                <a:cs typeface="Arial" panose="020B0604020202020204" pitchFamily="34" charset="0"/>
              </a:rPr>
              <a:t>letter-spacing</a:t>
            </a:r>
            <a:r>
              <a:rPr lang="en-US" sz="1600" dirty="0">
                <a:latin typeface="Arial" panose="020B0604020202020204" pitchFamily="34" charset="0"/>
                <a:cs typeface="Arial" panose="020B0604020202020204" pitchFamily="34" charset="0"/>
              </a:rPr>
              <a:t> property is used to specify the space between the characters in a text</a:t>
            </a:r>
            <a:r>
              <a:rPr lang="en-US" sz="1600" dirty="0"/>
              <a:t>.</a:t>
            </a:r>
            <a:endParaRPr lang="fa-IR" sz="1600" dirty="0"/>
          </a:p>
        </p:txBody>
      </p:sp>
      <p:sp>
        <p:nvSpPr>
          <p:cNvPr id="41" name="Rectangle 40">
            <a:extLst>
              <a:ext uri="{FF2B5EF4-FFF2-40B4-BE49-F238E27FC236}">
                <a16:creationId xmlns="" xmlns:a16="http://schemas.microsoft.com/office/drawing/2014/main" id="{7B09686E-F0D8-B148-5914-9FE0DA710394}"/>
              </a:ext>
            </a:extLst>
          </p:cNvPr>
          <p:cNvSpPr/>
          <p:nvPr/>
        </p:nvSpPr>
        <p:spPr>
          <a:xfrm>
            <a:off x="399252" y="2028646"/>
            <a:ext cx="6306344" cy="4151221"/>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39" name="TextBox 38">
            <a:extLst>
              <a:ext uri="{FF2B5EF4-FFF2-40B4-BE49-F238E27FC236}">
                <a16:creationId xmlns="" xmlns:a16="http://schemas.microsoft.com/office/drawing/2014/main" id="{E2B4DAC5-7024-DBCE-B5C9-C0945EAAB506}"/>
              </a:ext>
            </a:extLst>
          </p:cNvPr>
          <p:cNvSpPr txBox="1"/>
          <p:nvPr/>
        </p:nvSpPr>
        <p:spPr>
          <a:xfrm>
            <a:off x="3393613" y="2231339"/>
            <a:ext cx="3391006" cy="3745834"/>
          </a:xfrm>
          <a:prstGeom prst="rect">
            <a:avLst/>
          </a:prstGeom>
          <a:noFill/>
        </p:spPr>
        <p:txBody>
          <a:bodyPr wrap="square">
            <a:spAutoFit/>
          </a:bodyPr>
          <a:lstStyle/>
          <a:p>
            <a:pPr>
              <a:lnSpc>
                <a:spcPct val="150000"/>
              </a:lnSpc>
            </a:pPr>
            <a:r>
              <a:rPr lang="en-US" sz="1600" dirty="0">
                <a:solidFill>
                  <a:srgbClr val="C00000"/>
                </a:solidFill>
              </a:rPr>
              <a:t>h1</a:t>
            </a:r>
            <a:r>
              <a:rPr lang="en-US" sz="1600" dirty="0"/>
              <a:t> {</a:t>
            </a:r>
          </a:p>
          <a:p>
            <a:pPr>
              <a:lnSpc>
                <a:spcPct val="150000"/>
              </a:lnSpc>
            </a:pPr>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pPr>
              <a:lnSpc>
                <a:spcPct val="150000"/>
              </a:lnSpc>
            </a:pPr>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pPr>
              <a:lnSpc>
                <a:spcPct val="150000"/>
              </a:lnSpc>
            </a:pPr>
            <a:r>
              <a:rPr lang="en-US" sz="1600" dirty="0"/>
              <a:t>   </a:t>
            </a:r>
            <a:r>
              <a:rPr lang="en-US" sz="1600" dirty="0">
                <a:solidFill>
                  <a:srgbClr val="FF0000"/>
                </a:solidFill>
              </a:rPr>
              <a:t>text-decoration</a:t>
            </a:r>
            <a:r>
              <a:rPr lang="en-US" sz="1600" dirty="0"/>
              <a:t>: </a:t>
            </a:r>
            <a:r>
              <a:rPr lang="en-US" sz="1600" dirty="0">
                <a:solidFill>
                  <a:srgbClr val="0070C0"/>
                </a:solidFill>
              </a:rPr>
              <a:t>overline</a:t>
            </a:r>
            <a:r>
              <a:rPr lang="en-US" sz="1600" dirty="0"/>
              <a:t> </a:t>
            </a:r>
            <a:r>
              <a:rPr lang="en-US" sz="1600" dirty="0">
                <a:solidFill>
                  <a:srgbClr val="0070C0"/>
                </a:solidFill>
              </a:rPr>
              <a:t>underline</a:t>
            </a:r>
            <a:r>
              <a:rPr lang="en-US" sz="1600" dirty="0"/>
              <a:t>;</a:t>
            </a:r>
          </a:p>
          <a:p>
            <a:pPr>
              <a:lnSpc>
                <a:spcPct val="150000"/>
              </a:lnSpc>
            </a:pPr>
            <a:r>
              <a:rPr lang="en-US" sz="1600" dirty="0"/>
              <a:t>    </a:t>
            </a:r>
            <a:r>
              <a:rPr lang="en-US" sz="1600" dirty="0">
                <a:solidFill>
                  <a:srgbClr val="FF0000"/>
                </a:solidFill>
              </a:rPr>
              <a:t>text-decoration-color</a:t>
            </a:r>
            <a:r>
              <a:rPr lang="en-US" sz="1600" dirty="0"/>
              <a:t>: </a:t>
            </a:r>
            <a:r>
              <a:rPr lang="en-US" sz="1600" dirty="0">
                <a:solidFill>
                  <a:srgbClr val="0070C0"/>
                </a:solidFill>
              </a:rPr>
              <a:t>red</a:t>
            </a:r>
            <a:r>
              <a:rPr lang="en-US" sz="1600" dirty="0"/>
              <a:t>;</a:t>
            </a:r>
          </a:p>
          <a:p>
            <a:pPr>
              <a:lnSpc>
                <a:spcPct val="150000"/>
              </a:lnSpc>
            </a:pPr>
            <a:r>
              <a:rPr lang="en-US" sz="1600" dirty="0"/>
              <a:t>     </a:t>
            </a:r>
            <a:r>
              <a:rPr lang="en-US" sz="1600" dirty="0">
                <a:solidFill>
                  <a:srgbClr val="FF0000"/>
                </a:solidFill>
              </a:rPr>
              <a:t>text-decoration-style</a:t>
            </a:r>
            <a:r>
              <a:rPr lang="en-US" sz="1600" dirty="0"/>
              <a:t>: </a:t>
            </a:r>
            <a:r>
              <a:rPr lang="en-US" sz="1600" dirty="0">
                <a:solidFill>
                  <a:srgbClr val="0070C0"/>
                </a:solidFill>
              </a:rPr>
              <a:t>wavy</a:t>
            </a:r>
            <a:r>
              <a:rPr lang="en-US" sz="1600" dirty="0"/>
              <a:t>;  </a:t>
            </a:r>
          </a:p>
          <a:p>
            <a:pPr>
              <a:lnSpc>
                <a:spcPct val="150000"/>
              </a:lnSpc>
            </a:pPr>
            <a:r>
              <a:rPr lang="en-US" sz="1600" dirty="0"/>
              <a:t>      </a:t>
            </a:r>
            <a:r>
              <a:rPr lang="en-US" sz="1600" dirty="0">
                <a:solidFill>
                  <a:srgbClr val="FF0000"/>
                </a:solidFill>
              </a:rPr>
              <a:t>text-decoration-thickness</a:t>
            </a:r>
            <a:r>
              <a:rPr lang="en-US" sz="1600" dirty="0"/>
              <a:t>: </a:t>
            </a:r>
            <a:r>
              <a:rPr lang="en-US" sz="1600" dirty="0">
                <a:solidFill>
                  <a:srgbClr val="0070C0"/>
                </a:solidFill>
              </a:rPr>
              <a:t>25%;</a:t>
            </a:r>
          </a:p>
          <a:p>
            <a:pPr>
              <a:lnSpc>
                <a:spcPct val="150000"/>
              </a:lnSpc>
            </a:pPr>
            <a:r>
              <a:rPr lang="en-US" sz="1600" dirty="0"/>
              <a:t>      </a:t>
            </a:r>
            <a:r>
              <a:rPr lang="en-US" sz="1600" dirty="0">
                <a:solidFill>
                  <a:srgbClr val="FF0000"/>
                </a:solidFill>
              </a:rPr>
              <a:t>text-transform</a:t>
            </a:r>
            <a:r>
              <a:rPr lang="en-US" sz="1600" dirty="0"/>
              <a:t>: </a:t>
            </a:r>
            <a:r>
              <a:rPr lang="en-US" sz="1600" dirty="0">
                <a:solidFill>
                  <a:srgbClr val="0070C0"/>
                </a:solidFill>
              </a:rPr>
              <a:t>capitalize</a:t>
            </a:r>
            <a:r>
              <a:rPr lang="en-US" sz="1600" dirty="0"/>
              <a:t>;</a:t>
            </a:r>
          </a:p>
          <a:p>
            <a:pPr>
              <a:lnSpc>
                <a:spcPct val="150000"/>
              </a:lnSpc>
            </a:pPr>
            <a:r>
              <a:rPr lang="en-US" sz="1600" dirty="0"/>
              <a:t>      </a:t>
            </a:r>
            <a:r>
              <a:rPr lang="en-US" sz="1600" dirty="0">
                <a:solidFill>
                  <a:srgbClr val="FF0000"/>
                </a:solidFill>
                <a:highlight>
                  <a:srgbClr val="FFFF00"/>
                </a:highlight>
              </a:rPr>
              <a:t>letter-spacing</a:t>
            </a:r>
            <a:r>
              <a:rPr lang="en-US" sz="1600" dirty="0">
                <a:highlight>
                  <a:srgbClr val="FFFF00"/>
                </a:highlight>
              </a:rPr>
              <a:t>: -</a:t>
            </a:r>
            <a:r>
              <a:rPr lang="en-US" sz="1600" dirty="0">
                <a:solidFill>
                  <a:srgbClr val="0070C0"/>
                </a:solidFill>
                <a:highlight>
                  <a:srgbClr val="FFFF00"/>
                </a:highlight>
              </a:rPr>
              <a:t>2px</a:t>
            </a:r>
            <a:r>
              <a:rPr lang="en-US" sz="1600" dirty="0">
                <a:highlight>
                  <a:srgbClr val="FFFF00"/>
                </a:highlight>
              </a:rPr>
              <a:t>;</a:t>
            </a:r>
          </a:p>
          <a:p>
            <a:pPr>
              <a:lnSpc>
                <a:spcPct val="150000"/>
              </a:lnSpc>
            </a:pPr>
            <a:r>
              <a:rPr lang="en-US" sz="1600" dirty="0"/>
              <a:t>&lt;/</a:t>
            </a:r>
            <a:r>
              <a:rPr lang="en-US" sz="1600" dirty="0">
                <a:solidFill>
                  <a:srgbClr val="C00000"/>
                </a:solidFill>
              </a:rPr>
              <a:t>style</a:t>
            </a:r>
            <a:r>
              <a:rPr lang="en-US" sz="1600" dirty="0"/>
              <a:t>&gt;</a:t>
            </a:r>
            <a:endParaRPr lang="fa-IR" sz="1600" dirty="0"/>
          </a:p>
        </p:txBody>
      </p:sp>
      <p:sp>
        <p:nvSpPr>
          <p:cNvPr id="37" name="TextBox 36">
            <a:extLst>
              <a:ext uri="{FF2B5EF4-FFF2-40B4-BE49-F238E27FC236}">
                <a16:creationId xmlns="" xmlns:a16="http://schemas.microsoft.com/office/drawing/2014/main" id="{19635DA8-EAC5-FA81-B3F4-19A9A3BF35F8}"/>
              </a:ext>
            </a:extLst>
          </p:cNvPr>
          <p:cNvSpPr txBox="1"/>
          <p:nvPr/>
        </p:nvSpPr>
        <p:spPr>
          <a:xfrm>
            <a:off x="451871" y="2028646"/>
            <a:ext cx="3503380" cy="4116768"/>
          </a:xfrm>
          <a:prstGeom prst="rect">
            <a:avLst/>
          </a:prstGeom>
          <a:noFill/>
        </p:spPr>
        <p:txBody>
          <a:bodyPr wrap="square">
            <a:spAutoFit/>
          </a:bodyPr>
          <a:lstStyle/>
          <a:p>
            <a:pPr>
              <a:lnSpc>
                <a:spcPct val="150000"/>
              </a:lnSpc>
            </a:pPr>
            <a:r>
              <a:rPr lang="en-US" sz="1600" dirty="0"/>
              <a:t>&lt;</a:t>
            </a:r>
            <a:r>
              <a:rPr lang="en-US" sz="1600" dirty="0">
                <a:solidFill>
                  <a:srgbClr val="C00000"/>
                </a:solidFill>
              </a:rPr>
              <a:t>style</a:t>
            </a:r>
            <a:r>
              <a:rPr lang="en-US" sz="1600" dirty="0"/>
              <a:t>&gt;</a:t>
            </a:r>
          </a:p>
          <a:p>
            <a:pPr>
              <a:lnSpc>
                <a:spcPct val="150000"/>
              </a:lnSpc>
            </a:pPr>
            <a:r>
              <a:rPr lang="en-US" sz="1600" dirty="0">
                <a:solidFill>
                  <a:srgbClr val="C00000"/>
                </a:solidFill>
              </a:rPr>
              <a:t>h2 {</a:t>
            </a:r>
          </a:p>
          <a:p>
            <a:pPr>
              <a:lnSpc>
                <a:spcPct val="150000"/>
              </a:lnSpc>
            </a:pPr>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pPr>
              <a:lnSpc>
                <a:spcPct val="150000"/>
              </a:lnSpc>
            </a:pPr>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pPr>
              <a:lnSpc>
                <a:spcPct val="150000"/>
              </a:lnSpc>
            </a:pPr>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pPr>
              <a:lnSpc>
                <a:spcPct val="150000"/>
              </a:lnSpc>
            </a:pPr>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pPr>
              <a:lnSpc>
                <a:spcPct val="150000"/>
              </a:lnSpc>
            </a:pPr>
            <a:r>
              <a:rPr lang="en-US" sz="1600" dirty="0"/>
              <a:t>    </a:t>
            </a:r>
            <a:r>
              <a:rPr lang="en-US" sz="1600" dirty="0">
                <a:solidFill>
                  <a:srgbClr val="FF0000"/>
                </a:solidFill>
              </a:rPr>
              <a:t>text-decoration-thickness</a:t>
            </a:r>
            <a:r>
              <a:rPr lang="en-US" sz="1600" dirty="0"/>
              <a:t>: </a:t>
            </a:r>
            <a:r>
              <a:rPr lang="en-US" sz="1600" dirty="0">
                <a:solidFill>
                  <a:srgbClr val="0070C0"/>
                </a:solidFill>
              </a:rPr>
              <a:t>5px</a:t>
            </a:r>
            <a:r>
              <a:rPr lang="en-US" sz="1600" dirty="0"/>
              <a:t>;</a:t>
            </a:r>
          </a:p>
          <a:p>
            <a:pPr>
              <a:lnSpc>
                <a:spcPct val="150000"/>
              </a:lnSpc>
            </a:pPr>
            <a:r>
              <a:rPr lang="en-US" sz="1600" dirty="0"/>
              <a:t>    </a:t>
            </a:r>
            <a:r>
              <a:rPr lang="en-US" sz="1600" dirty="0">
                <a:solidFill>
                  <a:srgbClr val="FF0000"/>
                </a:solidFill>
              </a:rPr>
              <a:t>text-transform</a:t>
            </a:r>
            <a:r>
              <a:rPr lang="en-US" sz="1600" dirty="0"/>
              <a:t>: </a:t>
            </a:r>
            <a:r>
              <a:rPr lang="en-US" sz="1600" dirty="0">
                <a:solidFill>
                  <a:srgbClr val="0070C0"/>
                </a:solidFill>
              </a:rPr>
              <a:t>uppercase</a:t>
            </a:r>
            <a:r>
              <a:rPr lang="en-US" sz="1600" dirty="0"/>
              <a:t>;</a:t>
            </a:r>
          </a:p>
          <a:p>
            <a:pPr>
              <a:lnSpc>
                <a:spcPct val="150000"/>
              </a:lnSpc>
            </a:pPr>
            <a:r>
              <a:rPr lang="en-US" sz="1600" dirty="0"/>
              <a:t>     </a:t>
            </a:r>
            <a:r>
              <a:rPr lang="en-US" sz="1600" dirty="0">
                <a:solidFill>
                  <a:srgbClr val="FF0000"/>
                </a:solidFill>
              </a:rPr>
              <a:t>text-indent</a:t>
            </a:r>
            <a:r>
              <a:rPr lang="en-US" sz="1600" dirty="0"/>
              <a:t>: </a:t>
            </a:r>
            <a:r>
              <a:rPr lang="en-US" sz="1600" dirty="0">
                <a:solidFill>
                  <a:srgbClr val="0070C0"/>
                </a:solidFill>
              </a:rPr>
              <a:t>50px</a:t>
            </a:r>
            <a:r>
              <a:rPr lang="en-US" sz="1600" dirty="0"/>
              <a:t>;</a:t>
            </a:r>
          </a:p>
          <a:p>
            <a:pPr>
              <a:lnSpc>
                <a:spcPct val="150000"/>
              </a:lnSpc>
            </a:pPr>
            <a:r>
              <a:rPr lang="en-US" sz="1600" dirty="0">
                <a:highlight>
                  <a:srgbClr val="FFFF00"/>
                </a:highlight>
              </a:rPr>
              <a:t>     </a:t>
            </a:r>
            <a:r>
              <a:rPr lang="en-US" sz="1600" dirty="0">
                <a:solidFill>
                  <a:srgbClr val="FF0000"/>
                </a:solidFill>
                <a:highlight>
                  <a:srgbClr val="FFFF00"/>
                </a:highlight>
              </a:rPr>
              <a:t>letter-spacing</a:t>
            </a:r>
            <a:r>
              <a:rPr lang="en-US" sz="1600" dirty="0">
                <a:highlight>
                  <a:srgbClr val="FFFF00"/>
                </a:highlight>
              </a:rPr>
              <a:t>: </a:t>
            </a:r>
            <a:r>
              <a:rPr lang="en-US" sz="1600" dirty="0">
                <a:solidFill>
                  <a:srgbClr val="0070C0"/>
                </a:solidFill>
                <a:highlight>
                  <a:srgbClr val="FFFF00"/>
                </a:highlight>
              </a:rPr>
              <a:t>5px</a:t>
            </a:r>
            <a:r>
              <a:rPr lang="en-US" sz="1600" dirty="0">
                <a:highlight>
                  <a:srgbClr val="FFFF00"/>
                </a:highlight>
              </a:rPr>
              <a:t>;</a:t>
            </a:r>
          </a:p>
          <a:p>
            <a:pPr>
              <a:lnSpc>
                <a:spcPct val="150000"/>
              </a:lnSpc>
            </a:pPr>
            <a:r>
              <a:rPr lang="en-US" sz="1600" dirty="0"/>
              <a:t>}</a:t>
            </a:r>
          </a:p>
        </p:txBody>
      </p:sp>
      <p:sp>
        <p:nvSpPr>
          <p:cNvPr id="42" name="TextBox 41">
            <a:extLst>
              <a:ext uri="{FF2B5EF4-FFF2-40B4-BE49-F238E27FC236}">
                <a16:creationId xmlns="" xmlns:a16="http://schemas.microsoft.com/office/drawing/2014/main" id="{F4219156-F925-3321-6F0E-ED57A95BB7E6}"/>
              </a:ext>
            </a:extLst>
          </p:cNvPr>
          <p:cNvSpPr txBox="1"/>
          <p:nvPr/>
        </p:nvSpPr>
        <p:spPr>
          <a:xfrm>
            <a:off x="399252" y="1624861"/>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 xmlns:a16="http://schemas.microsoft.com/office/drawing/2014/main" id="{D4752306-6600-C674-21A1-BA7DA31CC3DF}"/>
              </a:ext>
            </a:extLst>
          </p:cNvPr>
          <p:cNvSpPr txBox="1"/>
          <p:nvPr/>
        </p:nvSpPr>
        <p:spPr>
          <a:xfrm>
            <a:off x="6959734" y="1665313"/>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46" name="Straight Arrow Connector 45">
            <a:extLst>
              <a:ext uri="{FF2B5EF4-FFF2-40B4-BE49-F238E27FC236}">
                <a16:creationId xmlns="" xmlns:a16="http://schemas.microsoft.com/office/drawing/2014/main" id="{48F8E8DE-CA6B-C681-7359-A358C25FF18C}"/>
              </a:ext>
            </a:extLst>
          </p:cNvPr>
          <p:cNvCxnSpPr/>
          <p:nvPr/>
        </p:nvCxnSpPr>
        <p:spPr>
          <a:xfrm>
            <a:off x="7654796" y="2034645"/>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38AF45FD-6CAB-A369-7C8F-7CD5403D6E1F}"/>
              </a:ext>
            </a:extLst>
          </p:cNvPr>
          <p:cNvSpPr/>
          <p:nvPr/>
        </p:nvSpPr>
        <p:spPr>
          <a:xfrm>
            <a:off x="6816720" y="3702000"/>
            <a:ext cx="5008129" cy="804512"/>
          </a:xfrm>
          <a:prstGeom prst="rect">
            <a:avLst/>
          </a:prstGeom>
          <a:ln>
            <a:solidFill>
              <a:schemeClr val="accent2"/>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44" name="Picture 43">
            <a:extLst>
              <a:ext uri="{FF2B5EF4-FFF2-40B4-BE49-F238E27FC236}">
                <a16:creationId xmlns="" xmlns:a16="http://schemas.microsoft.com/office/drawing/2014/main" id="{71E4F671-7CB1-2170-E97B-15EC73F49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863" y="3722267"/>
            <a:ext cx="4838688" cy="774682"/>
          </a:xfrm>
          <a:prstGeom prst="rect">
            <a:avLst/>
          </a:prstGeom>
        </p:spPr>
      </p:pic>
    </p:spTree>
    <p:extLst>
      <p:ext uri="{BB962C8B-B14F-4D97-AF65-F5344CB8AC3E}">
        <p14:creationId xmlns:p14="http://schemas.microsoft.com/office/powerpoint/2010/main" val="327277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CBFCB38-0859-8EDD-FA64-A5907A9EDE6B}"/>
              </a:ext>
            </a:extLst>
          </p:cNvPr>
          <p:cNvSpPr/>
          <p:nvPr/>
        </p:nvSpPr>
        <p:spPr>
          <a:xfrm>
            <a:off x="259080" y="508942"/>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Picture 2">
            <a:extLst>
              <a:ext uri="{FF2B5EF4-FFF2-40B4-BE49-F238E27FC236}">
                <a16:creationId xmlns="" xmlns:a16="http://schemas.microsoft.com/office/drawing/2014/main" id="{E9F90069-2EF4-0C04-F009-55564636A66C}"/>
              </a:ext>
            </a:extLst>
          </p:cNvPr>
          <p:cNvPicPr>
            <a:picLocks noChangeAspect="1"/>
          </p:cNvPicPr>
          <p:nvPr/>
        </p:nvPicPr>
        <p:blipFill>
          <a:blip r:embed="rId2"/>
          <a:stretch>
            <a:fillRect/>
          </a:stretch>
        </p:blipFill>
        <p:spPr>
          <a:xfrm>
            <a:off x="10707327" y="368830"/>
            <a:ext cx="983226" cy="1229634"/>
          </a:xfrm>
          <a:prstGeom prst="rect">
            <a:avLst/>
          </a:prstGeom>
        </p:spPr>
      </p:pic>
      <p:pic>
        <p:nvPicPr>
          <p:cNvPr id="5" name="Picture 4">
            <a:extLst>
              <a:ext uri="{FF2B5EF4-FFF2-40B4-BE49-F238E27FC236}">
                <a16:creationId xmlns="" xmlns:a16="http://schemas.microsoft.com/office/drawing/2014/main" id="{6CBCAD06-FBE1-CF39-1B35-41C6A1A57A52}"/>
              </a:ext>
            </a:extLst>
          </p:cNvPr>
          <p:cNvPicPr>
            <a:picLocks noChangeAspect="1"/>
          </p:cNvPicPr>
          <p:nvPr/>
        </p:nvPicPr>
        <p:blipFill>
          <a:blip r:embed="rId3"/>
          <a:stretch>
            <a:fillRect/>
          </a:stretch>
        </p:blipFill>
        <p:spPr>
          <a:xfrm>
            <a:off x="935765" y="1328210"/>
            <a:ext cx="5160235" cy="2166440"/>
          </a:xfrm>
          <a:prstGeom prst="rect">
            <a:avLst/>
          </a:prstGeom>
        </p:spPr>
      </p:pic>
      <p:pic>
        <p:nvPicPr>
          <p:cNvPr id="7" name="Picture 6">
            <a:extLst>
              <a:ext uri="{FF2B5EF4-FFF2-40B4-BE49-F238E27FC236}">
                <a16:creationId xmlns="" xmlns:a16="http://schemas.microsoft.com/office/drawing/2014/main" id="{1BCE62B9-67AC-C0C5-D64D-C4946E4CCD07}"/>
              </a:ext>
            </a:extLst>
          </p:cNvPr>
          <p:cNvPicPr>
            <a:picLocks noChangeAspect="1"/>
          </p:cNvPicPr>
          <p:nvPr/>
        </p:nvPicPr>
        <p:blipFill>
          <a:blip r:embed="rId4"/>
          <a:stretch>
            <a:fillRect/>
          </a:stretch>
        </p:blipFill>
        <p:spPr>
          <a:xfrm>
            <a:off x="7107780" y="1189316"/>
            <a:ext cx="3185652" cy="5301923"/>
          </a:xfrm>
          <a:prstGeom prst="rect">
            <a:avLst/>
          </a:prstGeom>
        </p:spPr>
      </p:pic>
      <p:pic>
        <p:nvPicPr>
          <p:cNvPr id="8" name="Picture 7">
            <a:extLst>
              <a:ext uri="{FF2B5EF4-FFF2-40B4-BE49-F238E27FC236}">
                <a16:creationId xmlns="" xmlns:a16="http://schemas.microsoft.com/office/drawing/2014/main" id="{FADF38A0-6308-668D-B165-1404ABEB73DB}"/>
              </a:ext>
            </a:extLst>
          </p:cNvPr>
          <p:cNvPicPr>
            <a:picLocks noChangeAspect="1"/>
          </p:cNvPicPr>
          <p:nvPr/>
        </p:nvPicPr>
        <p:blipFill rotWithShape="1">
          <a:blip r:embed="rId5">
            <a:extLst>
              <a:ext uri="{28A0092B-C50C-407E-A947-70E740481C1C}">
                <a14:useLocalDpi xmlns:a14="http://schemas.microsoft.com/office/drawing/2010/main" val="0"/>
              </a:ext>
            </a:extLst>
          </a:blip>
          <a:srcRect b="6672"/>
          <a:stretch/>
        </p:blipFill>
        <p:spPr>
          <a:xfrm>
            <a:off x="1025888" y="3896195"/>
            <a:ext cx="3199777" cy="2692690"/>
          </a:xfrm>
          <a:prstGeom prst="rect">
            <a:avLst/>
          </a:prstGeom>
        </p:spPr>
      </p:pic>
      <p:cxnSp>
        <p:nvCxnSpPr>
          <p:cNvPr id="13" name="Straight Connector 12">
            <a:extLst>
              <a:ext uri="{FF2B5EF4-FFF2-40B4-BE49-F238E27FC236}">
                <a16:creationId xmlns="" xmlns:a16="http://schemas.microsoft.com/office/drawing/2014/main" id="{4BC80EA4-9C63-6963-BDE6-09CA14C1DE77}"/>
              </a:ext>
            </a:extLst>
          </p:cNvPr>
          <p:cNvCxnSpPr/>
          <p:nvPr/>
        </p:nvCxnSpPr>
        <p:spPr>
          <a:xfrm>
            <a:off x="935765" y="1251033"/>
            <a:ext cx="1022555"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 xmlns:a16="http://schemas.microsoft.com/office/drawing/2014/main" id="{25D08163-B75F-BC64-93A8-FC28E72BAF5B}"/>
              </a:ext>
            </a:extLst>
          </p:cNvPr>
          <p:cNvCxnSpPr/>
          <p:nvPr/>
        </p:nvCxnSpPr>
        <p:spPr>
          <a:xfrm>
            <a:off x="1088165" y="1403433"/>
            <a:ext cx="1022555"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 xmlns:a16="http://schemas.microsoft.com/office/drawing/2014/main" id="{D7652400-BFC5-4DF3-5AA4-A49813FC38B9}"/>
              </a:ext>
            </a:extLst>
          </p:cNvPr>
          <p:cNvCxnSpPr/>
          <p:nvPr/>
        </p:nvCxnSpPr>
        <p:spPr>
          <a:xfrm>
            <a:off x="7107780" y="1105885"/>
            <a:ext cx="1022555"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 xmlns:a16="http://schemas.microsoft.com/office/drawing/2014/main" id="{234B8969-DC40-94FE-C02A-CFA61C4ED58C}"/>
              </a:ext>
            </a:extLst>
          </p:cNvPr>
          <p:cNvCxnSpPr/>
          <p:nvPr/>
        </p:nvCxnSpPr>
        <p:spPr>
          <a:xfrm>
            <a:off x="1088165" y="3758259"/>
            <a:ext cx="1022555" cy="0"/>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 xmlns:a16="http://schemas.microsoft.com/office/drawing/2014/main" id="{19B0BDDE-63D8-A06B-CF8C-8DF38EF5EEFF}"/>
              </a:ext>
            </a:extLst>
          </p:cNvPr>
          <p:cNvSpPr txBox="1"/>
          <p:nvPr/>
        </p:nvSpPr>
        <p:spPr>
          <a:xfrm>
            <a:off x="1958320" y="993093"/>
            <a:ext cx="914400" cy="369332"/>
          </a:xfrm>
          <a:prstGeom prst="rect">
            <a:avLst/>
          </a:prstGeom>
          <a:noFill/>
        </p:spPr>
        <p:txBody>
          <a:bodyPr wrap="square" rtlCol="0">
            <a:spAutoFit/>
          </a:bodyPr>
          <a:lstStyle/>
          <a:p>
            <a:r>
              <a:rPr lang="en-US" dirty="0">
                <a:solidFill>
                  <a:srgbClr val="C00000"/>
                </a:solidFill>
                <a:latin typeface="Arial(body)"/>
              </a:rPr>
              <a:t>html</a:t>
            </a:r>
            <a:endParaRPr lang="it-IT" dirty="0">
              <a:solidFill>
                <a:srgbClr val="C00000"/>
              </a:solidFill>
              <a:latin typeface="Arial(body)"/>
            </a:endParaRPr>
          </a:p>
        </p:txBody>
      </p:sp>
      <p:sp>
        <p:nvSpPr>
          <p:cNvPr id="19" name="TextBox 18">
            <a:extLst>
              <a:ext uri="{FF2B5EF4-FFF2-40B4-BE49-F238E27FC236}">
                <a16:creationId xmlns="" xmlns:a16="http://schemas.microsoft.com/office/drawing/2014/main" id="{0BB8225E-3F93-FCC6-860D-B237ECD38B66}"/>
              </a:ext>
            </a:extLst>
          </p:cNvPr>
          <p:cNvSpPr txBox="1"/>
          <p:nvPr/>
        </p:nvSpPr>
        <p:spPr>
          <a:xfrm>
            <a:off x="8130335" y="881701"/>
            <a:ext cx="914400" cy="369332"/>
          </a:xfrm>
          <a:prstGeom prst="rect">
            <a:avLst/>
          </a:prstGeom>
          <a:noFill/>
        </p:spPr>
        <p:txBody>
          <a:bodyPr wrap="square" rtlCol="0">
            <a:spAutoFit/>
          </a:bodyPr>
          <a:lstStyle/>
          <a:p>
            <a:r>
              <a:rPr lang="en-US" dirty="0" err="1">
                <a:solidFill>
                  <a:srgbClr val="C00000"/>
                </a:solidFill>
                <a:latin typeface="Arial(body)"/>
              </a:rPr>
              <a:t>css</a:t>
            </a:r>
            <a:endParaRPr lang="it-IT" dirty="0">
              <a:solidFill>
                <a:srgbClr val="C00000"/>
              </a:solidFill>
              <a:latin typeface="Arial(body)"/>
            </a:endParaRPr>
          </a:p>
        </p:txBody>
      </p:sp>
      <p:sp>
        <p:nvSpPr>
          <p:cNvPr id="20" name="TextBox 19">
            <a:extLst>
              <a:ext uri="{FF2B5EF4-FFF2-40B4-BE49-F238E27FC236}">
                <a16:creationId xmlns="" xmlns:a16="http://schemas.microsoft.com/office/drawing/2014/main" id="{84477E3D-7E41-3FE0-2714-CE09F71A7C0C}"/>
              </a:ext>
            </a:extLst>
          </p:cNvPr>
          <p:cNvSpPr txBox="1"/>
          <p:nvPr/>
        </p:nvSpPr>
        <p:spPr>
          <a:xfrm>
            <a:off x="2140149" y="3526863"/>
            <a:ext cx="914400" cy="369332"/>
          </a:xfrm>
          <a:prstGeom prst="rect">
            <a:avLst/>
          </a:prstGeom>
          <a:noFill/>
        </p:spPr>
        <p:txBody>
          <a:bodyPr wrap="square" rtlCol="0">
            <a:spAutoFit/>
          </a:bodyPr>
          <a:lstStyle/>
          <a:p>
            <a:r>
              <a:rPr lang="en-US" dirty="0">
                <a:solidFill>
                  <a:srgbClr val="C00000"/>
                </a:solidFill>
                <a:latin typeface="Arial(body)"/>
              </a:rPr>
              <a:t>output</a:t>
            </a:r>
            <a:endParaRPr lang="it-IT" dirty="0">
              <a:solidFill>
                <a:srgbClr val="C00000"/>
              </a:solidFill>
              <a:latin typeface="Arial(body)"/>
            </a:endParaRPr>
          </a:p>
        </p:txBody>
      </p:sp>
      <p:sp>
        <p:nvSpPr>
          <p:cNvPr id="4" name="TextBox 3">
            <a:extLst>
              <a:ext uri="{FF2B5EF4-FFF2-40B4-BE49-F238E27FC236}">
                <a16:creationId xmlns="" xmlns:a16="http://schemas.microsoft.com/office/drawing/2014/main" id="{E1088DFD-14E6-D944-C418-9EDF7AE3D8C4}"/>
              </a:ext>
            </a:extLst>
          </p:cNvPr>
          <p:cNvSpPr txBox="1"/>
          <p:nvPr/>
        </p:nvSpPr>
        <p:spPr>
          <a:xfrm>
            <a:off x="785638" y="538032"/>
            <a:ext cx="6096000" cy="461665"/>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HTML document with applied CSS</a:t>
            </a:r>
            <a:endParaRPr lang="it-IT" sz="2400" b="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51937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C94FEB3-CE8F-98F6-6685-AA6EC03710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5" name="TextBox 4">
            <a:extLst>
              <a:ext uri="{FF2B5EF4-FFF2-40B4-BE49-F238E27FC236}">
                <a16:creationId xmlns="" xmlns:a16="http://schemas.microsoft.com/office/drawing/2014/main" id="{1604E4C8-ED40-BDC9-A5FD-7E572733E2E6}"/>
              </a:ext>
            </a:extLst>
          </p:cNvPr>
          <p:cNvSpPr txBox="1"/>
          <p:nvPr/>
        </p:nvSpPr>
        <p:spPr>
          <a:xfrm>
            <a:off x="835378" y="425070"/>
            <a:ext cx="3138311" cy="1077218"/>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Line Height</a:t>
            </a:r>
          </a:p>
          <a:p>
            <a:r>
              <a:rPr lang="en-US" dirty="0"/>
              <a:t/>
            </a:r>
            <a:br>
              <a:rPr lang="en-US" dirty="0"/>
            </a:br>
            <a:endParaRPr lang="fa-IR" dirty="0"/>
          </a:p>
        </p:txBody>
      </p:sp>
      <p:sp>
        <p:nvSpPr>
          <p:cNvPr id="6" name="TextBox 5">
            <a:extLst>
              <a:ext uri="{FF2B5EF4-FFF2-40B4-BE49-F238E27FC236}">
                <a16:creationId xmlns="" xmlns:a16="http://schemas.microsoft.com/office/drawing/2014/main" id="{2BE85D1E-8566-F85A-24E9-215A7ADFFC57}"/>
              </a:ext>
            </a:extLst>
          </p:cNvPr>
          <p:cNvSpPr txBox="1"/>
          <p:nvPr/>
        </p:nvSpPr>
        <p:spPr>
          <a:xfrm>
            <a:off x="835378" y="1111142"/>
            <a:ext cx="7391188"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line-height</a:t>
            </a:r>
            <a:r>
              <a:rPr lang="en-US" dirty="0">
                <a:latin typeface="Arial" panose="020B0604020202020204" pitchFamily="34" charset="0"/>
                <a:cs typeface="Arial" panose="020B0604020202020204" pitchFamily="34" charset="0"/>
              </a:rPr>
              <a:t> property is used to specify the space between lines:</a:t>
            </a:r>
          </a:p>
          <a:p>
            <a:endParaRPr lang="en-US" dirty="0"/>
          </a:p>
        </p:txBody>
      </p:sp>
      <p:sp>
        <p:nvSpPr>
          <p:cNvPr id="7" name="Rectangle 6">
            <a:extLst>
              <a:ext uri="{FF2B5EF4-FFF2-40B4-BE49-F238E27FC236}">
                <a16:creationId xmlns="" xmlns:a16="http://schemas.microsoft.com/office/drawing/2014/main" id="{F9136EF9-18B8-0F41-B07F-31DC0AD425FC}"/>
              </a:ext>
            </a:extLst>
          </p:cNvPr>
          <p:cNvSpPr/>
          <p:nvPr/>
        </p:nvSpPr>
        <p:spPr>
          <a:xfrm>
            <a:off x="399252" y="2028646"/>
            <a:ext cx="6306344" cy="4473754"/>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8" name="TextBox 7">
            <a:extLst>
              <a:ext uri="{FF2B5EF4-FFF2-40B4-BE49-F238E27FC236}">
                <a16:creationId xmlns="" xmlns:a16="http://schemas.microsoft.com/office/drawing/2014/main" id="{B352E63C-9D3F-7689-5302-205DC77EEB31}"/>
              </a:ext>
            </a:extLst>
          </p:cNvPr>
          <p:cNvSpPr txBox="1"/>
          <p:nvPr/>
        </p:nvSpPr>
        <p:spPr>
          <a:xfrm>
            <a:off x="3446232" y="2207940"/>
            <a:ext cx="3391006" cy="4115166"/>
          </a:xfrm>
          <a:prstGeom prst="rect">
            <a:avLst/>
          </a:prstGeom>
          <a:noFill/>
        </p:spPr>
        <p:txBody>
          <a:bodyPr wrap="square">
            <a:spAutoFit/>
          </a:bodyPr>
          <a:lstStyle/>
          <a:p>
            <a:pPr>
              <a:lnSpc>
                <a:spcPct val="150000"/>
              </a:lnSpc>
            </a:pPr>
            <a:r>
              <a:rPr lang="en-US" sz="1600" dirty="0">
                <a:solidFill>
                  <a:srgbClr val="C00000"/>
                </a:solidFill>
              </a:rPr>
              <a:t>h1</a:t>
            </a:r>
            <a:r>
              <a:rPr lang="en-US" sz="1600" dirty="0"/>
              <a:t> {</a:t>
            </a:r>
          </a:p>
          <a:p>
            <a:pPr>
              <a:lnSpc>
                <a:spcPct val="150000"/>
              </a:lnSpc>
            </a:pPr>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pPr>
              <a:lnSpc>
                <a:spcPct val="150000"/>
              </a:lnSpc>
            </a:pPr>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pPr>
              <a:lnSpc>
                <a:spcPct val="150000"/>
              </a:lnSpc>
            </a:pPr>
            <a:r>
              <a:rPr lang="en-US" sz="1600" dirty="0"/>
              <a:t>   </a:t>
            </a:r>
            <a:r>
              <a:rPr lang="en-US" sz="1600" dirty="0">
                <a:solidFill>
                  <a:srgbClr val="FF0000"/>
                </a:solidFill>
              </a:rPr>
              <a:t>text-decoration</a:t>
            </a:r>
            <a:r>
              <a:rPr lang="en-US" sz="1600" dirty="0"/>
              <a:t>: </a:t>
            </a:r>
            <a:r>
              <a:rPr lang="en-US" sz="1600" dirty="0">
                <a:solidFill>
                  <a:srgbClr val="0070C0"/>
                </a:solidFill>
              </a:rPr>
              <a:t>overline</a:t>
            </a:r>
            <a:r>
              <a:rPr lang="en-US" sz="1600" dirty="0"/>
              <a:t> </a:t>
            </a:r>
            <a:r>
              <a:rPr lang="en-US" sz="1600" dirty="0">
                <a:solidFill>
                  <a:srgbClr val="0070C0"/>
                </a:solidFill>
              </a:rPr>
              <a:t>underline</a:t>
            </a:r>
            <a:r>
              <a:rPr lang="en-US" sz="1600" dirty="0"/>
              <a:t>;</a:t>
            </a:r>
          </a:p>
          <a:p>
            <a:pPr>
              <a:lnSpc>
                <a:spcPct val="150000"/>
              </a:lnSpc>
            </a:pPr>
            <a:r>
              <a:rPr lang="en-US" sz="1600" dirty="0"/>
              <a:t>    </a:t>
            </a:r>
            <a:r>
              <a:rPr lang="en-US" sz="1600" dirty="0">
                <a:solidFill>
                  <a:srgbClr val="FF0000"/>
                </a:solidFill>
              </a:rPr>
              <a:t>text-decoration-color</a:t>
            </a:r>
            <a:r>
              <a:rPr lang="en-US" sz="1600" dirty="0"/>
              <a:t>: </a:t>
            </a:r>
            <a:r>
              <a:rPr lang="en-US" sz="1600" dirty="0">
                <a:solidFill>
                  <a:srgbClr val="0070C0"/>
                </a:solidFill>
              </a:rPr>
              <a:t>red</a:t>
            </a:r>
            <a:r>
              <a:rPr lang="en-US" sz="1600" dirty="0"/>
              <a:t>;</a:t>
            </a:r>
          </a:p>
          <a:p>
            <a:pPr>
              <a:lnSpc>
                <a:spcPct val="150000"/>
              </a:lnSpc>
            </a:pPr>
            <a:r>
              <a:rPr lang="en-US" sz="1600" dirty="0"/>
              <a:t>     </a:t>
            </a:r>
            <a:r>
              <a:rPr lang="en-US" sz="1600" dirty="0">
                <a:solidFill>
                  <a:srgbClr val="FF0000"/>
                </a:solidFill>
              </a:rPr>
              <a:t>text-decoration-style</a:t>
            </a:r>
            <a:r>
              <a:rPr lang="en-US" sz="1600" dirty="0"/>
              <a:t>: </a:t>
            </a:r>
            <a:r>
              <a:rPr lang="en-US" sz="1600" dirty="0">
                <a:solidFill>
                  <a:srgbClr val="0070C0"/>
                </a:solidFill>
              </a:rPr>
              <a:t>wavy</a:t>
            </a:r>
            <a:r>
              <a:rPr lang="en-US" sz="1600" dirty="0"/>
              <a:t>;  </a:t>
            </a:r>
          </a:p>
          <a:p>
            <a:pPr>
              <a:lnSpc>
                <a:spcPct val="150000"/>
              </a:lnSpc>
            </a:pPr>
            <a:r>
              <a:rPr lang="en-US" sz="1600" dirty="0"/>
              <a:t>      </a:t>
            </a:r>
            <a:r>
              <a:rPr lang="en-US" sz="1600" dirty="0">
                <a:solidFill>
                  <a:srgbClr val="FF0000"/>
                </a:solidFill>
              </a:rPr>
              <a:t>text-decoration-thickness</a:t>
            </a:r>
            <a:r>
              <a:rPr lang="en-US" sz="1600" dirty="0"/>
              <a:t>: </a:t>
            </a:r>
            <a:r>
              <a:rPr lang="en-US" sz="1600" dirty="0">
                <a:solidFill>
                  <a:srgbClr val="0070C0"/>
                </a:solidFill>
              </a:rPr>
              <a:t>25%;</a:t>
            </a:r>
          </a:p>
          <a:p>
            <a:pPr>
              <a:lnSpc>
                <a:spcPct val="150000"/>
              </a:lnSpc>
            </a:pPr>
            <a:r>
              <a:rPr lang="en-US" sz="1600" dirty="0"/>
              <a:t>      </a:t>
            </a:r>
            <a:r>
              <a:rPr lang="en-US" sz="1600" dirty="0">
                <a:solidFill>
                  <a:srgbClr val="FF0000"/>
                </a:solidFill>
              </a:rPr>
              <a:t>text-transform</a:t>
            </a:r>
            <a:r>
              <a:rPr lang="en-US" sz="1600" dirty="0"/>
              <a:t>: </a:t>
            </a:r>
            <a:r>
              <a:rPr lang="en-US" sz="1600" dirty="0">
                <a:solidFill>
                  <a:srgbClr val="0070C0"/>
                </a:solidFill>
              </a:rPr>
              <a:t>capitalize</a:t>
            </a:r>
            <a:r>
              <a:rPr lang="en-US" sz="1600" dirty="0"/>
              <a:t>;</a:t>
            </a:r>
          </a:p>
          <a:p>
            <a:pPr>
              <a:lnSpc>
                <a:spcPct val="150000"/>
              </a:lnSpc>
            </a:pPr>
            <a:r>
              <a:rPr lang="en-US" sz="1600" dirty="0"/>
              <a:t>      </a:t>
            </a:r>
            <a:r>
              <a:rPr lang="en-US" sz="1600" dirty="0">
                <a:solidFill>
                  <a:srgbClr val="FF0000"/>
                </a:solidFill>
              </a:rPr>
              <a:t>letter-spacing</a:t>
            </a:r>
            <a:r>
              <a:rPr lang="en-US" sz="1600" dirty="0"/>
              <a:t>: -</a:t>
            </a:r>
            <a:r>
              <a:rPr lang="en-US" sz="1600" dirty="0">
                <a:solidFill>
                  <a:srgbClr val="0070C0"/>
                </a:solidFill>
              </a:rPr>
              <a:t>2px</a:t>
            </a:r>
            <a:r>
              <a:rPr lang="en-US" sz="1600" dirty="0"/>
              <a:t>;</a:t>
            </a:r>
          </a:p>
          <a:p>
            <a:pPr>
              <a:lnSpc>
                <a:spcPct val="150000"/>
              </a:lnSpc>
            </a:pPr>
            <a:r>
              <a:rPr lang="en-US" sz="1600" dirty="0">
                <a:solidFill>
                  <a:srgbClr val="FF0000"/>
                </a:solidFill>
                <a:highlight>
                  <a:srgbClr val="FFFF00"/>
                </a:highlight>
              </a:rPr>
              <a:t>       line-height</a:t>
            </a:r>
            <a:r>
              <a:rPr lang="en-US" sz="1600" dirty="0">
                <a:highlight>
                  <a:srgbClr val="FFFF00"/>
                </a:highlight>
              </a:rPr>
              <a:t>: </a:t>
            </a:r>
            <a:r>
              <a:rPr lang="en-US" sz="1600" dirty="0">
                <a:solidFill>
                  <a:srgbClr val="0070C0"/>
                </a:solidFill>
                <a:highlight>
                  <a:srgbClr val="FFFF00"/>
                </a:highlight>
              </a:rPr>
              <a:t>1.8</a:t>
            </a:r>
            <a:r>
              <a:rPr lang="en-US" sz="1600" dirty="0">
                <a:highlight>
                  <a:srgbClr val="FFFF00"/>
                </a:highlight>
              </a:rPr>
              <a:t>;</a:t>
            </a:r>
          </a:p>
          <a:p>
            <a:pPr>
              <a:lnSpc>
                <a:spcPct val="150000"/>
              </a:lnSpc>
            </a:pPr>
            <a:r>
              <a:rPr lang="en-US" sz="1600" dirty="0"/>
              <a:t>&lt;/</a:t>
            </a:r>
            <a:r>
              <a:rPr lang="en-US" sz="1600" dirty="0">
                <a:solidFill>
                  <a:srgbClr val="C00000"/>
                </a:solidFill>
              </a:rPr>
              <a:t>style</a:t>
            </a:r>
            <a:r>
              <a:rPr lang="en-US" sz="1600" dirty="0"/>
              <a:t>&gt;</a:t>
            </a:r>
            <a:endParaRPr lang="fa-IR" sz="1600" dirty="0"/>
          </a:p>
        </p:txBody>
      </p:sp>
      <p:sp>
        <p:nvSpPr>
          <p:cNvPr id="9" name="TextBox 8">
            <a:extLst>
              <a:ext uri="{FF2B5EF4-FFF2-40B4-BE49-F238E27FC236}">
                <a16:creationId xmlns="" xmlns:a16="http://schemas.microsoft.com/office/drawing/2014/main" id="{F8326386-FB2D-A686-7BE9-935613DC3367}"/>
              </a:ext>
            </a:extLst>
          </p:cNvPr>
          <p:cNvSpPr txBox="1"/>
          <p:nvPr/>
        </p:nvSpPr>
        <p:spPr>
          <a:xfrm>
            <a:off x="451871" y="2028646"/>
            <a:ext cx="2941742" cy="4486100"/>
          </a:xfrm>
          <a:prstGeom prst="rect">
            <a:avLst/>
          </a:prstGeom>
          <a:noFill/>
        </p:spPr>
        <p:txBody>
          <a:bodyPr wrap="square">
            <a:spAutoFit/>
          </a:bodyPr>
          <a:lstStyle/>
          <a:p>
            <a:pPr>
              <a:lnSpc>
                <a:spcPct val="150000"/>
              </a:lnSpc>
            </a:pPr>
            <a:r>
              <a:rPr lang="en-US" sz="1600" dirty="0"/>
              <a:t>&lt;</a:t>
            </a:r>
            <a:r>
              <a:rPr lang="en-US" sz="1600" dirty="0">
                <a:solidFill>
                  <a:srgbClr val="C00000"/>
                </a:solidFill>
              </a:rPr>
              <a:t>style</a:t>
            </a:r>
            <a:r>
              <a:rPr lang="en-US" sz="1600" dirty="0"/>
              <a:t>&gt;</a:t>
            </a:r>
          </a:p>
          <a:p>
            <a:pPr>
              <a:lnSpc>
                <a:spcPct val="150000"/>
              </a:lnSpc>
            </a:pPr>
            <a:r>
              <a:rPr lang="en-US" sz="1600" dirty="0">
                <a:solidFill>
                  <a:srgbClr val="C00000"/>
                </a:solidFill>
              </a:rPr>
              <a:t>h2 {</a:t>
            </a:r>
          </a:p>
          <a:p>
            <a:pPr>
              <a:lnSpc>
                <a:spcPct val="150000"/>
              </a:lnSpc>
            </a:pPr>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pPr>
              <a:lnSpc>
                <a:spcPct val="150000"/>
              </a:lnSpc>
            </a:pPr>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pPr>
              <a:lnSpc>
                <a:spcPct val="150000"/>
              </a:lnSpc>
            </a:pPr>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pPr>
              <a:lnSpc>
                <a:spcPct val="150000"/>
              </a:lnSpc>
            </a:pPr>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pPr>
              <a:lnSpc>
                <a:spcPct val="150000"/>
              </a:lnSpc>
            </a:pPr>
            <a:r>
              <a:rPr lang="en-US" sz="1600" dirty="0"/>
              <a:t>    </a:t>
            </a:r>
            <a:r>
              <a:rPr lang="en-US" sz="1600" dirty="0">
                <a:solidFill>
                  <a:srgbClr val="FF0000"/>
                </a:solidFill>
              </a:rPr>
              <a:t>text-decoration-thickness</a:t>
            </a:r>
            <a:r>
              <a:rPr lang="en-US" sz="1600" dirty="0"/>
              <a:t>: </a:t>
            </a:r>
            <a:r>
              <a:rPr lang="en-US" sz="1600" dirty="0">
                <a:solidFill>
                  <a:srgbClr val="0070C0"/>
                </a:solidFill>
              </a:rPr>
              <a:t>5px</a:t>
            </a:r>
            <a:r>
              <a:rPr lang="en-US" sz="1600" dirty="0"/>
              <a:t>;</a:t>
            </a:r>
          </a:p>
          <a:p>
            <a:pPr>
              <a:lnSpc>
                <a:spcPct val="150000"/>
              </a:lnSpc>
            </a:pPr>
            <a:r>
              <a:rPr lang="en-US" sz="1600" dirty="0"/>
              <a:t>    </a:t>
            </a:r>
            <a:r>
              <a:rPr lang="en-US" sz="1600" dirty="0">
                <a:solidFill>
                  <a:srgbClr val="FF0000"/>
                </a:solidFill>
              </a:rPr>
              <a:t>text-transform</a:t>
            </a:r>
            <a:r>
              <a:rPr lang="en-US" sz="1600" dirty="0"/>
              <a:t>: </a:t>
            </a:r>
            <a:r>
              <a:rPr lang="en-US" sz="1600" dirty="0">
                <a:solidFill>
                  <a:srgbClr val="0070C0"/>
                </a:solidFill>
              </a:rPr>
              <a:t>uppercase</a:t>
            </a:r>
            <a:r>
              <a:rPr lang="en-US" sz="1600" dirty="0"/>
              <a:t>;</a:t>
            </a:r>
          </a:p>
          <a:p>
            <a:pPr>
              <a:lnSpc>
                <a:spcPct val="150000"/>
              </a:lnSpc>
            </a:pPr>
            <a:r>
              <a:rPr lang="en-US" sz="1600" dirty="0"/>
              <a:t>     </a:t>
            </a:r>
            <a:r>
              <a:rPr lang="en-US" sz="1600" dirty="0">
                <a:solidFill>
                  <a:srgbClr val="FF0000"/>
                </a:solidFill>
              </a:rPr>
              <a:t>text-indent</a:t>
            </a:r>
            <a:r>
              <a:rPr lang="en-US" sz="1600" dirty="0"/>
              <a:t>: </a:t>
            </a:r>
            <a:r>
              <a:rPr lang="en-US" sz="1600" dirty="0">
                <a:solidFill>
                  <a:srgbClr val="0070C0"/>
                </a:solidFill>
              </a:rPr>
              <a:t>50px</a:t>
            </a:r>
            <a:r>
              <a:rPr lang="en-US" sz="1600" dirty="0"/>
              <a:t>;</a:t>
            </a:r>
          </a:p>
          <a:p>
            <a:pPr>
              <a:lnSpc>
                <a:spcPct val="150000"/>
              </a:lnSpc>
            </a:pPr>
            <a:r>
              <a:rPr lang="en-US" sz="1600" dirty="0"/>
              <a:t>     </a:t>
            </a:r>
            <a:r>
              <a:rPr lang="en-US" sz="1600" dirty="0">
                <a:solidFill>
                  <a:srgbClr val="FF0000"/>
                </a:solidFill>
              </a:rPr>
              <a:t>letter-spacing</a:t>
            </a:r>
            <a:r>
              <a:rPr lang="en-US" sz="1600" dirty="0"/>
              <a:t>: </a:t>
            </a:r>
            <a:r>
              <a:rPr lang="en-US" sz="1600" dirty="0">
                <a:solidFill>
                  <a:srgbClr val="0070C0"/>
                </a:solidFill>
              </a:rPr>
              <a:t>5px</a:t>
            </a:r>
            <a:r>
              <a:rPr lang="en-US" sz="1600" dirty="0"/>
              <a:t>;</a:t>
            </a:r>
          </a:p>
          <a:p>
            <a:pPr>
              <a:lnSpc>
                <a:spcPct val="150000"/>
              </a:lnSpc>
            </a:pPr>
            <a:r>
              <a:rPr lang="en-US" sz="1600" dirty="0">
                <a:solidFill>
                  <a:srgbClr val="FF0000"/>
                </a:solidFill>
                <a:highlight>
                  <a:srgbClr val="FFFF00"/>
                </a:highlight>
              </a:rPr>
              <a:t>     line-height</a:t>
            </a:r>
            <a:r>
              <a:rPr lang="en-US" sz="1600" dirty="0">
                <a:highlight>
                  <a:srgbClr val="FFFF00"/>
                </a:highlight>
              </a:rPr>
              <a:t>: </a:t>
            </a:r>
            <a:r>
              <a:rPr lang="en-US" sz="1600" dirty="0">
                <a:solidFill>
                  <a:srgbClr val="0070C0"/>
                </a:solidFill>
                <a:highlight>
                  <a:srgbClr val="FFFF00"/>
                </a:highlight>
              </a:rPr>
              <a:t>0.7</a:t>
            </a:r>
            <a:r>
              <a:rPr lang="en-US" sz="1600" dirty="0">
                <a:highlight>
                  <a:srgbClr val="FFFF00"/>
                </a:highlight>
              </a:rPr>
              <a:t>;</a:t>
            </a:r>
          </a:p>
          <a:p>
            <a:pPr>
              <a:lnSpc>
                <a:spcPct val="150000"/>
              </a:lnSpc>
            </a:pPr>
            <a:r>
              <a:rPr lang="en-US" sz="1600" dirty="0"/>
              <a:t>}</a:t>
            </a:r>
          </a:p>
        </p:txBody>
      </p:sp>
      <p:sp>
        <p:nvSpPr>
          <p:cNvPr id="10" name="TextBox 9">
            <a:extLst>
              <a:ext uri="{FF2B5EF4-FFF2-40B4-BE49-F238E27FC236}">
                <a16:creationId xmlns="" xmlns:a16="http://schemas.microsoft.com/office/drawing/2014/main" id="{43F6ECF5-D5D4-47F5-9F7A-DD58F2A6BAEF}"/>
              </a:ext>
            </a:extLst>
          </p:cNvPr>
          <p:cNvSpPr txBox="1"/>
          <p:nvPr/>
        </p:nvSpPr>
        <p:spPr>
          <a:xfrm>
            <a:off x="399252" y="1624861"/>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 xmlns:a16="http://schemas.microsoft.com/office/drawing/2014/main" id="{30AA58F8-7E82-6277-1BD7-2B3CCEF54725}"/>
              </a:ext>
            </a:extLst>
          </p:cNvPr>
          <p:cNvSpPr txBox="1"/>
          <p:nvPr/>
        </p:nvSpPr>
        <p:spPr>
          <a:xfrm>
            <a:off x="6971463" y="1725944"/>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 xmlns:a16="http://schemas.microsoft.com/office/drawing/2014/main" id="{58BDED9C-7FFF-3FE4-0A13-B6C591379AB6}"/>
              </a:ext>
            </a:extLst>
          </p:cNvPr>
          <p:cNvCxnSpPr/>
          <p:nvPr/>
        </p:nvCxnSpPr>
        <p:spPr>
          <a:xfrm>
            <a:off x="7666525" y="2095276"/>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 xmlns:a16="http://schemas.microsoft.com/office/drawing/2014/main" id="{A9B92DA7-2A38-CE0E-2F4A-D69E1B9F3F5F}"/>
              </a:ext>
            </a:extLst>
          </p:cNvPr>
          <p:cNvSpPr/>
          <p:nvPr/>
        </p:nvSpPr>
        <p:spPr>
          <a:xfrm>
            <a:off x="6821932" y="3674085"/>
            <a:ext cx="4902891" cy="914400"/>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12" name="Picture 11">
            <a:extLst>
              <a:ext uri="{FF2B5EF4-FFF2-40B4-BE49-F238E27FC236}">
                <a16:creationId xmlns="" xmlns:a16="http://schemas.microsoft.com/office/drawing/2014/main" id="{7F0CAB54-A6C2-E18F-83A0-A01213CCB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238" y="3680959"/>
            <a:ext cx="4872279" cy="900653"/>
          </a:xfrm>
          <a:prstGeom prst="rect">
            <a:avLst/>
          </a:prstGeom>
        </p:spPr>
      </p:pic>
    </p:spTree>
    <p:extLst>
      <p:ext uri="{BB962C8B-B14F-4D97-AF65-F5344CB8AC3E}">
        <p14:creationId xmlns:p14="http://schemas.microsoft.com/office/powerpoint/2010/main" val="24303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09D8EAE-7CA3-BE33-46C7-290A938753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5" name="矩形 2">
            <a:extLst>
              <a:ext uri="{FF2B5EF4-FFF2-40B4-BE49-F238E27FC236}">
                <a16:creationId xmlns="" xmlns:a16="http://schemas.microsoft.com/office/drawing/2014/main" id="{F332B82B-CE36-0D9A-771F-3B911F9F7C4D}"/>
              </a:ext>
            </a:extLst>
          </p:cNvPr>
          <p:cNvSpPr/>
          <p:nvPr/>
        </p:nvSpPr>
        <p:spPr>
          <a:xfrm>
            <a:off x="781676" y="651933"/>
            <a:ext cx="3053978" cy="1508105"/>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Word Spacing</a:t>
            </a:r>
          </a:p>
          <a:p>
            <a:r>
              <a:rPr lang="en-US" sz="3200" dirty="0"/>
              <a:t/>
            </a:r>
            <a:br>
              <a:rPr lang="en-US" sz="3200" dirty="0"/>
            </a:br>
            <a:endParaRPr lang="zh-CN" altLang="en-US" sz="3200" dirty="0">
              <a:cs typeface="+mn-ea"/>
              <a:sym typeface="+mn-lt"/>
            </a:endParaRPr>
          </a:p>
        </p:txBody>
      </p:sp>
      <p:sp>
        <p:nvSpPr>
          <p:cNvPr id="6" name="TextBox 5">
            <a:extLst>
              <a:ext uri="{FF2B5EF4-FFF2-40B4-BE49-F238E27FC236}">
                <a16:creationId xmlns="" xmlns:a16="http://schemas.microsoft.com/office/drawing/2014/main" id="{562A1752-99E9-AECB-3B3B-146F83B89634}"/>
              </a:ext>
            </a:extLst>
          </p:cNvPr>
          <p:cNvSpPr txBox="1"/>
          <p:nvPr/>
        </p:nvSpPr>
        <p:spPr>
          <a:xfrm>
            <a:off x="905854" y="1405985"/>
            <a:ext cx="8885433" cy="646331"/>
          </a:xfrm>
          <a:prstGeom prst="rect">
            <a:avLst/>
          </a:prstGeom>
          <a:noFill/>
        </p:spPr>
        <p:txBody>
          <a:bodyPr wrap="square">
            <a:spAutoFit/>
          </a:bodyPr>
          <a:lstStyle/>
          <a:p>
            <a:r>
              <a:rPr lang="fa-IR" dirty="0">
                <a:latin typeface="Arial" panose="020B0604020202020204" pitchFamily="34" charset="0"/>
                <a:cs typeface="Arial" panose="020B0604020202020204" pitchFamily="34" charset="0"/>
              </a:rPr>
              <a:t>The </a:t>
            </a:r>
            <a:r>
              <a:rPr lang="fa-IR" dirty="0">
                <a:solidFill>
                  <a:srgbClr val="C00000"/>
                </a:solidFill>
                <a:latin typeface="Arial" panose="020B0604020202020204" pitchFamily="34" charset="0"/>
                <a:cs typeface="Arial" panose="020B0604020202020204" pitchFamily="34" charset="0"/>
              </a:rPr>
              <a:t>word-spacing</a:t>
            </a:r>
            <a:r>
              <a:rPr lang="fa-IR" dirty="0">
                <a:latin typeface="Arial" panose="020B0604020202020204" pitchFamily="34" charset="0"/>
                <a:cs typeface="Arial" panose="020B0604020202020204" pitchFamily="34" charset="0"/>
              </a:rPr>
              <a:t> property is used to specify the space between the words in a text.</a:t>
            </a:r>
          </a:p>
          <a:p>
            <a:endParaRPr lang="fa-IR" dirty="0"/>
          </a:p>
        </p:txBody>
      </p:sp>
      <p:sp>
        <p:nvSpPr>
          <p:cNvPr id="7" name="Rectangle 6">
            <a:extLst>
              <a:ext uri="{FF2B5EF4-FFF2-40B4-BE49-F238E27FC236}">
                <a16:creationId xmlns="" xmlns:a16="http://schemas.microsoft.com/office/drawing/2014/main" id="{594B7713-1404-FD6B-302C-6892AF3EEF92}"/>
              </a:ext>
            </a:extLst>
          </p:cNvPr>
          <p:cNvSpPr/>
          <p:nvPr/>
        </p:nvSpPr>
        <p:spPr>
          <a:xfrm>
            <a:off x="1106311" y="2760652"/>
            <a:ext cx="4188178" cy="3445415"/>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8" name="TextBox 7">
            <a:extLst>
              <a:ext uri="{FF2B5EF4-FFF2-40B4-BE49-F238E27FC236}">
                <a16:creationId xmlns="" xmlns:a16="http://schemas.microsoft.com/office/drawing/2014/main" id="{CA2DF3D8-5EE2-BCE5-59E9-48373EA1E7A5}"/>
              </a:ext>
            </a:extLst>
          </p:cNvPr>
          <p:cNvSpPr txBox="1"/>
          <p:nvPr/>
        </p:nvSpPr>
        <p:spPr>
          <a:xfrm>
            <a:off x="1106311" y="2806368"/>
            <a:ext cx="4188178" cy="3378104"/>
          </a:xfrm>
          <a:prstGeom prst="rect">
            <a:avLst/>
          </a:prstGeom>
          <a:noFill/>
        </p:spPr>
        <p:txBody>
          <a:bodyPr wrap="square">
            <a:spAutoFit/>
          </a:bodyPr>
          <a:lstStyle/>
          <a:p>
            <a:pPr>
              <a:lnSpc>
                <a:spcPct val="150000"/>
              </a:lnSpc>
            </a:pPr>
            <a:r>
              <a:rPr lang="en-US" sz="1600" dirty="0">
                <a:solidFill>
                  <a:srgbClr val="C00000"/>
                </a:solidFill>
              </a:rPr>
              <a:t>&lt;!DOCTYPE html&gt;</a:t>
            </a:r>
          </a:p>
          <a:p>
            <a:pPr>
              <a:lnSpc>
                <a:spcPct val="150000"/>
              </a:lnSpc>
            </a:pPr>
            <a:r>
              <a:rPr lang="en-US" sz="1600" dirty="0"/>
              <a:t>&lt;</a:t>
            </a:r>
            <a:r>
              <a:rPr lang="en-US" sz="1600" dirty="0">
                <a:solidFill>
                  <a:srgbClr val="C00000"/>
                </a:solidFill>
              </a:rPr>
              <a:t>html</a:t>
            </a:r>
            <a:r>
              <a:rPr lang="en-US" sz="1600" dirty="0"/>
              <a:t>&gt;</a:t>
            </a:r>
          </a:p>
          <a:p>
            <a:pPr>
              <a:lnSpc>
                <a:spcPct val="150000"/>
              </a:lnSpc>
            </a:pPr>
            <a:r>
              <a:rPr lang="en-US" sz="1600" dirty="0"/>
              <a:t>&lt;</a:t>
            </a:r>
            <a:r>
              <a:rPr lang="en-US" sz="1600" dirty="0">
                <a:solidFill>
                  <a:srgbClr val="C00000"/>
                </a:solidFill>
              </a:rPr>
              <a:t>head</a:t>
            </a:r>
            <a:r>
              <a:rPr lang="en-US" sz="1600" dirty="0"/>
              <a:t>&gt;</a:t>
            </a:r>
          </a:p>
          <a:p>
            <a:pPr>
              <a:lnSpc>
                <a:spcPct val="150000"/>
              </a:lnSpc>
            </a:pPr>
            <a:r>
              <a:rPr lang="en-US" sz="1600" dirty="0"/>
              <a:t>&lt;/</a:t>
            </a:r>
            <a:r>
              <a:rPr lang="en-US" sz="1600" dirty="0">
                <a:solidFill>
                  <a:srgbClr val="C00000"/>
                </a:solidFill>
              </a:rPr>
              <a:t>head</a:t>
            </a:r>
            <a:r>
              <a:rPr lang="en-US" sz="1600" dirty="0"/>
              <a:t>&gt;</a:t>
            </a:r>
          </a:p>
          <a:p>
            <a:pPr>
              <a:lnSpc>
                <a:spcPct val="150000"/>
              </a:lnSpc>
            </a:pPr>
            <a:r>
              <a:rPr lang="en-US" sz="1600" dirty="0"/>
              <a:t>&lt;</a:t>
            </a:r>
            <a:r>
              <a:rPr lang="en-US" sz="1600" dirty="0">
                <a:solidFill>
                  <a:srgbClr val="C00000"/>
                </a:solidFill>
              </a:rPr>
              <a:t>body</a:t>
            </a:r>
            <a:r>
              <a:rPr lang="en-US" sz="1600" dirty="0"/>
              <a:t>&gt;</a:t>
            </a:r>
          </a:p>
          <a:p>
            <a:pPr>
              <a:lnSpc>
                <a:spcPct val="150000"/>
              </a:lnSpc>
            </a:pPr>
            <a:r>
              <a:rPr lang="en-US" sz="1600" dirty="0"/>
              <a:t>&lt;</a:t>
            </a:r>
            <a:r>
              <a:rPr lang="en-US" sz="1600" dirty="0">
                <a:solidFill>
                  <a:srgbClr val="C00000"/>
                </a:solidFill>
              </a:rPr>
              <a:t>h1 </a:t>
            </a:r>
            <a:r>
              <a:rPr lang="en-US" sz="1600" dirty="0">
                <a:solidFill>
                  <a:srgbClr val="00B050"/>
                </a:solidFill>
              </a:rPr>
              <a:t>class</a:t>
            </a:r>
            <a:r>
              <a:rPr lang="en-US" sz="1600" dirty="0">
                <a:solidFill>
                  <a:srgbClr val="C00000"/>
                </a:solidFill>
              </a:rPr>
              <a:t>=“</a:t>
            </a:r>
            <a:r>
              <a:rPr lang="en-US" sz="1600" dirty="0">
                <a:solidFill>
                  <a:srgbClr val="0070C0"/>
                </a:solidFill>
              </a:rPr>
              <a:t>one</a:t>
            </a:r>
            <a:r>
              <a:rPr lang="en-US" sz="1600" dirty="0">
                <a:solidFill>
                  <a:srgbClr val="C00000"/>
                </a:solidFill>
              </a:rPr>
              <a:t>”</a:t>
            </a:r>
            <a:r>
              <a:rPr lang="en-US" sz="1600" dirty="0"/>
              <a:t>&gt;This is heading &lt;/</a:t>
            </a:r>
            <a:r>
              <a:rPr lang="en-US" sz="1600" dirty="0">
                <a:solidFill>
                  <a:srgbClr val="C00000"/>
                </a:solidFill>
              </a:rPr>
              <a:t>h1</a:t>
            </a:r>
            <a:r>
              <a:rPr lang="en-US" sz="1600" dirty="0"/>
              <a:t>&gt;</a:t>
            </a:r>
          </a:p>
          <a:p>
            <a:pPr>
              <a:lnSpc>
                <a:spcPct val="150000"/>
              </a:lnSpc>
            </a:pPr>
            <a:r>
              <a:rPr lang="en-US" sz="1600" dirty="0"/>
              <a:t>&lt;</a:t>
            </a:r>
            <a:r>
              <a:rPr lang="en-US" sz="1600" dirty="0">
                <a:solidFill>
                  <a:srgbClr val="C00000"/>
                </a:solidFill>
              </a:rPr>
              <a:t>h2 </a:t>
            </a:r>
            <a:r>
              <a:rPr lang="en-US" sz="1600" dirty="0">
                <a:solidFill>
                  <a:srgbClr val="00B050"/>
                </a:solidFill>
              </a:rPr>
              <a:t>class</a:t>
            </a:r>
            <a:r>
              <a:rPr lang="en-US" sz="1600" dirty="0">
                <a:solidFill>
                  <a:srgbClr val="C00000"/>
                </a:solidFill>
              </a:rPr>
              <a:t>=“</a:t>
            </a:r>
            <a:r>
              <a:rPr lang="en-US" sz="1600" dirty="0">
                <a:solidFill>
                  <a:srgbClr val="0070C0"/>
                </a:solidFill>
              </a:rPr>
              <a:t>two</a:t>
            </a:r>
            <a:r>
              <a:rPr lang="en-US" sz="1600" dirty="0">
                <a:solidFill>
                  <a:srgbClr val="C00000"/>
                </a:solidFill>
              </a:rPr>
              <a:t>”</a:t>
            </a:r>
            <a:r>
              <a:rPr lang="en-US" sz="1600" dirty="0"/>
              <a:t>&gt;Hello world&lt;/</a:t>
            </a:r>
            <a:r>
              <a:rPr lang="en-US" sz="1600" dirty="0">
                <a:solidFill>
                  <a:srgbClr val="C00000"/>
                </a:solidFill>
              </a:rPr>
              <a:t>h2</a:t>
            </a:r>
            <a:r>
              <a:rPr lang="en-US" sz="1600" dirty="0"/>
              <a:t>&gt;</a:t>
            </a:r>
          </a:p>
          <a:p>
            <a:pPr>
              <a:lnSpc>
                <a:spcPct val="150000"/>
              </a:lnSpc>
            </a:pPr>
            <a:r>
              <a:rPr lang="en-US" sz="1600" dirty="0"/>
              <a:t>&lt;/</a:t>
            </a:r>
            <a:r>
              <a:rPr lang="en-US" sz="1600" dirty="0">
                <a:solidFill>
                  <a:srgbClr val="C00000"/>
                </a:solidFill>
              </a:rPr>
              <a:t>body</a:t>
            </a:r>
            <a:r>
              <a:rPr lang="en-US" sz="1600" dirty="0"/>
              <a:t>&gt;</a:t>
            </a:r>
          </a:p>
          <a:p>
            <a:pPr>
              <a:lnSpc>
                <a:spcPct val="150000"/>
              </a:lnSpc>
            </a:pPr>
            <a:r>
              <a:rPr lang="en-US" sz="1600" dirty="0"/>
              <a:t>&lt;/</a:t>
            </a:r>
            <a:r>
              <a:rPr lang="en-US" sz="1600" dirty="0">
                <a:solidFill>
                  <a:srgbClr val="C00000"/>
                </a:solidFill>
              </a:rPr>
              <a:t>html</a:t>
            </a:r>
            <a:r>
              <a:rPr lang="en-US" sz="1600" dirty="0"/>
              <a:t>&gt;</a:t>
            </a:r>
          </a:p>
        </p:txBody>
      </p:sp>
      <p:sp>
        <p:nvSpPr>
          <p:cNvPr id="9" name="TextBox 8">
            <a:extLst>
              <a:ext uri="{FF2B5EF4-FFF2-40B4-BE49-F238E27FC236}">
                <a16:creationId xmlns="" xmlns:a16="http://schemas.microsoft.com/office/drawing/2014/main" id="{6965DF93-DC1A-D374-F956-A7186CAFD3BA}"/>
              </a:ext>
            </a:extLst>
          </p:cNvPr>
          <p:cNvSpPr txBox="1"/>
          <p:nvPr/>
        </p:nvSpPr>
        <p:spPr>
          <a:xfrm>
            <a:off x="1106311" y="2345138"/>
            <a:ext cx="831014" cy="369332"/>
          </a:xfrm>
          <a:prstGeom prst="rect">
            <a:avLst/>
          </a:prstGeom>
          <a:noFill/>
        </p:spPr>
        <p:txBody>
          <a:bodyPr wrap="square" rtlCol="1">
            <a:spAutoFit/>
          </a:bodyPr>
          <a:lstStyle/>
          <a:p>
            <a:r>
              <a:rPr lang="en-US" b="1" dirty="0">
                <a:solidFill>
                  <a:srgbClr val="00B050"/>
                </a:solidFill>
                <a:latin typeface="Arial" panose="020B0604020202020204" pitchFamily="34" charset="0"/>
                <a:cs typeface="Arial" panose="020B0604020202020204" pitchFamily="34" charset="0"/>
              </a:rPr>
              <a:t>html</a:t>
            </a:r>
            <a:endParaRPr lang="fa-IR"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477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EB5D4A06-91C4-02C7-E3E1-19A76A3907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7" name="Rectangle 6">
            <a:extLst>
              <a:ext uri="{FF2B5EF4-FFF2-40B4-BE49-F238E27FC236}">
                <a16:creationId xmlns="" xmlns:a16="http://schemas.microsoft.com/office/drawing/2014/main" id="{A1DBBC57-754F-D544-A50E-104E28D4575A}"/>
              </a:ext>
            </a:extLst>
          </p:cNvPr>
          <p:cNvSpPr/>
          <p:nvPr/>
        </p:nvSpPr>
        <p:spPr>
          <a:xfrm>
            <a:off x="688622" y="848109"/>
            <a:ext cx="3804356" cy="5734756"/>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6" name="TextBox 5">
            <a:extLst>
              <a:ext uri="{FF2B5EF4-FFF2-40B4-BE49-F238E27FC236}">
                <a16:creationId xmlns="" xmlns:a16="http://schemas.microsoft.com/office/drawing/2014/main" id="{3E1BB858-3E67-A34C-29DA-EF37C0531C78}"/>
              </a:ext>
            </a:extLst>
          </p:cNvPr>
          <p:cNvSpPr txBox="1"/>
          <p:nvPr/>
        </p:nvSpPr>
        <p:spPr>
          <a:xfrm>
            <a:off x="722489" y="888999"/>
            <a:ext cx="3770489" cy="5693866"/>
          </a:xfrm>
          <a:prstGeom prst="rect">
            <a:avLst/>
          </a:prstGeom>
          <a:noFill/>
        </p:spPr>
        <p:txBody>
          <a:bodyPr wrap="square">
            <a:spAutoFit/>
          </a:bodyPr>
          <a:lstStyle/>
          <a:p>
            <a:r>
              <a:rPr lang="en-US" sz="1400" dirty="0">
                <a:solidFill>
                  <a:srgbClr val="C00000"/>
                </a:solidFill>
              </a:rPr>
              <a:t>&lt;style&gt;</a:t>
            </a:r>
          </a:p>
          <a:p>
            <a:r>
              <a:rPr lang="en-US" sz="1400" dirty="0">
                <a:solidFill>
                  <a:srgbClr val="C00000"/>
                </a:solidFill>
              </a:rPr>
              <a:t>.two </a:t>
            </a:r>
            <a:r>
              <a:rPr lang="en-US" sz="1400" dirty="0"/>
              <a:t> {</a:t>
            </a:r>
          </a:p>
          <a:p>
            <a:r>
              <a:rPr lang="en-US" sz="1400" dirty="0"/>
              <a:t>  </a:t>
            </a:r>
            <a:r>
              <a:rPr lang="en-US" sz="1400" dirty="0">
                <a:solidFill>
                  <a:srgbClr val="FF0000"/>
                </a:solidFill>
              </a:rPr>
              <a:t>color</a:t>
            </a:r>
            <a:r>
              <a:rPr lang="en-US" sz="1400" dirty="0"/>
              <a:t>: </a:t>
            </a:r>
            <a:r>
              <a:rPr lang="en-US" sz="1400" dirty="0">
                <a:solidFill>
                  <a:srgbClr val="0070C0"/>
                </a:solidFill>
              </a:rPr>
              <a:t>purple</a:t>
            </a:r>
            <a:r>
              <a:rPr lang="en-US" sz="1400" dirty="0"/>
              <a:t>;</a:t>
            </a:r>
          </a:p>
          <a:p>
            <a:r>
              <a:rPr lang="en-US" sz="1400" dirty="0"/>
              <a:t>  </a:t>
            </a:r>
            <a:r>
              <a:rPr lang="en-US" sz="1400" dirty="0">
                <a:solidFill>
                  <a:srgbClr val="FF0000"/>
                </a:solidFill>
              </a:rPr>
              <a:t>text-align</a:t>
            </a:r>
            <a:r>
              <a:rPr lang="en-US" sz="1400" dirty="0"/>
              <a:t>: </a:t>
            </a:r>
            <a:r>
              <a:rPr lang="en-US" sz="1400" dirty="0">
                <a:solidFill>
                  <a:srgbClr val="0070C0"/>
                </a:solidFill>
              </a:rPr>
              <a:t>left</a:t>
            </a:r>
            <a:r>
              <a:rPr lang="en-US" sz="1400" dirty="0"/>
              <a:t>;</a:t>
            </a:r>
          </a:p>
          <a:p>
            <a:r>
              <a:rPr lang="en-US" sz="1400" dirty="0"/>
              <a:t>  </a:t>
            </a:r>
            <a:r>
              <a:rPr lang="en-US" sz="1400" dirty="0">
                <a:solidFill>
                  <a:srgbClr val="FF0000"/>
                </a:solidFill>
              </a:rPr>
              <a:t>text-decoration</a:t>
            </a:r>
            <a:r>
              <a:rPr lang="en-US" sz="1400" dirty="0"/>
              <a:t>: </a:t>
            </a:r>
            <a:r>
              <a:rPr lang="en-US" sz="1400" dirty="0">
                <a:solidFill>
                  <a:srgbClr val="0070C0"/>
                </a:solidFill>
              </a:rPr>
              <a:t>underline</a:t>
            </a:r>
            <a:r>
              <a:rPr lang="en-US" sz="1400" dirty="0"/>
              <a:t>;</a:t>
            </a:r>
          </a:p>
          <a:p>
            <a:r>
              <a:rPr lang="en-US" sz="1400" dirty="0"/>
              <a:t>  </a:t>
            </a:r>
            <a:r>
              <a:rPr lang="en-US" sz="1400" dirty="0">
                <a:solidFill>
                  <a:srgbClr val="FF0000"/>
                </a:solidFill>
              </a:rPr>
              <a:t>text-decoration-style</a:t>
            </a:r>
            <a:r>
              <a:rPr lang="en-US" sz="1400" dirty="0"/>
              <a:t>: </a:t>
            </a:r>
            <a:r>
              <a:rPr lang="en-US" sz="1400" dirty="0">
                <a:solidFill>
                  <a:srgbClr val="0070C0"/>
                </a:solidFill>
              </a:rPr>
              <a:t>dotted</a:t>
            </a:r>
            <a:r>
              <a:rPr lang="en-US" sz="1400" dirty="0"/>
              <a:t>;  </a:t>
            </a:r>
          </a:p>
          <a:p>
            <a:r>
              <a:rPr lang="en-US" sz="1400" dirty="0"/>
              <a:t>  </a:t>
            </a:r>
            <a:r>
              <a:rPr lang="en-US" sz="1400" dirty="0">
                <a:solidFill>
                  <a:srgbClr val="FF0000"/>
                </a:solidFill>
              </a:rPr>
              <a:t>text-decoration-thickness</a:t>
            </a:r>
            <a:r>
              <a:rPr lang="en-US" sz="1400" dirty="0"/>
              <a:t>: </a:t>
            </a:r>
            <a:r>
              <a:rPr lang="en-US" sz="1400" dirty="0">
                <a:solidFill>
                  <a:srgbClr val="0070C0"/>
                </a:solidFill>
              </a:rPr>
              <a:t>5px</a:t>
            </a:r>
            <a:r>
              <a:rPr lang="en-US" sz="1400" dirty="0"/>
              <a:t>;</a:t>
            </a:r>
          </a:p>
          <a:p>
            <a:r>
              <a:rPr lang="en-US" sz="1400" dirty="0"/>
              <a:t>  </a:t>
            </a:r>
            <a:r>
              <a:rPr lang="en-US" sz="1400" dirty="0">
                <a:solidFill>
                  <a:srgbClr val="FF0000"/>
                </a:solidFill>
              </a:rPr>
              <a:t>text-transform</a:t>
            </a:r>
            <a:r>
              <a:rPr lang="en-US" sz="1400" dirty="0"/>
              <a:t>: </a:t>
            </a:r>
            <a:r>
              <a:rPr lang="en-US" sz="1400" dirty="0">
                <a:solidFill>
                  <a:srgbClr val="0070C0"/>
                </a:solidFill>
              </a:rPr>
              <a:t>uppercase</a:t>
            </a:r>
            <a:r>
              <a:rPr lang="en-US" sz="1400" dirty="0"/>
              <a:t>;</a:t>
            </a:r>
          </a:p>
          <a:p>
            <a:r>
              <a:rPr lang="en-US" sz="1400" dirty="0"/>
              <a:t>  </a:t>
            </a:r>
            <a:r>
              <a:rPr lang="en-US" sz="1400" dirty="0">
                <a:solidFill>
                  <a:srgbClr val="FF0000"/>
                </a:solidFill>
              </a:rPr>
              <a:t>text-indent</a:t>
            </a:r>
            <a:r>
              <a:rPr lang="en-US" sz="1400" dirty="0"/>
              <a:t>: </a:t>
            </a:r>
            <a:r>
              <a:rPr lang="en-US" sz="1400" dirty="0">
                <a:solidFill>
                  <a:srgbClr val="0070C0"/>
                </a:solidFill>
              </a:rPr>
              <a:t>50px</a:t>
            </a:r>
            <a:r>
              <a:rPr lang="en-US" sz="1400" dirty="0"/>
              <a:t>;</a:t>
            </a:r>
          </a:p>
          <a:p>
            <a:r>
              <a:rPr lang="en-US" sz="1400" dirty="0"/>
              <a:t>  </a:t>
            </a:r>
            <a:r>
              <a:rPr lang="en-US" sz="1400" dirty="0">
                <a:solidFill>
                  <a:srgbClr val="FF0000"/>
                </a:solidFill>
              </a:rPr>
              <a:t>letter-spacing</a:t>
            </a:r>
            <a:r>
              <a:rPr lang="en-US" sz="1400" dirty="0"/>
              <a:t>: </a:t>
            </a:r>
            <a:r>
              <a:rPr lang="en-US" sz="1400" dirty="0">
                <a:solidFill>
                  <a:srgbClr val="0070C0"/>
                </a:solidFill>
              </a:rPr>
              <a:t>5px</a:t>
            </a:r>
            <a:r>
              <a:rPr lang="en-US" sz="1400" dirty="0"/>
              <a:t>;</a:t>
            </a:r>
          </a:p>
          <a:p>
            <a:r>
              <a:rPr lang="en-US" sz="1400" dirty="0"/>
              <a:t>  </a:t>
            </a:r>
            <a:r>
              <a:rPr lang="en-US" sz="1400" dirty="0">
                <a:solidFill>
                  <a:srgbClr val="FF0000"/>
                </a:solidFill>
              </a:rPr>
              <a:t>line-height</a:t>
            </a:r>
            <a:r>
              <a:rPr lang="en-US" sz="1400" dirty="0"/>
              <a:t>: </a:t>
            </a:r>
            <a:r>
              <a:rPr lang="en-US" sz="1400" dirty="0">
                <a:solidFill>
                  <a:srgbClr val="0070C0"/>
                </a:solidFill>
              </a:rPr>
              <a:t>0.7</a:t>
            </a:r>
            <a:r>
              <a:rPr lang="en-US" sz="1400" dirty="0"/>
              <a:t>;</a:t>
            </a:r>
          </a:p>
          <a:p>
            <a:r>
              <a:rPr lang="en-US" sz="1400" dirty="0">
                <a:highlight>
                  <a:srgbClr val="FFFF00"/>
                </a:highlight>
              </a:rPr>
              <a:t>  </a:t>
            </a:r>
            <a:r>
              <a:rPr lang="en-US" sz="1400" dirty="0">
                <a:solidFill>
                  <a:srgbClr val="FF0000"/>
                </a:solidFill>
                <a:highlight>
                  <a:srgbClr val="FFFF00"/>
                </a:highlight>
              </a:rPr>
              <a:t>word-spacing</a:t>
            </a:r>
            <a:r>
              <a:rPr lang="en-US" sz="1400" dirty="0">
                <a:highlight>
                  <a:srgbClr val="FFFF00"/>
                </a:highlight>
              </a:rPr>
              <a:t>: </a:t>
            </a:r>
            <a:r>
              <a:rPr lang="en-US" sz="1400" dirty="0">
                <a:solidFill>
                  <a:srgbClr val="0070C0"/>
                </a:solidFill>
                <a:highlight>
                  <a:srgbClr val="FFFF00"/>
                </a:highlight>
              </a:rPr>
              <a:t>10px</a:t>
            </a:r>
            <a:r>
              <a:rPr lang="en-US" sz="1400" dirty="0">
                <a:highlight>
                  <a:srgbClr val="FFFF00"/>
                </a:highlight>
              </a:rPr>
              <a:t>;</a:t>
            </a:r>
          </a:p>
          <a:p>
            <a:r>
              <a:rPr lang="en-US" sz="1400" dirty="0"/>
              <a:t>}</a:t>
            </a:r>
          </a:p>
          <a:p>
            <a:r>
              <a:rPr lang="en-US" sz="1400" dirty="0">
                <a:solidFill>
                  <a:srgbClr val="C00000"/>
                </a:solidFill>
              </a:rPr>
              <a:t>.one  {</a:t>
            </a:r>
          </a:p>
          <a:p>
            <a:r>
              <a:rPr lang="en-US" sz="1400" dirty="0"/>
              <a:t>  </a:t>
            </a:r>
            <a:r>
              <a:rPr lang="en-US" sz="1400" dirty="0">
                <a:solidFill>
                  <a:srgbClr val="FF0000"/>
                </a:solidFill>
              </a:rPr>
              <a:t>color</a:t>
            </a:r>
            <a:r>
              <a:rPr lang="en-US" sz="1400" dirty="0"/>
              <a:t>: </a:t>
            </a:r>
            <a:r>
              <a:rPr lang="en-US" sz="1400" dirty="0">
                <a:solidFill>
                  <a:srgbClr val="0070C0"/>
                </a:solidFill>
              </a:rPr>
              <a:t>green</a:t>
            </a:r>
            <a:r>
              <a:rPr lang="en-US" sz="1400" dirty="0"/>
              <a:t>;</a:t>
            </a:r>
          </a:p>
          <a:p>
            <a:r>
              <a:rPr lang="en-US" sz="1400" dirty="0"/>
              <a:t>  </a:t>
            </a:r>
            <a:r>
              <a:rPr lang="en-US" sz="1400" dirty="0">
                <a:solidFill>
                  <a:srgbClr val="FF0000"/>
                </a:solidFill>
              </a:rPr>
              <a:t>text-align</a:t>
            </a:r>
            <a:r>
              <a:rPr lang="en-US" sz="1400" dirty="0"/>
              <a:t>: </a:t>
            </a:r>
            <a:r>
              <a:rPr lang="en-US" sz="1400" dirty="0">
                <a:solidFill>
                  <a:srgbClr val="0070C0"/>
                </a:solidFill>
              </a:rPr>
              <a:t>right</a:t>
            </a:r>
            <a:r>
              <a:rPr lang="en-US" sz="1400" dirty="0"/>
              <a:t>;</a:t>
            </a:r>
          </a:p>
          <a:p>
            <a:r>
              <a:rPr lang="en-US" sz="1400" dirty="0"/>
              <a:t>  </a:t>
            </a:r>
            <a:r>
              <a:rPr lang="en-US" sz="1400" dirty="0" err="1">
                <a:solidFill>
                  <a:srgbClr val="FF0000"/>
                </a:solidFill>
              </a:rPr>
              <a:t>text-decoration</a:t>
            </a:r>
            <a:r>
              <a:rPr lang="en-US" sz="1400" dirty="0" err="1"/>
              <a:t>:</a:t>
            </a:r>
            <a:r>
              <a:rPr lang="en-US" sz="1400" dirty="0" err="1">
                <a:solidFill>
                  <a:srgbClr val="0070C0"/>
                </a:solidFill>
              </a:rPr>
              <a:t>overline</a:t>
            </a:r>
            <a:r>
              <a:rPr lang="en-US" sz="1400" dirty="0"/>
              <a:t> </a:t>
            </a:r>
            <a:r>
              <a:rPr lang="en-US" sz="1400" dirty="0">
                <a:solidFill>
                  <a:srgbClr val="0070C0"/>
                </a:solidFill>
              </a:rPr>
              <a:t>underline</a:t>
            </a:r>
            <a:r>
              <a:rPr lang="en-US" sz="1400" dirty="0"/>
              <a:t>;</a:t>
            </a:r>
          </a:p>
          <a:p>
            <a:r>
              <a:rPr lang="en-US" sz="1400" dirty="0"/>
              <a:t>  </a:t>
            </a:r>
            <a:r>
              <a:rPr lang="en-US" sz="1400" dirty="0">
                <a:solidFill>
                  <a:srgbClr val="FF0000"/>
                </a:solidFill>
              </a:rPr>
              <a:t>text-decoration-color</a:t>
            </a:r>
            <a:r>
              <a:rPr lang="en-US" sz="1400" dirty="0"/>
              <a:t>: </a:t>
            </a:r>
            <a:r>
              <a:rPr lang="en-US" sz="1400" dirty="0">
                <a:solidFill>
                  <a:srgbClr val="0070C0"/>
                </a:solidFill>
              </a:rPr>
              <a:t>red</a:t>
            </a:r>
            <a:r>
              <a:rPr lang="en-US" sz="1400" dirty="0"/>
              <a:t>;</a:t>
            </a:r>
          </a:p>
          <a:p>
            <a:r>
              <a:rPr lang="en-US" sz="1400" dirty="0"/>
              <a:t>  </a:t>
            </a:r>
            <a:r>
              <a:rPr lang="en-US" sz="1400" dirty="0">
                <a:solidFill>
                  <a:srgbClr val="FF0000"/>
                </a:solidFill>
              </a:rPr>
              <a:t>text-decoration-style</a:t>
            </a:r>
            <a:r>
              <a:rPr lang="en-US" sz="1400" dirty="0"/>
              <a:t>: </a:t>
            </a:r>
            <a:r>
              <a:rPr lang="en-US" sz="1400" dirty="0">
                <a:solidFill>
                  <a:srgbClr val="0070C0"/>
                </a:solidFill>
              </a:rPr>
              <a:t>wavy</a:t>
            </a:r>
            <a:r>
              <a:rPr lang="en-US" sz="1400" dirty="0"/>
              <a:t>;  </a:t>
            </a:r>
          </a:p>
          <a:p>
            <a:r>
              <a:rPr lang="en-US" sz="1400" dirty="0"/>
              <a:t>  </a:t>
            </a:r>
            <a:r>
              <a:rPr lang="en-US" sz="1400" dirty="0">
                <a:solidFill>
                  <a:srgbClr val="FF0000"/>
                </a:solidFill>
              </a:rPr>
              <a:t>text-decoration-thickness</a:t>
            </a:r>
            <a:r>
              <a:rPr lang="en-US" sz="1400" dirty="0"/>
              <a:t>: </a:t>
            </a:r>
            <a:r>
              <a:rPr lang="en-US" sz="1400" dirty="0">
                <a:solidFill>
                  <a:srgbClr val="0070C0"/>
                </a:solidFill>
              </a:rPr>
              <a:t>25%;</a:t>
            </a:r>
          </a:p>
          <a:p>
            <a:r>
              <a:rPr lang="en-US" sz="1400" dirty="0">
                <a:solidFill>
                  <a:srgbClr val="FF0000"/>
                </a:solidFill>
              </a:rPr>
              <a:t>text-transform</a:t>
            </a:r>
            <a:r>
              <a:rPr lang="en-US" sz="1400" dirty="0"/>
              <a:t>: </a:t>
            </a:r>
            <a:r>
              <a:rPr lang="en-US" sz="1400" dirty="0">
                <a:solidFill>
                  <a:srgbClr val="0070C0"/>
                </a:solidFill>
              </a:rPr>
              <a:t>capitalize</a:t>
            </a:r>
            <a:r>
              <a:rPr lang="en-US" sz="1400" dirty="0"/>
              <a:t>;</a:t>
            </a:r>
          </a:p>
          <a:p>
            <a:r>
              <a:rPr lang="en-US" sz="1400" dirty="0"/>
              <a:t>  </a:t>
            </a:r>
            <a:r>
              <a:rPr lang="en-US" sz="1400" dirty="0">
                <a:solidFill>
                  <a:srgbClr val="FF0000"/>
                </a:solidFill>
              </a:rPr>
              <a:t>letter-spacing</a:t>
            </a:r>
            <a:r>
              <a:rPr lang="en-US" sz="1400" dirty="0"/>
              <a:t>: -</a:t>
            </a:r>
            <a:r>
              <a:rPr lang="en-US" sz="1400" dirty="0">
                <a:solidFill>
                  <a:srgbClr val="0070C0"/>
                </a:solidFill>
              </a:rPr>
              <a:t>2px</a:t>
            </a:r>
            <a:r>
              <a:rPr lang="en-US" sz="1400" dirty="0"/>
              <a:t>;</a:t>
            </a:r>
          </a:p>
          <a:p>
            <a:r>
              <a:rPr lang="en-US" sz="1400" dirty="0"/>
              <a:t>  </a:t>
            </a:r>
            <a:r>
              <a:rPr lang="en-US" sz="1400" dirty="0">
                <a:solidFill>
                  <a:srgbClr val="FF0000"/>
                </a:solidFill>
              </a:rPr>
              <a:t>line-height</a:t>
            </a:r>
            <a:r>
              <a:rPr lang="en-US" sz="1400" dirty="0"/>
              <a:t>: </a:t>
            </a:r>
            <a:r>
              <a:rPr lang="en-US" sz="1400" dirty="0">
                <a:solidFill>
                  <a:srgbClr val="0070C0"/>
                </a:solidFill>
              </a:rPr>
              <a:t>1.8;</a:t>
            </a:r>
          </a:p>
          <a:p>
            <a:r>
              <a:rPr lang="en-US" sz="1400" dirty="0">
                <a:highlight>
                  <a:srgbClr val="FFFF00"/>
                </a:highlight>
              </a:rPr>
              <a:t>  </a:t>
            </a:r>
            <a:r>
              <a:rPr lang="en-US" sz="1400" dirty="0">
                <a:solidFill>
                  <a:srgbClr val="FF0000"/>
                </a:solidFill>
                <a:highlight>
                  <a:srgbClr val="FFFF00"/>
                </a:highlight>
              </a:rPr>
              <a:t>word-spacing</a:t>
            </a:r>
            <a:r>
              <a:rPr lang="en-US" sz="1400" dirty="0">
                <a:highlight>
                  <a:srgbClr val="FFFF00"/>
                </a:highlight>
              </a:rPr>
              <a:t>: -</a:t>
            </a:r>
            <a:r>
              <a:rPr lang="en-US" sz="1400" dirty="0">
                <a:solidFill>
                  <a:srgbClr val="0070C0"/>
                </a:solidFill>
                <a:highlight>
                  <a:srgbClr val="FFFF00"/>
                </a:highlight>
              </a:rPr>
              <a:t>2px</a:t>
            </a:r>
            <a:r>
              <a:rPr lang="en-US" sz="1400" dirty="0">
                <a:highlight>
                  <a:srgbClr val="FFFF00"/>
                </a:highlight>
              </a:rPr>
              <a:t>;</a:t>
            </a:r>
          </a:p>
          <a:p>
            <a:endParaRPr lang="en-US" sz="1400" dirty="0"/>
          </a:p>
          <a:p>
            <a:r>
              <a:rPr lang="en-US" sz="1400" dirty="0"/>
              <a:t>&lt;/</a:t>
            </a:r>
            <a:r>
              <a:rPr lang="en-US" sz="1400" dirty="0">
                <a:solidFill>
                  <a:srgbClr val="C00000"/>
                </a:solidFill>
              </a:rPr>
              <a:t>style</a:t>
            </a:r>
            <a:r>
              <a:rPr lang="en-US" sz="1400" dirty="0"/>
              <a:t>&gt;</a:t>
            </a:r>
            <a:endParaRPr lang="fa-IR" sz="1400" dirty="0"/>
          </a:p>
        </p:txBody>
      </p:sp>
      <p:sp>
        <p:nvSpPr>
          <p:cNvPr id="10" name="TextBox 9">
            <a:extLst>
              <a:ext uri="{FF2B5EF4-FFF2-40B4-BE49-F238E27FC236}">
                <a16:creationId xmlns="" xmlns:a16="http://schemas.microsoft.com/office/drawing/2014/main" id="{6BA850ED-93B8-94EF-F63A-C52522909435}"/>
              </a:ext>
            </a:extLst>
          </p:cNvPr>
          <p:cNvSpPr txBox="1"/>
          <p:nvPr/>
        </p:nvSpPr>
        <p:spPr>
          <a:xfrm>
            <a:off x="4605401" y="519667"/>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 xmlns:a16="http://schemas.microsoft.com/office/drawing/2014/main" id="{519E8956-E722-3926-9D25-FCEC91581869}"/>
              </a:ext>
            </a:extLst>
          </p:cNvPr>
          <p:cNvCxnSpPr/>
          <p:nvPr/>
        </p:nvCxnSpPr>
        <p:spPr>
          <a:xfrm>
            <a:off x="5300463" y="888999"/>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 xmlns:a16="http://schemas.microsoft.com/office/drawing/2014/main" id="{A96C586A-578F-A601-A608-CC71C9BB3695}"/>
              </a:ext>
            </a:extLst>
          </p:cNvPr>
          <p:cNvSpPr/>
          <p:nvPr/>
        </p:nvSpPr>
        <p:spPr>
          <a:xfrm>
            <a:off x="4605401" y="2907064"/>
            <a:ext cx="7135042" cy="1382712"/>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9" name="Picture 8">
            <a:extLst>
              <a:ext uri="{FF2B5EF4-FFF2-40B4-BE49-F238E27FC236}">
                <a16:creationId xmlns="" xmlns:a16="http://schemas.microsoft.com/office/drawing/2014/main" id="{0E224C65-E1F4-3457-C2EB-42E5BEEBB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867" y="2929642"/>
            <a:ext cx="6973576" cy="1292401"/>
          </a:xfrm>
          <a:prstGeom prst="rect">
            <a:avLst/>
          </a:prstGeom>
        </p:spPr>
      </p:pic>
      <p:sp>
        <p:nvSpPr>
          <p:cNvPr id="2" name="TextBox 1">
            <a:extLst>
              <a:ext uri="{FF2B5EF4-FFF2-40B4-BE49-F238E27FC236}">
                <a16:creationId xmlns="" xmlns:a16="http://schemas.microsoft.com/office/drawing/2014/main" id="{94AFDBF3-A8B1-C9B9-64F6-8963C79FCB83}"/>
              </a:ext>
            </a:extLst>
          </p:cNvPr>
          <p:cNvSpPr txBox="1"/>
          <p:nvPr/>
        </p:nvSpPr>
        <p:spPr>
          <a:xfrm>
            <a:off x="688622" y="458332"/>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22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 xmlns:a16="http://schemas.microsoft.com/office/drawing/2014/main" id="{226AD007-502E-E595-8703-D6D6C24574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3" name="TextBox 2">
            <a:extLst>
              <a:ext uri="{FF2B5EF4-FFF2-40B4-BE49-F238E27FC236}">
                <a16:creationId xmlns="" xmlns:a16="http://schemas.microsoft.com/office/drawing/2014/main" id="{A3F5E023-33A6-F7BE-D254-37B492586711}"/>
              </a:ext>
            </a:extLst>
          </p:cNvPr>
          <p:cNvSpPr txBox="1"/>
          <p:nvPr/>
        </p:nvSpPr>
        <p:spPr>
          <a:xfrm>
            <a:off x="496711" y="452734"/>
            <a:ext cx="6096000" cy="1077218"/>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White Space</a:t>
            </a:r>
          </a:p>
          <a:p>
            <a:r>
              <a:rPr lang="en-US" dirty="0"/>
              <a:t/>
            </a:r>
            <a:br>
              <a:rPr lang="en-US" dirty="0"/>
            </a:br>
            <a:endParaRPr lang="fa-IR" dirty="0"/>
          </a:p>
        </p:txBody>
      </p:sp>
      <p:sp>
        <p:nvSpPr>
          <p:cNvPr id="6" name="TextBox 5">
            <a:extLst>
              <a:ext uri="{FF2B5EF4-FFF2-40B4-BE49-F238E27FC236}">
                <a16:creationId xmlns="" xmlns:a16="http://schemas.microsoft.com/office/drawing/2014/main" id="{8C01AC51-CB3F-0BB0-EEC9-A24FE06B829C}"/>
              </a:ext>
            </a:extLst>
          </p:cNvPr>
          <p:cNvSpPr txBox="1"/>
          <p:nvPr/>
        </p:nvSpPr>
        <p:spPr>
          <a:xfrm>
            <a:off x="1015999" y="1160620"/>
            <a:ext cx="9155289"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white-space</a:t>
            </a:r>
            <a:r>
              <a:rPr lang="en-US" dirty="0">
                <a:latin typeface="Arial" panose="020B0604020202020204" pitchFamily="34" charset="0"/>
                <a:cs typeface="Arial" panose="020B0604020202020204" pitchFamily="34" charset="0"/>
              </a:rPr>
              <a:t> property specifies how white-space inside an element is handled.</a:t>
            </a:r>
          </a:p>
        </p:txBody>
      </p:sp>
      <p:sp>
        <p:nvSpPr>
          <p:cNvPr id="8" name="TextBox 7">
            <a:extLst>
              <a:ext uri="{FF2B5EF4-FFF2-40B4-BE49-F238E27FC236}">
                <a16:creationId xmlns="" xmlns:a16="http://schemas.microsoft.com/office/drawing/2014/main" id="{7723A2B4-26E7-074A-D5DC-95CC8FBC0528}"/>
              </a:ext>
            </a:extLst>
          </p:cNvPr>
          <p:cNvSpPr txBox="1"/>
          <p:nvPr/>
        </p:nvSpPr>
        <p:spPr>
          <a:xfrm>
            <a:off x="1015998" y="1755624"/>
            <a:ext cx="3409245" cy="369332"/>
          </a:xfrm>
          <a:prstGeom prst="rect">
            <a:avLst/>
          </a:prstGeom>
          <a:noFill/>
        </p:spPr>
        <p:txBody>
          <a:bodyPr wrap="square">
            <a:spAutoFit/>
          </a:bodyPr>
          <a:lstStyle/>
          <a:p>
            <a:r>
              <a:rPr lang="en-US" b="1" dirty="0">
                <a:solidFill>
                  <a:srgbClr val="7030A0"/>
                </a:solidFill>
                <a:latin typeface="Arial" panose="020B0604020202020204" pitchFamily="34" charset="0"/>
                <a:cs typeface="Arial" panose="020B0604020202020204" pitchFamily="34" charset="0"/>
              </a:rPr>
              <a:t>Without using white space</a:t>
            </a:r>
            <a:endParaRPr lang="fa-IR" b="1" dirty="0">
              <a:solidFill>
                <a:srgbClr val="7030A0"/>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 xmlns:a16="http://schemas.microsoft.com/office/drawing/2014/main" id="{B24A90AC-CE4B-90AE-A28D-03B87EDB8173}"/>
              </a:ext>
            </a:extLst>
          </p:cNvPr>
          <p:cNvSpPr/>
          <p:nvPr/>
        </p:nvSpPr>
        <p:spPr>
          <a:xfrm>
            <a:off x="1015998" y="2449689"/>
            <a:ext cx="8523113" cy="3258980"/>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10" name="white3">
            <a:hlinkClick r:id="" action="ppaction://media"/>
            <a:extLst>
              <a:ext uri="{FF2B5EF4-FFF2-40B4-BE49-F238E27FC236}">
                <a16:creationId xmlns="" xmlns:a16="http://schemas.microsoft.com/office/drawing/2014/main" id="{29895293-BE7A-4C7F-F5B5-1C3B23A060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4986" y="2472267"/>
            <a:ext cx="8494125" cy="3225113"/>
          </a:xfrm>
          <a:prstGeom prst="rect">
            <a:avLst/>
          </a:prstGeom>
        </p:spPr>
      </p:pic>
    </p:spTree>
    <p:extLst>
      <p:ext uri="{BB962C8B-B14F-4D97-AF65-F5344CB8AC3E}">
        <p14:creationId xmlns:p14="http://schemas.microsoft.com/office/powerpoint/2010/main" val="12317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 xmlns:a16="http://schemas.microsoft.com/office/drawing/2014/main" id="{3422C726-1C8A-D2C5-23C0-62A1B1293A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3" name="TextBox 2">
            <a:extLst>
              <a:ext uri="{FF2B5EF4-FFF2-40B4-BE49-F238E27FC236}">
                <a16:creationId xmlns="" xmlns:a16="http://schemas.microsoft.com/office/drawing/2014/main" id="{467AAD0B-D580-D459-60C2-A08C3520DBDF}"/>
              </a:ext>
            </a:extLst>
          </p:cNvPr>
          <p:cNvSpPr txBox="1"/>
          <p:nvPr/>
        </p:nvSpPr>
        <p:spPr>
          <a:xfrm>
            <a:off x="982133" y="1768625"/>
            <a:ext cx="6096000" cy="369332"/>
          </a:xfrm>
          <a:prstGeom prst="rect">
            <a:avLst/>
          </a:prstGeom>
          <a:noFill/>
        </p:spPr>
        <p:txBody>
          <a:bodyPr wrap="square">
            <a:spAutoFit/>
          </a:bodyPr>
          <a:lstStyle/>
          <a:p>
            <a:r>
              <a:rPr lang="en-US" b="1" dirty="0">
                <a:solidFill>
                  <a:srgbClr val="7030A0"/>
                </a:solidFill>
                <a:latin typeface="Arial" panose="020B0604020202020204" pitchFamily="34" charset="0"/>
                <a:cs typeface="Arial" panose="020B0604020202020204" pitchFamily="34" charset="0"/>
              </a:rPr>
              <a:t>Using white space</a:t>
            </a:r>
            <a:endParaRPr lang="fa-IR" b="1" dirty="0">
              <a:solidFill>
                <a:srgbClr val="7030A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 xmlns:a16="http://schemas.microsoft.com/office/drawing/2014/main" id="{4A761E47-A5C0-8A4F-5226-D4497F6D246A}"/>
              </a:ext>
            </a:extLst>
          </p:cNvPr>
          <p:cNvSpPr txBox="1"/>
          <p:nvPr/>
        </p:nvSpPr>
        <p:spPr>
          <a:xfrm>
            <a:off x="496711" y="536470"/>
            <a:ext cx="6096000" cy="1077218"/>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White Space</a:t>
            </a:r>
          </a:p>
          <a:p>
            <a:r>
              <a:rPr lang="en-US" dirty="0"/>
              <a:t/>
            </a:r>
            <a:br>
              <a:rPr lang="en-US" dirty="0"/>
            </a:br>
            <a:endParaRPr lang="fa-IR" dirty="0"/>
          </a:p>
        </p:txBody>
      </p:sp>
      <p:sp>
        <p:nvSpPr>
          <p:cNvPr id="6" name="Rectangle 5">
            <a:extLst>
              <a:ext uri="{FF2B5EF4-FFF2-40B4-BE49-F238E27FC236}">
                <a16:creationId xmlns="" xmlns:a16="http://schemas.microsoft.com/office/drawing/2014/main" id="{A52CB377-FA22-81D9-2428-2F03D88E0B8A}"/>
              </a:ext>
            </a:extLst>
          </p:cNvPr>
          <p:cNvSpPr/>
          <p:nvPr/>
        </p:nvSpPr>
        <p:spPr>
          <a:xfrm>
            <a:off x="936977" y="2372357"/>
            <a:ext cx="8195734" cy="3200081"/>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5" name="white2">
            <a:hlinkClick r:id="" action="ppaction://media"/>
            <a:extLst>
              <a:ext uri="{FF2B5EF4-FFF2-40B4-BE49-F238E27FC236}">
                <a16:creationId xmlns="" xmlns:a16="http://schemas.microsoft.com/office/drawing/2014/main" id="{B5F091C5-C29D-BA94-D63E-9273FC2BF7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0844" y="2423616"/>
            <a:ext cx="8150578" cy="3120143"/>
          </a:xfrm>
          <a:prstGeom prst="rect">
            <a:avLst/>
          </a:prstGeom>
        </p:spPr>
      </p:pic>
    </p:spTree>
    <p:extLst>
      <p:ext uri="{BB962C8B-B14F-4D97-AF65-F5344CB8AC3E}">
        <p14:creationId xmlns:p14="http://schemas.microsoft.com/office/powerpoint/2010/main" val="805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 xmlns:a16="http://schemas.microsoft.com/office/drawing/2014/main" id="{D1C27A1E-2CE1-15F9-5687-A3F7A77460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3" name="TextBox 2">
            <a:extLst>
              <a:ext uri="{FF2B5EF4-FFF2-40B4-BE49-F238E27FC236}">
                <a16:creationId xmlns="" xmlns:a16="http://schemas.microsoft.com/office/drawing/2014/main" id="{57B47583-DC80-3C40-2002-4ACC3BCC799C}"/>
              </a:ext>
            </a:extLst>
          </p:cNvPr>
          <p:cNvSpPr txBox="1"/>
          <p:nvPr/>
        </p:nvSpPr>
        <p:spPr>
          <a:xfrm>
            <a:off x="394162" y="472568"/>
            <a:ext cx="6096000" cy="1384995"/>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Text Shadow</a:t>
            </a:r>
          </a:p>
          <a:p>
            <a:r>
              <a:rPr lang="en-US" sz="2800" b="1" dirty="0">
                <a:solidFill>
                  <a:srgbClr val="C00000"/>
                </a:solidFill>
                <a:latin typeface="Arial" panose="020B0604020202020204" pitchFamily="34" charset="0"/>
                <a:cs typeface="Arial" panose="020B0604020202020204" pitchFamily="34" charset="0"/>
              </a:rPr>
              <a:t/>
            </a:r>
            <a:br>
              <a:rPr lang="en-US" sz="2800" b="1" dirty="0">
                <a:solidFill>
                  <a:srgbClr val="C00000"/>
                </a:solidFill>
                <a:latin typeface="Arial" panose="020B0604020202020204" pitchFamily="34" charset="0"/>
                <a:cs typeface="Arial" panose="020B0604020202020204" pitchFamily="34" charset="0"/>
              </a:rPr>
            </a:br>
            <a:endParaRPr lang="fa-IR" sz="2800" b="1" dirty="0">
              <a:solidFill>
                <a:srgbClr val="C0000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 xmlns:a16="http://schemas.microsoft.com/office/drawing/2014/main" id="{5AE6C4BF-342B-004C-0B6F-2D2D20578029}"/>
              </a:ext>
            </a:extLst>
          </p:cNvPr>
          <p:cNvSpPr txBox="1"/>
          <p:nvPr/>
        </p:nvSpPr>
        <p:spPr>
          <a:xfrm>
            <a:off x="882826" y="1125533"/>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text-shadow</a:t>
            </a:r>
            <a:r>
              <a:rPr lang="en-US" dirty="0">
                <a:latin typeface="Arial" panose="020B0604020202020204" pitchFamily="34" charset="0"/>
                <a:cs typeface="Arial" panose="020B0604020202020204" pitchFamily="34" charset="0"/>
              </a:rPr>
              <a:t> property adds shadow to text.</a:t>
            </a:r>
            <a:endParaRPr lang="fa-IR"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 xmlns:a16="http://schemas.microsoft.com/office/drawing/2014/main" id="{FF575935-D154-0DE6-FF7F-47240DB30289}"/>
              </a:ext>
            </a:extLst>
          </p:cNvPr>
          <p:cNvSpPr/>
          <p:nvPr/>
        </p:nvSpPr>
        <p:spPr>
          <a:xfrm>
            <a:off x="882826" y="2165319"/>
            <a:ext cx="8974667" cy="437497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7" name="TextBox 6">
            <a:extLst>
              <a:ext uri="{FF2B5EF4-FFF2-40B4-BE49-F238E27FC236}">
                <a16:creationId xmlns="" xmlns:a16="http://schemas.microsoft.com/office/drawing/2014/main" id="{ACF80091-0B45-6C61-8F9E-87CB2FF739E8}"/>
              </a:ext>
            </a:extLst>
          </p:cNvPr>
          <p:cNvSpPr txBox="1"/>
          <p:nvPr/>
        </p:nvSpPr>
        <p:spPr>
          <a:xfrm>
            <a:off x="1016000" y="2292973"/>
            <a:ext cx="3516136" cy="4031873"/>
          </a:xfrm>
          <a:prstGeom prst="rect">
            <a:avLst/>
          </a:prstGeom>
          <a:noFill/>
        </p:spPr>
        <p:txBody>
          <a:bodyPr wrap="square">
            <a:spAutoFit/>
          </a:bodyPr>
          <a:lstStyle/>
          <a:p>
            <a:r>
              <a:rPr lang="en-US" sz="1600" dirty="0">
                <a:solidFill>
                  <a:srgbClr val="C00000"/>
                </a:solidFill>
              </a:rPr>
              <a:t>&lt;style&gt;</a:t>
            </a:r>
          </a:p>
          <a:p>
            <a:endParaRPr lang="en-US" sz="1600" dirty="0">
              <a:solidFill>
                <a:srgbClr val="C00000"/>
              </a:solidFill>
            </a:endParaRPr>
          </a:p>
          <a:p>
            <a:r>
              <a:rPr lang="en-US" sz="1600" dirty="0">
                <a:solidFill>
                  <a:srgbClr val="C00000"/>
                </a:solidFill>
              </a:rPr>
              <a:t>.two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text-transform</a:t>
            </a:r>
            <a:r>
              <a:rPr lang="en-US" sz="1600" dirty="0"/>
              <a:t>: </a:t>
            </a:r>
            <a:r>
              <a:rPr lang="en-US" sz="1600" dirty="0">
                <a:solidFill>
                  <a:srgbClr val="0070C0"/>
                </a:solidFill>
              </a:rPr>
              <a:t>uppercase</a:t>
            </a:r>
            <a:r>
              <a:rPr lang="en-US" sz="1600" dirty="0"/>
              <a:t>;</a:t>
            </a:r>
          </a:p>
          <a:p>
            <a:r>
              <a:rPr lang="en-US" sz="1600" dirty="0"/>
              <a:t>  </a:t>
            </a:r>
            <a:r>
              <a:rPr lang="en-US" sz="1600" dirty="0">
                <a:solidFill>
                  <a:srgbClr val="FF0000"/>
                </a:solidFill>
              </a:rPr>
              <a:t>text-indent</a:t>
            </a:r>
            <a:r>
              <a:rPr lang="en-US" sz="1600" dirty="0"/>
              <a:t>: </a:t>
            </a:r>
            <a:r>
              <a:rPr lang="en-US" sz="1600" dirty="0">
                <a:solidFill>
                  <a:srgbClr val="0070C0"/>
                </a:solidFill>
              </a:rPr>
              <a:t>50px</a:t>
            </a:r>
            <a:r>
              <a:rPr lang="en-US" sz="1600" dirty="0"/>
              <a:t>;</a:t>
            </a:r>
          </a:p>
          <a:p>
            <a:r>
              <a:rPr lang="en-US" sz="1600" dirty="0"/>
              <a:t>  </a:t>
            </a:r>
            <a:r>
              <a:rPr lang="en-US" sz="1600" dirty="0">
                <a:solidFill>
                  <a:srgbClr val="FF0000"/>
                </a:solidFill>
              </a:rPr>
              <a:t>letter-spacing</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line-height</a:t>
            </a:r>
            <a:r>
              <a:rPr lang="en-US" sz="1600" dirty="0"/>
              <a:t>: </a:t>
            </a:r>
            <a:r>
              <a:rPr lang="en-US" sz="1600" dirty="0">
                <a:solidFill>
                  <a:srgbClr val="0070C0"/>
                </a:solidFill>
              </a:rPr>
              <a:t>0.7</a:t>
            </a:r>
            <a:r>
              <a:rPr lang="en-US" sz="1600" dirty="0"/>
              <a:t>;</a:t>
            </a:r>
          </a:p>
          <a:p>
            <a:r>
              <a:rPr lang="en-US" sz="1600" dirty="0"/>
              <a:t>  </a:t>
            </a:r>
            <a:r>
              <a:rPr lang="en-US" sz="1600" dirty="0">
                <a:solidFill>
                  <a:srgbClr val="FF0000"/>
                </a:solidFill>
              </a:rPr>
              <a:t>word-spacing</a:t>
            </a:r>
            <a:r>
              <a:rPr lang="en-US" sz="1600" dirty="0"/>
              <a:t>: </a:t>
            </a:r>
            <a:r>
              <a:rPr lang="en-US" sz="1600" dirty="0">
                <a:solidFill>
                  <a:srgbClr val="0070C0"/>
                </a:solidFill>
              </a:rPr>
              <a:t>10px</a:t>
            </a:r>
            <a:r>
              <a:rPr lang="en-US" sz="1600" dirty="0"/>
              <a:t>;</a:t>
            </a:r>
          </a:p>
          <a:p>
            <a:r>
              <a:rPr lang="en-US" sz="1600" dirty="0"/>
              <a:t>    </a:t>
            </a:r>
            <a:r>
              <a:rPr lang="en-US" sz="1600" dirty="0">
                <a:solidFill>
                  <a:srgbClr val="FF0000"/>
                </a:solidFill>
              </a:rPr>
              <a:t>white-space</a:t>
            </a:r>
            <a:r>
              <a:rPr lang="en-US" sz="1600" dirty="0"/>
              <a:t>: </a:t>
            </a:r>
            <a:r>
              <a:rPr lang="en-US" sz="1600" dirty="0" err="1">
                <a:solidFill>
                  <a:srgbClr val="0070C0"/>
                </a:solidFill>
              </a:rPr>
              <a:t>nowrap</a:t>
            </a:r>
            <a:r>
              <a:rPr lang="en-US" sz="1600" dirty="0"/>
              <a:t>;</a:t>
            </a:r>
          </a:p>
          <a:p>
            <a:r>
              <a:rPr lang="en-US" sz="1600" dirty="0">
                <a:highlight>
                  <a:srgbClr val="FFFF00"/>
                </a:highlight>
              </a:rPr>
              <a:t>      </a:t>
            </a:r>
            <a:r>
              <a:rPr lang="en-US" sz="1600" dirty="0">
                <a:solidFill>
                  <a:srgbClr val="FF0000"/>
                </a:solidFill>
                <a:highlight>
                  <a:srgbClr val="FFFF00"/>
                </a:highlight>
              </a:rPr>
              <a:t>text-shadow</a:t>
            </a:r>
            <a:r>
              <a:rPr lang="en-US" sz="1600" dirty="0">
                <a:highlight>
                  <a:srgbClr val="FFFF00"/>
                </a:highlight>
              </a:rPr>
              <a:t>: </a:t>
            </a:r>
            <a:r>
              <a:rPr lang="en-US" sz="1600" dirty="0">
                <a:solidFill>
                  <a:srgbClr val="0070C0"/>
                </a:solidFill>
                <a:highlight>
                  <a:srgbClr val="FFFF00"/>
                </a:highlight>
              </a:rPr>
              <a:t>2px </a:t>
            </a:r>
            <a:r>
              <a:rPr lang="en-US" sz="1600" dirty="0" err="1">
                <a:solidFill>
                  <a:srgbClr val="0070C0"/>
                </a:solidFill>
                <a:highlight>
                  <a:srgbClr val="FFFF00"/>
                </a:highlight>
              </a:rPr>
              <a:t>2px</a:t>
            </a:r>
            <a:r>
              <a:rPr lang="en-US" sz="1600" dirty="0">
                <a:solidFill>
                  <a:srgbClr val="0070C0"/>
                </a:solidFill>
                <a:highlight>
                  <a:srgbClr val="FFFF00"/>
                </a:highlight>
              </a:rPr>
              <a:t> 5px red</a:t>
            </a:r>
            <a:r>
              <a:rPr lang="en-US" sz="1600" dirty="0">
                <a:highlight>
                  <a:srgbClr val="FFFF00"/>
                </a:highlight>
              </a:rPr>
              <a:t>;</a:t>
            </a:r>
          </a:p>
          <a:p>
            <a:r>
              <a:rPr lang="en-US" sz="1600" dirty="0"/>
              <a:t>}</a:t>
            </a:r>
          </a:p>
        </p:txBody>
      </p:sp>
      <p:sp>
        <p:nvSpPr>
          <p:cNvPr id="9" name="TextBox 8">
            <a:extLst>
              <a:ext uri="{FF2B5EF4-FFF2-40B4-BE49-F238E27FC236}">
                <a16:creationId xmlns="" xmlns:a16="http://schemas.microsoft.com/office/drawing/2014/main" id="{69742BEC-D489-E5C7-A60D-AF3F70D78FF0}"/>
              </a:ext>
            </a:extLst>
          </p:cNvPr>
          <p:cNvSpPr txBox="1"/>
          <p:nvPr/>
        </p:nvSpPr>
        <p:spPr>
          <a:xfrm>
            <a:off x="6208183" y="2292973"/>
            <a:ext cx="3866797" cy="3970318"/>
          </a:xfrm>
          <a:prstGeom prst="rect">
            <a:avLst/>
          </a:prstGeom>
          <a:noFill/>
        </p:spPr>
        <p:txBody>
          <a:bodyPr wrap="square">
            <a:spAutoFit/>
          </a:bodyPr>
          <a:lstStyle/>
          <a:p>
            <a:r>
              <a:rPr lang="en-US" sz="1800" dirty="0">
                <a:solidFill>
                  <a:srgbClr val="C00000"/>
                </a:solidFill>
              </a:rPr>
              <a:t>.one {</a:t>
            </a:r>
          </a:p>
          <a:p>
            <a:r>
              <a:rPr lang="en-US" sz="1800" dirty="0"/>
              <a:t>  </a:t>
            </a:r>
            <a:r>
              <a:rPr lang="en-US" sz="1800" dirty="0">
                <a:solidFill>
                  <a:srgbClr val="FF0000"/>
                </a:solidFill>
              </a:rPr>
              <a:t>color</a:t>
            </a:r>
            <a:r>
              <a:rPr lang="en-US" sz="1800" dirty="0"/>
              <a:t>: </a:t>
            </a:r>
            <a:r>
              <a:rPr lang="en-US" sz="1800" dirty="0">
                <a:solidFill>
                  <a:srgbClr val="0070C0"/>
                </a:solidFill>
              </a:rPr>
              <a:t>green</a:t>
            </a:r>
            <a:r>
              <a:rPr lang="en-US" sz="1800" dirty="0"/>
              <a:t>;</a:t>
            </a:r>
          </a:p>
          <a:p>
            <a:r>
              <a:rPr lang="en-US" sz="1800" dirty="0">
                <a:solidFill>
                  <a:srgbClr val="FF0000"/>
                </a:solidFill>
              </a:rPr>
              <a:t>  text-align: </a:t>
            </a:r>
            <a:r>
              <a:rPr lang="en-US" sz="1800" dirty="0">
                <a:solidFill>
                  <a:srgbClr val="0070C0"/>
                </a:solidFill>
              </a:rPr>
              <a:t>right</a:t>
            </a:r>
            <a:r>
              <a:rPr lang="en-US" sz="1800" dirty="0">
                <a:solidFill>
                  <a:srgbClr val="FF0000"/>
                </a:solidFill>
              </a:rPr>
              <a:t>;</a:t>
            </a:r>
          </a:p>
          <a:p>
            <a:r>
              <a:rPr lang="en-US" sz="1800" dirty="0"/>
              <a:t>  </a:t>
            </a:r>
            <a:r>
              <a:rPr lang="en-US" sz="1800" dirty="0" err="1">
                <a:solidFill>
                  <a:srgbClr val="FF0000"/>
                </a:solidFill>
              </a:rPr>
              <a:t>text-decoration</a:t>
            </a:r>
            <a:r>
              <a:rPr lang="en-US" sz="1800" dirty="0" err="1"/>
              <a:t>:</a:t>
            </a:r>
            <a:r>
              <a:rPr lang="en-US" sz="1800" dirty="0" err="1">
                <a:solidFill>
                  <a:srgbClr val="0070C0"/>
                </a:solidFill>
              </a:rPr>
              <a:t>overline</a:t>
            </a:r>
            <a:r>
              <a:rPr lang="en-US" sz="1800" dirty="0">
                <a:solidFill>
                  <a:srgbClr val="0070C0"/>
                </a:solidFill>
              </a:rPr>
              <a:t> underline</a:t>
            </a:r>
            <a:r>
              <a:rPr lang="en-US" sz="1800" dirty="0"/>
              <a:t>;</a:t>
            </a:r>
          </a:p>
          <a:p>
            <a:r>
              <a:rPr lang="en-US" sz="1800" dirty="0"/>
              <a:t>  </a:t>
            </a:r>
            <a:r>
              <a:rPr lang="en-US" sz="1800" dirty="0">
                <a:solidFill>
                  <a:srgbClr val="FF0000"/>
                </a:solidFill>
              </a:rPr>
              <a:t>text-decoration-color</a:t>
            </a:r>
            <a:r>
              <a:rPr lang="en-US" sz="1800" dirty="0"/>
              <a:t>: </a:t>
            </a:r>
            <a:r>
              <a:rPr lang="en-US" sz="1800" dirty="0">
                <a:solidFill>
                  <a:srgbClr val="0070C0"/>
                </a:solidFill>
              </a:rPr>
              <a:t>red</a:t>
            </a:r>
            <a:r>
              <a:rPr lang="en-US" sz="1800" dirty="0"/>
              <a:t>;</a:t>
            </a:r>
          </a:p>
          <a:p>
            <a:r>
              <a:rPr lang="en-US" sz="1800" dirty="0"/>
              <a:t>  </a:t>
            </a:r>
            <a:r>
              <a:rPr lang="en-US" sz="1800" dirty="0">
                <a:solidFill>
                  <a:srgbClr val="FF0000"/>
                </a:solidFill>
              </a:rPr>
              <a:t>text-decoration-style</a:t>
            </a:r>
            <a:r>
              <a:rPr lang="en-US" sz="1800" dirty="0"/>
              <a:t>: </a:t>
            </a:r>
            <a:r>
              <a:rPr lang="en-US" sz="1800" dirty="0">
                <a:solidFill>
                  <a:srgbClr val="0070C0"/>
                </a:solidFill>
              </a:rPr>
              <a:t>wavy</a:t>
            </a:r>
            <a:r>
              <a:rPr lang="en-US" sz="1800" dirty="0"/>
              <a:t>;  </a:t>
            </a:r>
          </a:p>
          <a:p>
            <a:r>
              <a:rPr lang="en-US" sz="1800" dirty="0"/>
              <a:t>  </a:t>
            </a:r>
            <a:r>
              <a:rPr lang="en-US" sz="1800" dirty="0">
                <a:solidFill>
                  <a:srgbClr val="FF0000"/>
                </a:solidFill>
              </a:rPr>
              <a:t>text-decoration-thickness</a:t>
            </a:r>
            <a:r>
              <a:rPr lang="en-US" sz="1800" dirty="0"/>
              <a:t>: </a:t>
            </a:r>
            <a:r>
              <a:rPr lang="en-US" sz="1800" dirty="0">
                <a:solidFill>
                  <a:srgbClr val="0070C0"/>
                </a:solidFill>
              </a:rPr>
              <a:t>25%;</a:t>
            </a:r>
          </a:p>
          <a:p>
            <a:r>
              <a:rPr lang="en-US" sz="1800" dirty="0"/>
              <a:t>  </a:t>
            </a:r>
            <a:r>
              <a:rPr lang="en-US" sz="1800" dirty="0">
                <a:solidFill>
                  <a:srgbClr val="FF0000"/>
                </a:solidFill>
              </a:rPr>
              <a:t>text-transform</a:t>
            </a:r>
            <a:r>
              <a:rPr lang="en-US" sz="1800" dirty="0"/>
              <a:t>: </a:t>
            </a:r>
            <a:r>
              <a:rPr lang="en-US" sz="1800" dirty="0">
                <a:solidFill>
                  <a:srgbClr val="0070C0"/>
                </a:solidFill>
              </a:rPr>
              <a:t>capitalize</a:t>
            </a:r>
            <a:r>
              <a:rPr lang="en-US" sz="1800" dirty="0"/>
              <a:t>;</a:t>
            </a:r>
          </a:p>
          <a:p>
            <a:r>
              <a:rPr lang="en-US" sz="1800" dirty="0"/>
              <a:t>  </a:t>
            </a:r>
            <a:r>
              <a:rPr lang="en-US" sz="1800" dirty="0">
                <a:solidFill>
                  <a:srgbClr val="FF0000"/>
                </a:solidFill>
              </a:rPr>
              <a:t>letter-spacing</a:t>
            </a:r>
            <a:r>
              <a:rPr lang="en-US" sz="1800" dirty="0"/>
              <a:t>: -</a:t>
            </a:r>
            <a:r>
              <a:rPr lang="en-US" sz="1800" dirty="0">
                <a:solidFill>
                  <a:srgbClr val="0070C0"/>
                </a:solidFill>
              </a:rPr>
              <a:t>2px</a:t>
            </a:r>
            <a:r>
              <a:rPr lang="en-US" sz="1800" dirty="0"/>
              <a:t>;</a:t>
            </a:r>
          </a:p>
          <a:p>
            <a:r>
              <a:rPr lang="en-US" sz="1800" dirty="0"/>
              <a:t>  </a:t>
            </a:r>
            <a:r>
              <a:rPr lang="en-US" sz="1800" dirty="0">
                <a:solidFill>
                  <a:srgbClr val="FF0000"/>
                </a:solidFill>
              </a:rPr>
              <a:t>line-height</a:t>
            </a:r>
            <a:r>
              <a:rPr lang="en-US" sz="1800" dirty="0"/>
              <a:t>: </a:t>
            </a:r>
            <a:r>
              <a:rPr lang="en-US" sz="1800" dirty="0">
                <a:solidFill>
                  <a:srgbClr val="0070C0"/>
                </a:solidFill>
              </a:rPr>
              <a:t>1.8</a:t>
            </a:r>
            <a:r>
              <a:rPr lang="en-US" sz="1800" dirty="0"/>
              <a:t>;</a:t>
            </a:r>
          </a:p>
          <a:p>
            <a:r>
              <a:rPr lang="en-US" sz="1800" dirty="0"/>
              <a:t>  </a:t>
            </a:r>
            <a:r>
              <a:rPr lang="en-US" sz="1800" dirty="0">
                <a:solidFill>
                  <a:srgbClr val="FF0000"/>
                </a:solidFill>
              </a:rPr>
              <a:t>word-spacing</a:t>
            </a:r>
            <a:r>
              <a:rPr lang="en-US" sz="1800" dirty="0"/>
              <a:t>: </a:t>
            </a:r>
            <a:r>
              <a:rPr lang="en-US" sz="1800" dirty="0">
                <a:solidFill>
                  <a:srgbClr val="0070C0"/>
                </a:solidFill>
              </a:rPr>
              <a:t>-2px;</a:t>
            </a:r>
          </a:p>
          <a:p>
            <a:r>
              <a:rPr lang="en-US" sz="1800" dirty="0"/>
              <a:t>    </a:t>
            </a:r>
            <a:r>
              <a:rPr lang="en-US" sz="1800" dirty="0">
                <a:solidFill>
                  <a:srgbClr val="FF0000"/>
                </a:solidFill>
              </a:rPr>
              <a:t>white-space</a:t>
            </a:r>
            <a:r>
              <a:rPr lang="en-US" sz="1800" dirty="0"/>
              <a:t>: </a:t>
            </a:r>
            <a:r>
              <a:rPr lang="en-US" sz="1800" dirty="0" err="1">
                <a:solidFill>
                  <a:srgbClr val="0070C0"/>
                </a:solidFill>
              </a:rPr>
              <a:t>nowrap</a:t>
            </a:r>
            <a:r>
              <a:rPr lang="en-US" sz="1800" dirty="0"/>
              <a:t>;</a:t>
            </a:r>
          </a:p>
          <a:p>
            <a:r>
              <a:rPr lang="en-US" sz="1800" dirty="0">
                <a:highlight>
                  <a:srgbClr val="FFFF00"/>
                </a:highlight>
              </a:rPr>
              <a:t>      </a:t>
            </a:r>
            <a:r>
              <a:rPr lang="en-US" sz="1800" dirty="0">
                <a:solidFill>
                  <a:srgbClr val="FF0000"/>
                </a:solidFill>
                <a:highlight>
                  <a:srgbClr val="FFFF00"/>
                </a:highlight>
              </a:rPr>
              <a:t>text-shadow</a:t>
            </a:r>
            <a:r>
              <a:rPr lang="en-US" sz="1800" dirty="0">
                <a:highlight>
                  <a:srgbClr val="FFFF00"/>
                </a:highlight>
              </a:rPr>
              <a:t>: </a:t>
            </a:r>
            <a:r>
              <a:rPr lang="en-US" sz="1800" dirty="0">
                <a:solidFill>
                  <a:srgbClr val="0070C0"/>
                </a:solidFill>
                <a:highlight>
                  <a:srgbClr val="FFFF00"/>
                </a:highlight>
              </a:rPr>
              <a:t>2px </a:t>
            </a:r>
            <a:r>
              <a:rPr lang="en-US" sz="1800" dirty="0" err="1">
                <a:solidFill>
                  <a:srgbClr val="0070C0"/>
                </a:solidFill>
                <a:highlight>
                  <a:srgbClr val="FFFF00"/>
                </a:highlight>
              </a:rPr>
              <a:t>2px</a:t>
            </a:r>
            <a:r>
              <a:rPr lang="en-US" sz="1800" dirty="0">
                <a:highlight>
                  <a:srgbClr val="FFFF00"/>
                </a:highlight>
              </a:rPr>
              <a:t>;</a:t>
            </a:r>
            <a:endParaRPr lang="en-US" sz="1800" dirty="0"/>
          </a:p>
          <a:p>
            <a:r>
              <a:rPr lang="en-US" sz="1800" dirty="0">
                <a:solidFill>
                  <a:srgbClr val="C00000"/>
                </a:solidFill>
              </a:rPr>
              <a:t>&lt;/style&gt;</a:t>
            </a:r>
            <a:endParaRPr lang="fa-IR" sz="1800" dirty="0">
              <a:solidFill>
                <a:srgbClr val="C00000"/>
              </a:solidFill>
            </a:endParaRPr>
          </a:p>
        </p:txBody>
      </p:sp>
      <p:sp>
        <p:nvSpPr>
          <p:cNvPr id="13" name="Arrow: Striped Right 12">
            <a:extLst>
              <a:ext uri="{FF2B5EF4-FFF2-40B4-BE49-F238E27FC236}">
                <a16:creationId xmlns="" xmlns:a16="http://schemas.microsoft.com/office/drawing/2014/main" id="{03EEE3A5-4A31-CE60-F995-0665865B8E7D}"/>
              </a:ext>
            </a:extLst>
          </p:cNvPr>
          <p:cNvSpPr/>
          <p:nvPr/>
        </p:nvSpPr>
        <p:spPr>
          <a:xfrm>
            <a:off x="4640880" y="3982501"/>
            <a:ext cx="649464" cy="601760"/>
          </a:xfrm>
          <a:prstGeom prst="strip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4" name="TextBox 13">
            <a:extLst>
              <a:ext uri="{FF2B5EF4-FFF2-40B4-BE49-F238E27FC236}">
                <a16:creationId xmlns="" xmlns:a16="http://schemas.microsoft.com/office/drawing/2014/main" id="{189282F7-8EAB-363D-C664-D11E7EAC8437}"/>
              </a:ext>
            </a:extLst>
          </p:cNvPr>
          <p:cNvSpPr txBox="1"/>
          <p:nvPr/>
        </p:nvSpPr>
        <p:spPr>
          <a:xfrm>
            <a:off x="885119" y="1791620"/>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1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E5ED8612-E175-66E8-2B04-837883BAC63F}"/>
              </a:ext>
            </a:extLst>
          </p:cNvPr>
          <p:cNvSpPr txBox="1"/>
          <p:nvPr/>
        </p:nvSpPr>
        <p:spPr>
          <a:xfrm>
            <a:off x="508000" y="483569"/>
            <a:ext cx="6096000" cy="1384995"/>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Text Shadow</a:t>
            </a:r>
          </a:p>
          <a:p>
            <a:r>
              <a:rPr lang="en-US" sz="2800" b="1" dirty="0">
                <a:solidFill>
                  <a:srgbClr val="C00000"/>
                </a:solidFill>
                <a:latin typeface="Arial" panose="020B0604020202020204" pitchFamily="34" charset="0"/>
                <a:cs typeface="Arial" panose="020B0604020202020204" pitchFamily="34" charset="0"/>
              </a:rPr>
              <a:t/>
            </a:r>
            <a:br>
              <a:rPr lang="en-US" sz="2800" b="1" dirty="0">
                <a:solidFill>
                  <a:srgbClr val="C00000"/>
                </a:solidFill>
                <a:latin typeface="Arial" panose="020B0604020202020204" pitchFamily="34" charset="0"/>
                <a:cs typeface="Arial" panose="020B0604020202020204" pitchFamily="34" charset="0"/>
              </a:rPr>
            </a:br>
            <a:endParaRPr lang="fa-IR" sz="2800" b="1" dirty="0">
              <a:solidFill>
                <a:srgbClr val="C0000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 xmlns:a16="http://schemas.microsoft.com/office/drawing/2014/main" id="{C3A5BFB8-927F-511C-3E41-935AC50AE7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8" name="Rectangle 7">
            <a:extLst>
              <a:ext uri="{FF2B5EF4-FFF2-40B4-BE49-F238E27FC236}">
                <a16:creationId xmlns="" xmlns:a16="http://schemas.microsoft.com/office/drawing/2014/main" id="{9F0EB6C9-5B7F-B233-0CA0-8CA4D4965F31}"/>
              </a:ext>
            </a:extLst>
          </p:cNvPr>
          <p:cNvSpPr/>
          <p:nvPr/>
        </p:nvSpPr>
        <p:spPr>
          <a:xfrm>
            <a:off x="1343380" y="2989843"/>
            <a:ext cx="9160580" cy="1627312"/>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5" name="Picture 4">
            <a:extLst>
              <a:ext uri="{FF2B5EF4-FFF2-40B4-BE49-F238E27FC236}">
                <a16:creationId xmlns="" xmlns:a16="http://schemas.microsoft.com/office/drawing/2014/main" id="{BAEF9090-569D-7FA5-75D3-3E81E0E13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230" y="3023710"/>
            <a:ext cx="8932030" cy="1467556"/>
          </a:xfrm>
          <a:prstGeom prst="rect">
            <a:avLst/>
          </a:prstGeom>
        </p:spPr>
      </p:pic>
      <p:sp>
        <p:nvSpPr>
          <p:cNvPr id="9" name="TextBox 8">
            <a:extLst>
              <a:ext uri="{FF2B5EF4-FFF2-40B4-BE49-F238E27FC236}">
                <a16:creationId xmlns="" xmlns:a16="http://schemas.microsoft.com/office/drawing/2014/main" id="{71B35C72-0720-9519-6E73-408A1EF6217D}"/>
              </a:ext>
            </a:extLst>
          </p:cNvPr>
          <p:cNvSpPr txBox="1"/>
          <p:nvPr/>
        </p:nvSpPr>
        <p:spPr>
          <a:xfrm>
            <a:off x="1343380" y="2021503"/>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10" name="Straight Arrow Connector 9">
            <a:extLst>
              <a:ext uri="{FF2B5EF4-FFF2-40B4-BE49-F238E27FC236}">
                <a16:creationId xmlns="" xmlns:a16="http://schemas.microsoft.com/office/drawing/2014/main" id="{4CE00E8A-70C6-8E66-008E-7B9E979C6EB7}"/>
              </a:ext>
            </a:extLst>
          </p:cNvPr>
          <p:cNvCxnSpPr/>
          <p:nvPr/>
        </p:nvCxnSpPr>
        <p:spPr>
          <a:xfrm>
            <a:off x="2038442" y="2390835"/>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58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DA929886-33B3-FEF9-A918-DE918F33DE5D}"/>
              </a:ext>
            </a:extLst>
          </p:cNvPr>
          <p:cNvSpPr txBox="1"/>
          <p:nvPr/>
        </p:nvSpPr>
        <p:spPr>
          <a:xfrm>
            <a:off x="609600" y="652903"/>
            <a:ext cx="2709333" cy="1077218"/>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Fonts</a:t>
            </a:r>
          </a:p>
          <a:p>
            <a:r>
              <a:rPr lang="en-US" dirty="0"/>
              <a:t/>
            </a:r>
            <a:br>
              <a:rPr lang="en-US" dirty="0"/>
            </a:br>
            <a:endParaRPr lang="fa-IR" dirty="0"/>
          </a:p>
        </p:txBody>
      </p:sp>
      <p:sp>
        <p:nvSpPr>
          <p:cNvPr id="7" name="TextBox 6">
            <a:extLst>
              <a:ext uri="{FF2B5EF4-FFF2-40B4-BE49-F238E27FC236}">
                <a16:creationId xmlns="" xmlns:a16="http://schemas.microsoft.com/office/drawing/2014/main" id="{2B663C30-A8A6-4A9B-8EF3-10FE658B2271}"/>
              </a:ext>
            </a:extLst>
          </p:cNvPr>
          <p:cNvSpPr txBox="1"/>
          <p:nvPr/>
        </p:nvSpPr>
        <p:spPr>
          <a:xfrm>
            <a:off x="1016002" y="2227954"/>
            <a:ext cx="10159999" cy="3820982"/>
          </a:xfrm>
          <a:prstGeom prst="rect">
            <a:avLst/>
          </a:prstGeom>
          <a:noFill/>
        </p:spPr>
        <p:txBody>
          <a:bodyPr wrap="square">
            <a:spAutoFit/>
          </a:bodyPr>
          <a:lstStyle/>
          <a:p>
            <a:pPr>
              <a:lnSpc>
                <a:spcPct val="150000"/>
              </a:lnSpc>
            </a:pPr>
            <a:r>
              <a:rPr lang="en-US" b="1" dirty="0">
                <a:solidFill>
                  <a:srgbClr val="7030A0"/>
                </a:solidFill>
                <a:latin typeface="Arial" panose="020B0604020202020204" pitchFamily="34" charset="0"/>
                <a:cs typeface="Arial" panose="020B0604020202020204" pitchFamily="34" charset="0"/>
              </a:rPr>
              <a:t>Generic Font Families</a:t>
            </a:r>
          </a:p>
          <a:p>
            <a:pPr>
              <a:lnSpc>
                <a:spcPct val="150000"/>
              </a:lnSpc>
            </a:pPr>
            <a:r>
              <a:rPr lang="en-US" dirty="0">
                <a:latin typeface="Arial" panose="020B0604020202020204" pitchFamily="34" charset="0"/>
                <a:cs typeface="Arial" panose="020B0604020202020204" pitchFamily="34" charset="0"/>
              </a:rPr>
              <a:t>In CSS there are five generic font families:</a:t>
            </a:r>
          </a:p>
          <a:p>
            <a:pPr>
              <a:lnSpc>
                <a:spcPct val="150000"/>
              </a:lnSpc>
            </a:pPr>
            <a:r>
              <a:rPr lang="en-US" b="1" dirty="0">
                <a:solidFill>
                  <a:srgbClr val="C00000"/>
                </a:solidFill>
                <a:latin typeface="Arial" panose="020B0604020202020204" pitchFamily="34" charset="0"/>
                <a:cs typeface="Arial" panose="020B0604020202020204" pitchFamily="34" charset="0"/>
              </a:rPr>
              <a:t>Serif fonts </a:t>
            </a:r>
            <a:r>
              <a:rPr lang="en-US" dirty="0">
                <a:latin typeface="Arial" panose="020B0604020202020204" pitchFamily="34" charset="0"/>
                <a:cs typeface="Arial" panose="020B0604020202020204" pitchFamily="34" charset="0"/>
              </a:rPr>
              <a:t>have a small stroke at the edges of each letter. They create a sense of formality and elegance.</a:t>
            </a:r>
          </a:p>
          <a:p>
            <a:pPr>
              <a:lnSpc>
                <a:spcPct val="150000"/>
              </a:lnSpc>
            </a:pPr>
            <a:r>
              <a:rPr lang="en-US" b="1" dirty="0">
                <a:solidFill>
                  <a:srgbClr val="C00000"/>
                </a:solidFill>
                <a:latin typeface="Arial" panose="020B0604020202020204" pitchFamily="34" charset="0"/>
                <a:cs typeface="Arial" panose="020B0604020202020204" pitchFamily="34" charset="0"/>
              </a:rPr>
              <a:t>Sans-serif</a:t>
            </a:r>
            <a:r>
              <a:rPr lang="en-US" dirty="0">
                <a:latin typeface="Arial" panose="020B0604020202020204" pitchFamily="34" charset="0"/>
                <a:cs typeface="Arial" panose="020B0604020202020204" pitchFamily="34" charset="0"/>
              </a:rPr>
              <a:t> fonts have clean lines (no small strokes attached). They create a modern and minimalistic look.</a:t>
            </a:r>
          </a:p>
          <a:p>
            <a:pPr>
              <a:lnSpc>
                <a:spcPct val="150000"/>
              </a:lnSpc>
            </a:pPr>
            <a:r>
              <a:rPr lang="en-US" b="1" dirty="0">
                <a:solidFill>
                  <a:srgbClr val="C00000"/>
                </a:solidFill>
                <a:latin typeface="Arial" panose="020B0604020202020204" pitchFamily="34" charset="0"/>
                <a:cs typeface="Arial" panose="020B0604020202020204" pitchFamily="34" charset="0"/>
              </a:rPr>
              <a:t>Monospace fonts </a:t>
            </a:r>
            <a:r>
              <a:rPr lang="en-US" dirty="0">
                <a:latin typeface="Arial" panose="020B0604020202020204" pitchFamily="34" charset="0"/>
                <a:cs typeface="Arial" panose="020B0604020202020204" pitchFamily="34" charset="0"/>
              </a:rPr>
              <a:t>- here all the letters have the same fixed width. They create a mechanical look. </a:t>
            </a:r>
          </a:p>
          <a:p>
            <a:pPr>
              <a:lnSpc>
                <a:spcPct val="150000"/>
              </a:lnSpc>
            </a:pPr>
            <a:r>
              <a:rPr lang="en-US" b="1" dirty="0">
                <a:solidFill>
                  <a:srgbClr val="C00000"/>
                </a:solidFill>
                <a:latin typeface="Arial" panose="020B0604020202020204" pitchFamily="34" charset="0"/>
                <a:cs typeface="Arial" panose="020B0604020202020204" pitchFamily="34" charset="0"/>
              </a:rPr>
              <a:t>Cursive</a:t>
            </a:r>
            <a:r>
              <a:rPr lang="en-US" dirty="0">
                <a:latin typeface="Arial" panose="020B0604020202020204" pitchFamily="34" charset="0"/>
                <a:cs typeface="Arial" panose="020B0604020202020204" pitchFamily="34" charset="0"/>
              </a:rPr>
              <a:t> </a:t>
            </a:r>
            <a:r>
              <a:rPr lang="en-US" b="1" dirty="0">
                <a:solidFill>
                  <a:srgbClr val="C00000"/>
                </a:solidFill>
                <a:latin typeface="Arial" panose="020B0604020202020204" pitchFamily="34" charset="0"/>
                <a:cs typeface="Arial" panose="020B0604020202020204" pitchFamily="34" charset="0"/>
              </a:rPr>
              <a:t>fonts</a:t>
            </a:r>
            <a:r>
              <a:rPr lang="en-US" dirty="0">
                <a:latin typeface="Arial" panose="020B0604020202020204" pitchFamily="34" charset="0"/>
                <a:cs typeface="Arial" panose="020B0604020202020204" pitchFamily="34" charset="0"/>
              </a:rPr>
              <a:t> imitate human handwriting.</a:t>
            </a:r>
          </a:p>
          <a:p>
            <a:pPr>
              <a:lnSpc>
                <a:spcPct val="150000"/>
              </a:lnSpc>
            </a:pPr>
            <a:r>
              <a:rPr lang="en-US" b="1" dirty="0">
                <a:solidFill>
                  <a:srgbClr val="C00000"/>
                </a:solidFill>
                <a:latin typeface="Arial" panose="020B0604020202020204" pitchFamily="34" charset="0"/>
                <a:cs typeface="Arial" panose="020B0604020202020204" pitchFamily="34" charset="0"/>
              </a:rPr>
              <a:t>Fantasy fonts </a:t>
            </a:r>
            <a:r>
              <a:rPr lang="en-US" dirty="0">
                <a:latin typeface="Arial" panose="020B0604020202020204" pitchFamily="34" charset="0"/>
                <a:cs typeface="Arial" panose="020B0604020202020204" pitchFamily="34" charset="0"/>
              </a:rPr>
              <a:t>are decorative/playful fonts</a:t>
            </a:r>
            <a:r>
              <a:rPr lang="en-US" sz="2000" dirty="0">
                <a:latin typeface="Arial" panose="020B0604020202020204" pitchFamily="34" charset="0"/>
                <a:cs typeface="Arial" panose="020B0604020202020204" pitchFamily="34" charset="0"/>
              </a:rPr>
              <a:t>.</a:t>
            </a:r>
            <a:endParaRPr lang="fa-IR" sz="20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539F76AD-059E-4A6C-D739-4E06B8040714}"/>
              </a:ext>
            </a:extLst>
          </p:cNvPr>
          <p:cNvSpPr txBox="1"/>
          <p:nvPr/>
        </p:nvSpPr>
        <p:spPr>
          <a:xfrm>
            <a:off x="1015999" y="1581623"/>
            <a:ext cx="7857069"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CSS, we use the </a:t>
            </a:r>
            <a:r>
              <a:rPr lang="en-US" dirty="0">
                <a:solidFill>
                  <a:srgbClr val="C00000"/>
                </a:solidFill>
                <a:latin typeface="Arial" panose="020B0604020202020204" pitchFamily="34" charset="0"/>
                <a:cs typeface="Arial" panose="020B0604020202020204" pitchFamily="34" charset="0"/>
              </a:rPr>
              <a:t>font-family</a:t>
            </a:r>
            <a:r>
              <a:rPr lang="en-US" dirty="0">
                <a:latin typeface="Arial" panose="020B0604020202020204" pitchFamily="34" charset="0"/>
                <a:cs typeface="Arial" panose="020B0604020202020204" pitchFamily="34" charset="0"/>
              </a:rPr>
              <a:t> property to specify the font of a text.</a:t>
            </a:r>
          </a:p>
          <a:p>
            <a:endParaRPr lang="en-US"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 xmlns:a16="http://schemas.microsoft.com/office/drawing/2014/main" id="{96EA9669-A5C2-982B-F779-56B358EAFF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Tree>
    <p:extLst>
      <p:ext uri="{BB962C8B-B14F-4D97-AF65-F5344CB8AC3E}">
        <p14:creationId xmlns:p14="http://schemas.microsoft.com/office/powerpoint/2010/main" val="375871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D99663C-B004-A119-24D3-0105545D7DCC}"/>
              </a:ext>
            </a:extLst>
          </p:cNvPr>
          <p:cNvSpPr/>
          <p:nvPr/>
        </p:nvSpPr>
        <p:spPr>
          <a:xfrm>
            <a:off x="1016000" y="1885790"/>
            <a:ext cx="8974667" cy="4374971"/>
          </a:xfrm>
          <a:prstGeom prst="rect">
            <a:avLst/>
          </a:prstGeom>
        </p:spPr>
        <p:style>
          <a:lnRef idx="2">
            <a:schemeClr val="accent2"/>
          </a:lnRef>
          <a:fillRef idx="1">
            <a:schemeClr val="lt1"/>
          </a:fillRef>
          <a:effectRef idx="0">
            <a:schemeClr val="accent2"/>
          </a:effectRef>
          <a:fontRef idx="minor">
            <a:schemeClr val="dk1"/>
          </a:fontRef>
        </p:style>
        <p:txBody>
          <a:bodyPr rtlCol="1" anchor="ctr"/>
          <a:lstStyle/>
          <a:p>
            <a:pPr algn="ctr"/>
            <a:endParaRPr lang="fa-IR"/>
          </a:p>
        </p:txBody>
      </p:sp>
      <p:sp>
        <p:nvSpPr>
          <p:cNvPr id="7" name="TextBox 6">
            <a:extLst>
              <a:ext uri="{FF2B5EF4-FFF2-40B4-BE49-F238E27FC236}">
                <a16:creationId xmlns="" xmlns:a16="http://schemas.microsoft.com/office/drawing/2014/main" id="{DE198860-B4EC-5F5A-EA1A-A0D091D307DB}"/>
              </a:ext>
            </a:extLst>
          </p:cNvPr>
          <p:cNvSpPr txBox="1"/>
          <p:nvPr/>
        </p:nvSpPr>
        <p:spPr>
          <a:xfrm>
            <a:off x="1016000" y="1999460"/>
            <a:ext cx="4064000" cy="4278094"/>
          </a:xfrm>
          <a:prstGeom prst="rect">
            <a:avLst/>
          </a:prstGeom>
          <a:noFill/>
        </p:spPr>
        <p:txBody>
          <a:bodyPr wrap="square">
            <a:spAutoFit/>
          </a:bodyPr>
          <a:lstStyle/>
          <a:p>
            <a:r>
              <a:rPr lang="en-US" sz="1600" dirty="0">
                <a:solidFill>
                  <a:srgbClr val="C00000"/>
                </a:solidFill>
              </a:rPr>
              <a:t>&lt;style&gt;</a:t>
            </a:r>
          </a:p>
          <a:p>
            <a:endParaRPr lang="en-US" sz="1600" dirty="0">
              <a:solidFill>
                <a:srgbClr val="C00000"/>
              </a:solidFill>
            </a:endParaRPr>
          </a:p>
          <a:p>
            <a:r>
              <a:rPr lang="en-US" sz="1600" dirty="0">
                <a:solidFill>
                  <a:srgbClr val="C00000"/>
                </a:solidFill>
              </a:rPr>
              <a:t>.two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text-transform</a:t>
            </a:r>
            <a:r>
              <a:rPr lang="en-US" sz="1600" dirty="0"/>
              <a:t>: </a:t>
            </a:r>
            <a:r>
              <a:rPr lang="en-US" sz="1600" dirty="0">
                <a:solidFill>
                  <a:srgbClr val="0070C0"/>
                </a:solidFill>
              </a:rPr>
              <a:t>uppercase</a:t>
            </a:r>
            <a:r>
              <a:rPr lang="en-US" sz="1600" dirty="0"/>
              <a:t>;</a:t>
            </a:r>
          </a:p>
          <a:p>
            <a:r>
              <a:rPr lang="en-US" sz="1600" dirty="0"/>
              <a:t>  </a:t>
            </a:r>
            <a:r>
              <a:rPr lang="en-US" sz="1600" dirty="0">
                <a:solidFill>
                  <a:srgbClr val="FF0000"/>
                </a:solidFill>
              </a:rPr>
              <a:t>text-indent</a:t>
            </a:r>
            <a:r>
              <a:rPr lang="en-US" sz="1600" dirty="0"/>
              <a:t>: </a:t>
            </a:r>
            <a:r>
              <a:rPr lang="en-US" sz="1600" dirty="0">
                <a:solidFill>
                  <a:srgbClr val="0070C0"/>
                </a:solidFill>
              </a:rPr>
              <a:t>50px</a:t>
            </a:r>
            <a:r>
              <a:rPr lang="en-US" sz="1600" dirty="0"/>
              <a:t>;</a:t>
            </a:r>
          </a:p>
          <a:p>
            <a:r>
              <a:rPr lang="en-US" sz="1600" dirty="0"/>
              <a:t>  </a:t>
            </a:r>
            <a:r>
              <a:rPr lang="en-US" sz="1600" dirty="0">
                <a:solidFill>
                  <a:srgbClr val="FF0000"/>
                </a:solidFill>
              </a:rPr>
              <a:t>letter-spacing</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line-height</a:t>
            </a:r>
            <a:r>
              <a:rPr lang="en-US" sz="1600" dirty="0"/>
              <a:t>: </a:t>
            </a:r>
            <a:r>
              <a:rPr lang="en-US" sz="1600" dirty="0">
                <a:solidFill>
                  <a:srgbClr val="0070C0"/>
                </a:solidFill>
              </a:rPr>
              <a:t>0.7</a:t>
            </a:r>
            <a:r>
              <a:rPr lang="en-US" sz="1600" dirty="0"/>
              <a:t>;</a:t>
            </a:r>
          </a:p>
          <a:p>
            <a:r>
              <a:rPr lang="en-US" sz="1600" dirty="0"/>
              <a:t>  </a:t>
            </a:r>
            <a:r>
              <a:rPr lang="en-US" sz="1600" dirty="0">
                <a:solidFill>
                  <a:srgbClr val="FF0000"/>
                </a:solidFill>
              </a:rPr>
              <a:t>word-spacing</a:t>
            </a:r>
            <a:r>
              <a:rPr lang="en-US" sz="1600" dirty="0"/>
              <a:t>: </a:t>
            </a:r>
            <a:r>
              <a:rPr lang="en-US" sz="1600" dirty="0">
                <a:solidFill>
                  <a:srgbClr val="0070C0"/>
                </a:solidFill>
              </a:rPr>
              <a:t>10px</a:t>
            </a:r>
            <a:r>
              <a:rPr lang="en-US" sz="1600" dirty="0"/>
              <a:t>;</a:t>
            </a:r>
          </a:p>
          <a:p>
            <a:r>
              <a:rPr lang="en-US" sz="1600" dirty="0"/>
              <a:t>    </a:t>
            </a:r>
            <a:r>
              <a:rPr lang="en-US" sz="1600" dirty="0">
                <a:solidFill>
                  <a:srgbClr val="FF0000"/>
                </a:solidFill>
              </a:rPr>
              <a:t>white-space</a:t>
            </a:r>
            <a:r>
              <a:rPr lang="en-US" sz="1600" dirty="0"/>
              <a:t>: </a:t>
            </a:r>
            <a:r>
              <a:rPr lang="en-US" sz="1600" dirty="0" err="1">
                <a:solidFill>
                  <a:srgbClr val="0070C0"/>
                </a:solidFill>
              </a:rPr>
              <a:t>nowrap</a:t>
            </a:r>
            <a:r>
              <a:rPr lang="en-US" sz="1600" dirty="0"/>
              <a:t>;</a:t>
            </a:r>
          </a:p>
          <a:p>
            <a:r>
              <a:rPr lang="en-US" sz="1600" dirty="0"/>
              <a:t>      </a:t>
            </a:r>
            <a:r>
              <a:rPr lang="en-US" sz="1600" dirty="0">
                <a:solidFill>
                  <a:srgbClr val="FF0000"/>
                </a:solidFill>
              </a:rPr>
              <a:t>text-shadow</a:t>
            </a:r>
            <a:r>
              <a:rPr lang="en-US" sz="1600" dirty="0"/>
              <a:t>: </a:t>
            </a:r>
            <a:r>
              <a:rPr lang="en-US" sz="1600" dirty="0">
                <a:solidFill>
                  <a:srgbClr val="0070C0"/>
                </a:solidFill>
              </a:rPr>
              <a:t>2px </a:t>
            </a:r>
            <a:r>
              <a:rPr lang="en-US" sz="1600" dirty="0" err="1">
                <a:solidFill>
                  <a:srgbClr val="0070C0"/>
                </a:solidFill>
              </a:rPr>
              <a:t>2px</a:t>
            </a:r>
            <a:r>
              <a:rPr lang="en-US" sz="1600" dirty="0">
                <a:solidFill>
                  <a:srgbClr val="0070C0"/>
                </a:solidFill>
              </a:rPr>
              <a:t> 5px red</a:t>
            </a:r>
            <a:r>
              <a:rPr lang="en-US" sz="1600" dirty="0"/>
              <a:t>;</a:t>
            </a:r>
          </a:p>
          <a:p>
            <a:r>
              <a:rPr lang="en-US" sz="1600" dirty="0"/>
              <a:t>       </a:t>
            </a:r>
            <a:r>
              <a:rPr lang="en-US" sz="1600" dirty="0">
                <a:solidFill>
                  <a:srgbClr val="C00000"/>
                </a:solidFill>
                <a:highlight>
                  <a:srgbClr val="FFFF00"/>
                </a:highlight>
              </a:rPr>
              <a:t>font-family</a:t>
            </a:r>
            <a:r>
              <a:rPr lang="en-US" sz="1600" dirty="0">
                <a:highlight>
                  <a:srgbClr val="FFFF00"/>
                </a:highlight>
              </a:rPr>
              <a:t>: </a:t>
            </a:r>
            <a:r>
              <a:rPr lang="en-US" sz="1600" dirty="0">
                <a:solidFill>
                  <a:srgbClr val="0070C0"/>
                </a:solidFill>
                <a:highlight>
                  <a:srgbClr val="FFFF00"/>
                </a:highlight>
              </a:rPr>
              <a:t>Arial</a:t>
            </a:r>
            <a:r>
              <a:rPr lang="en-US" sz="1600" dirty="0">
                <a:highlight>
                  <a:srgbClr val="FFFF00"/>
                </a:highlight>
              </a:rPr>
              <a:t>, </a:t>
            </a:r>
            <a:r>
              <a:rPr lang="en-US" sz="1600" dirty="0">
                <a:solidFill>
                  <a:srgbClr val="0070C0"/>
                </a:solidFill>
                <a:highlight>
                  <a:srgbClr val="FFFF00"/>
                </a:highlight>
              </a:rPr>
              <a:t>Helvetica</a:t>
            </a:r>
            <a:r>
              <a:rPr lang="en-US" sz="1600" dirty="0">
                <a:highlight>
                  <a:srgbClr val="FFFF00"/>
                </a:highlight>
              </a:rPr>
              <a:t>, </a:t>
            </a:r>
            <a:r>
              <a:rPr lang="en-US" sz="1600" dirty="0">
                <a:solidFill>
                  <a:srgbClr val="0070C0"/>
                </a:solidFill>
                <a:highlight>
                  <a:srgbClr val="FFFF00"/>
                </a:highlight>
              </a:rPr>
              <a:t>sans-serif</a:t>
            </a:r>
            <a:r>
              <a:rPr lang="en-US" sz="1600" dirty="0"/>
              <a:t>;</a:t>
            </a:r>
          </a:p>
          <a:p>
            <a:r>
              <a:rPr lang="en-US" sz="1600" dirty="0"/>
              <a:t>} </a:t>
            </a:r>
          </a:p>
        </p:txBody>
      </p:sp>
      <p:sp>
        <p:nvSpPr>
          <p:cNvPr id="14" name="TextBox 13">
            <a:extLst>
              <a:ext uri="{FF2B5EF4-FFF2-40B4-BE49-F238E27FC236}">
                <a16:creationId xmlns="" xmlns:a16="http://schemas.microsoft.com/office/drawing/2014/main" id="{62BA097C-E75D-5EED-B4BB-1150D3CDE95E}"/>
              </a:ext>
            </a:extLst>
          </p:cNvPr>
          <p:cNvSpPr txBox="1"/>
          <p:nvPr/>
        </p:nvSpPr>
        <p:spPr>
          <a:xfrm>
            <a:off x="6208183" y="1999460"/>
            <a:ext cx="3866797" cy="4247317"/>
          </a:xfrm>
          <a:prstGeom prst="rect">
            <a:avLst/>
          </a:prstGeom>
          <a:noFill/>
        </p:spPr>
        <p:txBody>
          <a:bodyPr wrap="square">
            <a:spAutoFit/>
          </a:bodyPr>
          <a:lstStyle/>
          <a:p>
            <a:r>
              <a:rPr lang="en-US" sz="1800" dirty="0">
                <a:solidFill>
                  <a:srgbClr val="C00000"/>
                </a:solidFill>
              </a:rPr>
              <a:t>.one {</a:t>
            </a:r>
          </a:p>
          <a:p>
            <a:r>
              <a:rPr lang="en-US" sz="1800" dirty="0"/>
              <a:t>  </a:t>
            </a:r>
            <a:r>
              <a:rPr lang="en-US" sz="1800" dirty="0">
                <a:solidFill>
                  <a:srgbClr val="FF0000"/>
                </a:solidFill>
              </a:rPr>
              <a:t>color</a:t>
            </a:r>
            <a:r>
              <a:rPr lang="en-US" sz="1800" dirty="0"/>
              <a:t>: </a:t>
            </a:r>
            <a:r>
              <a:rPr lang="en-US" sz="1800" dirty="0">
                <a:solidFill>
                  <a:srgbClr val="0070C0"/>
                </a:solidFill>
              </a:rPr>
              <a:t>green</a:t>
            </a:r>
            <a:r>
              <a:rPr lang="en-US" sz="1800" dirty="0"/>
              <a:t>;</a:t>
            </a:r>
          </a:p>
          <a:p>
            <a:r>
              <a:rPr lang="en-US" sz="1800" dirty="0">
                <a:solidFill>
                  <a:srgbClr val="FF0000"/>
                </a:solidFill>
              </a:rPr>
              <a:t>  text-align: </a:t>
            </a:r>
            <a:r>
              <a:rPr lang="en-US" sz="1800" dirty="0">
                <a:solidFill>
                  <a:srgbClr val="0070C0"/>
                </a:solidFill>
              </a:rPr>
              <a:t>right</a:t>
            </a:r>
            <a:r>
              <a:rPr lang="en-US" sz="1800" dirty="0">
                <a:solidFill>
                  <a:srgbClr val="FF0000"/>
                </a:solidFill>
              </a:rPr>
              <a:t>;</a:t>
            </a:r>
          </a:p>
          <a:p>
            <a:r>
              <a:rPr lang="en-US" sz="1800" dirty="0"/>
              <a:t>  </a:t>
            </a:r>
            <a:r>
              <a:rPr lang="en-US" sz="1800" dirty="0" err="1">
                <a:solidFill>
                  <a:srgbClr val="FF0000"/>
                </a:solidFill>
              </a:rPr>
              <a:t>text-decoration</a:t>
            </a:r>
            <a:r>
              <a:rPr lang="en-US" sz="1800" dirty="0" err="1"/>
              <a:t>:</a:t>
            </a:r>
            <a:r>
              <a:rPr lang="en-US" sz="1800" dirty="0" err="1">
                <a:solidFill>
                  <a:srgbClr val="0070C0"/>
                </a:solidFill>
              </a:rPr>
              <a:t>overline</a:t>
            </a:r>
            <a:r>
              <a:rPr lang="en-US" sz="1800" dirty="0">
                <a:solidFill>
                  <a:srgbClr val="0070C0"/>
                </a:solidFill>
              </a:rPr>
              <a:t> underline</a:t>
            </a:r>
            <a:r>
              <a:rPr lang="en-US" sz="1800" dirty="0"/>
              <a:t>;</a:t>
            </a:r>
          </a:p>
          <a:p>
            <a:r>
              <a:rPr lang="en-US" sz="1800" dirty="0"/>
              <a:t>  </a:t>
            </a:r>
            <a:r>
              <a:rPr lang="en-US" sz="1800" dirty="0">
                <a:solidFill>
                  <a:srgbClr val="FF0000"/>
                </a:solidFill>
              </a:rPr>
              <a:t>text-decoration-color</a:t>
            </a:r>
            <a:r>
              <a:rPr lang="en-US" sz="1800" dirty="0"/>
              <a:t>: </a:t>
            </a:r>
            <a:r>
              <a:rPr lang="en-US" sz="1800" dirty="0">
                <a:solidFill>
                  <a:srgbClr val="0070C0"/>
                </a:solidFill>
              </a:rPr>
              <a:t>red</a:t>
            </a:r>
            <a:r>
              <a:rPr lang="en-US" sz="1800" dirty="0"/>
              <a:t>;</a:t>
            </a:r>
          </a:p>
          <a:p>
            <a:r>
              <a:rPr lang="en-US" sz="1800" dirty="0"/>
              <a:t>  </a:t>
            </a:r>
            <a:r>
              <a:rPr lang="en-US" sz="1800" dirty="0">
                <a:solidFill>
                  <a:srgbClr val="FF0000"/>
                </a:solidFill>
              </a:rPr>
              <a:t>text-decoration-style</a:t>
            </a:r>
            <a:r>
              <a:rPr lang="en-US" sz="1800" dirty="0"/>
              <a:t>: </a:t>
            </a:r>
            <a:r>
              <a:rPr lang="en-US" sz="1800" dirty="0">
                <a:solidFill>
                  <a:srgbClr val="0070C0"/>
                </a:solidFill>
              </a:rPr>
              <a:t>wavy</a:t>
            </a:r>
            <a:r>
              <a:rPr lang="en-US" sz="1800" dirty="0"/>
              <a:t>;  </a:t>
            </a:r>
          </a:p>
          <a:p>
            <a:r>
              <a:rPr lang="en-US" sz="1800" dirty="0"/>
              <a:t>  </a:t>
            </a:r>
            <a:r>
              <a:rPr lang="en-US" sz="1800" dirty="0">
                <a:solidFill>
                  <a:srgbClr val="FF0000"/>
                </a:solidFill>
              </a:rPr>
              <a:t>text-decoration-thickness</a:t>
            </a:r>
            <a:r>
              <a:rPr lang="en-US" sz="1800" dirty="0"/>
              <a:t>: </a:t>
            </a:r>
            <a:r>
              <a:rPr lang="en-US" sz="1800" dirty="0">
                <a:solidFill>
                  <a:srgbClr val="0070C0"/>
                </a:solidFill>
              </a:rPr>
              <a:t>25%;</a:t>
            </a:r>
          </a:p>
          <a:p>
            <a:r>
              <a:rPr lang="en-US" sz="1800" dirty="0"/>
              <a:t>  </a:t>
            </a:r>
            <a:r>
              <a:rPr lang="en-US" sz="1800" dirty="0">
                <a:solidFill>
                  <a:srgbClr val="FF0000"/>
                </a:solidFill>
              </a:rPr>
              <a:t>text-transform</a:t>
            </a:r>
            <a:r>
              <a:rPr lang="en-US" sz="1800" dirty="0"/>
              <a:t>: </a:t>
            </a:r>
            <a:r>
              <a:rPr lang="en-US" sz="1800" dirty="0">
                <a:solidFill>
                  <a:srgbClr val="0070C0"/>
                </a:solidFill>
              </a:rPr>
              <a:t>capitalize</a:t>
            </a:r>
            <a:r>
              <a:rPr lang="en-US" sz="1800" dirty="0"/>
              <a:t>;</a:t>
            </a:r>
          </a:p>
          <a:p>
            <a:r>
              <a:rPr lang="en-US" sz="1800" dirty="0"/>
              <a:t>  </a:t>
            </a:r>
            <a:r>
              <a:rPr lang="en-US" sz="1800" dirty="0">
                <a:solidFill>
                  <a:srgbClr val="FF0000"/>
                </a:solidFill>
              </a:rPr>
              <a:t>letter-spacing</a:t>
            </a:r>
            <a:r>
              <a:rPr lang="en-US" sz="1800" dirty="0"/>
              <a:t>: -</a:t>
            </a:r>
            <a:r>
              <a:rPr lang="en-US" sz="1800" dirty="0">
                <a:solidFill>
                  <a:srgbClr val="0070C0"/>
                </a:solidFill>
              </a:rPr>
              <a:t>2px</a:t>
            </a:r>
            <a:r>
              <a:rPr lang="en-US" sz="1800" dirty="0"/>
              <a:t>;</a:t>
            </a:r>
          </a:p>
          <a:p>
            <a:r>
              <a:rPr lang="en-US" sz="1800" dirty="0"/>
              <a:t>  </a:t>
            </a:r>
            <a:r>
              <a:rPr lang="en-US" sz="1800" dirty="0">
                <a:solidFill>
                  <a:srgbClr val="FF0000"/>
                </a:solidFill>
              </a:rPr>
              <a:t>line-height</a:t>
            </a:r>
            <a:r>
              <a:rPr lang="en-US" sz="1800" dirty="0"/>
              <a:t>: </a:t>
            </a:r>
            <a:r>
              <a:rPr lang="en-US" sz="1800" dirty="0">
                <a:solidFill>
                  <a:srgbClr val="0070C0"/>
                </a:solidFill>
              </a:rPr>
              <a:t>1.8</a:t>
            </a:r>
            <a:r>
              <a:rPr lang="en-US" sz="1800" dirty="0"/>
              <a:t>;</a:t>
            </a:r>
          </a:p>
          <a:p>
            <a:r>
              <a:rPr lang="en-US" sz="1800" dirty="0"/>
              <a:t>  </a:t>
            </a:r>
            <a:r>
              <a:rPr lang="en-US" sz="1800" dirty="0">
                <a:solidFill>
                  <a:srgbClr val="FF0000"/>
                </a:solidFill>
              </a:rPr>
              <a:t>word-spacing</a:t>
            </a:r>
            <a:r>
              <a:rPr lang="en-US" sz="1800" dirty="0"/>
              <a:t>: </a:t>
            </a:r>
            <a:r>
              <a:rPr lang="en-US" sz="1800" dirty="0">
                <a:solidFill>
                  <a:srgbClr val="0070C0"/>
                </a:solidFill>
              </a:rPr>
              <a:t>-2px;</a:t>
            </a:r>
          </a:p>
          <a:p>
            <a:r>
              <a:rPr lang="en-US" sz="1800" dirty="0"/>
              <a:t>    </a:t>
            </a:r>
            <a:r>
              <a:rPr lang="en-US" sz="1800" dirty="0">
                <a:solidFill>
                  <a:srgbClr val="FF0000"/>
                </a:solidFill>
              </a:rPr>
              <a:t>white-space</a:t>
            </a:r>
            <a:r>
              <a:rPr lang="en-US" sz="1800" dirty="0"/>
              <a:t>: </a:t>
            </a:r>
            <a:r>
              <a:rPr lang="en-US" sz="1800" dirty="0" err="1">
                <a:solidFill>
                  <a:srgbClr val="0070C0"/>
                </a:solidFill>
              </a:rPr>
              <a:t>nowrap</a:t>
            </a:r>
            <a:r>
              <a:rPr lang="en-US" sz="1800" dirty="0"/>
              <a:t>;</a:t>
            </a:r>
          </a:p>
          <a:p>
            <a:r>
              <a:rPr lang="en-US" sz="1800" dirty="0"/>
              <a:t>      </a:t>
            </a:r>
            <a:r>
              <a:rPr lang="en-US" sz="1800" dirty="0">
                <a:solidFill>
                  <a:srgbClr val="FF0000"/>
                </a:solidFill>
              </a:rPr>
              <a:t>text-shadow</a:t>
            </a:r>
            <a:r>
              <a:rPr lang="en-US" sz="1800" dirty="0"/>
              <a:t>: </a:t>
            </a:r>
            <a:r>
              <a:rPr lang="en-US" sz="1800" dirty="0">
                <a:solidFill>
                  <a:srgbClr val="0070C0"/>
                </a:solidFill>
              </a:rPr>
              <a:t>2px </a:t>
            </a:r>
            <a:r>
              <a:rPr lang="en-US" sz="1800" dirty="0" err="1">
                <a:solidFill>
                  <a:srgbClr val="0070C0"/>
                </a:solidFill>
              </a:rPr>
              <a:t>2px</a:t>
            </a:r>
            <a:r>
              <a:rPr lang="en-US" sz="1800" dirty="0"/>
              <a:t>;</a:t>
            </a:r>
          </a:p>
          <a:p>
            <a:endParaRPr lang="en-US" sz="1800" dirty="0"/>
          </a:p>
          <a:p>
            <a:r>
              <a:rPr lang="en-US" sz="1800" dirty="0">
                <a:solidFill>
                  <a:srgbClr val="C00000"/>
                </a:solidFill>
              </a:rPr>
              <a:t>&lt;/style&gt;</a:t>
            </a:r>
            <a:endParaRPr lang="fa-IR" sz="1800" dirty="0">
              <a:solidFill>
                <a:srgbClr val="C00000"/>
              </a:solidFill>
            </a:endParaRPr>
          </a:p>
        </p:txBody>
      </p:sp>
      <p:sp>
        <p:nvSpPr>
          <p:cNvPr id="28" name="TextBox 27">
            <a:extLst>
              <a:ext uri="{FF2B5EF4-FFF2-40B4-BE49-F238E27FC236}">
                <a16:creationId xmlns="" xmlns:a16="http://schemas.microsoft.com/office/drawing/2014/main" id="{D223335C-2E57-820B-D915-D93D366ECC55}"/>
              </a:ext>
            </a:extLst>
          </p:cNvPr>
          <p:cNvSpPr txBox="1"/>
          <p:nvPr/>
        </p:nvSpPr>
        <p:spPr>
          <a:xfrm>
            <a:off x="609600" y="652903"/>
            <a:ext cx="2709333" cy="1077218"/>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Fonts</a:t>
            </a:r>
          </a:p>
          <a:p>
            <a:r>
              <a:rPr lang="en-US" dirty="0"/>
              <a:t/>
            </a:r>
            <a:br>
              <a:rPr lang="en-US" dirty="0"/>
            </a:br>
            <a:endParaRPr lang="fa-IR" dirty="0"/>
          </a:p>
        </p:txBody>
      </p:sp>
      <p:sp>
        <p:nvSpPr>
          <p:cNvPr id="29" name="TextBox 28">
            <a:extLst>
              <a:ext uri="{FF2B5EF4-FFF2-40B4-BE49-F238E27FC236}">
                <a16:creationId xmlns="" xmlns:a16="http://schemas.microsoft.com/office/drawing/2014/main" id="{4135A472-0CA3-B877-4E38-54B9A0971329}"/>
              </a:ext>
            </a:extLst>
          </p:cNvPr>
          <p:cNvSpPr txBox="1"/>
          <p:nvPr/>
        </p:nvSpPr>
        <p:spPr>
          <a:xfrm>
            <a:off x="1016000" y="1457430"/>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30" name="Arrow: Striped Right 29">
            <a:extLst>
              <a:ext uri="{FF2B5EF4-FFF2-40B4-BE49-F238E27FC236}">
                <a16:creationId xmlns="" xmlns:a16="http://schemas.microsoft.com/office/drawing/2014/main" id="{C52163F5-D030-D466-8C5A-D5DFEA1C4143}"/>
              </a:ext>
            </a:extLst>
          </p:cNvPr>
          <p:cNvSpPr/>
          <p:nvPr/>
        </p:nvSpPr>
        <p:spPr>
          <a:xfrm>
            <a:off x="4669895" y="3822238"/>
            <a:ext cx="649464" cy="601760"/>
          </a:xfrm>
          <a:prstGeom prst="stripedRight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34" name="Picture 33">
            <a:extLst>
              <a:ext uri="{FF2B5EF4-FFF2-40B4-BE49-F238E27FC236}">
                <a16:creationId xmlns="" xmlns:a16="http://schemas.microsoft.com/office/drawing/2014/main" id="{B1A4976D-A94A-21EC-2273-72CBDDE2FF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Tree>
    <p:custDataLst>
      <p:tags r:id="rId1"/>
    </p:custDataLst>
    <p:extLst>
      <p:ext uri="{BB962C8B-B14F-4D97-AF65-F5344CB8AC3E}">
        <p14:creationId xmlns:p14="http://schemas.microsoft.com/office/powerpoint/2010/main" val="38695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 xmlns:a16="http://schemas.microsoft.com/office/drawing/2014/main" id="{21251886-C15C-B138-1534-7C5A837352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4" name="Rectangle 23">
            <a:extLst>
              <a:ext uri="{FF2B5EF4-FFF2-40B4-BE49-F238E27FC236}">
                <a16:creationId xmlns="" xmlns:a16="http://schemas.microsoft.com/office/drawing/2014/main" id="{FDC22805-0567-B6C7-AC46-750B0A73364B}"/>
              </a:ext>
            </a:extLst>
          </p:cNvPr>
          <p:cNvSpPr/>
          <p:nvPr/>
        </p:nvSpPr>
        <p:spPr>
          <a:xfrm>
            <a:off x="1100667" y="2957689"/>
            <a:ext cx="9832622" cy="1659467"/>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22" name="Picture 21">
            <a:extLst>
              <a:ext uri="{FF2B5EF4-FFF2-40B4-BE49-F238E27FC236}">
                <a16:creationId xmlns="" xmlns:a16="http://schemas.microsoft.com/office/drawing/2014/main" id="{BD9120EA-82D2-37F1-0BF6-86794B7D3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004" y="3037147"/>
            <a:ext cx="9766285" cy="1580009"/>
          </a:xfrm>
          <a:prstGeom prst="rect">
            <a:avLst/>
          </a:prstGeom>
        </p:spPr>
      </p:pic>
      <p:sp>
        <p:nvSpPr>
          <p:cNvPr id="28" name="TextBox 27">
            <a:extLst>
              <a:ext uri="{FF2B5EF4-FFF2-40B4-BE49-F238E27FC236}">
                <a16:creationId xmlns="" xmlns:a16="http://schemas.microsoft.com/office/drawing/2014/main" id="{77A9B3B6-6F71-F68E-090D-2D0F2D02F4C2}"/>
              </a:ext>
            </a:extLst>
          </p:cNvPr>
          <p:cNvSpPr txBox="1"/>
          <p:nvPr/>
        </p:nvSpPr>
        <p:spPr>
          <a:xfrm>
            <a:off x="609600" y="652903"/>
            <a:ext cx="2709333" cy="1077218"/>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Fonts</a:t>
            </a:r>
          </a:p>
          <a:p>
            <a:r>
              <a:rPr lang="en-US" dirty="0"/>
              <a:t/>
            </a:r>
            <a:br>
              <a:rPr lang="en-US" dirty="0"/>
            </a:br>
            <a:endParaRPr lang="fa-IR" dirty="0"/>
          </a:p>
        </p:txBody>
      </p:sp>
      <p:sp>
        <p:nvSpPr>
          <p:cNvPr id="29" name="TextBox 28">
            <a:extLst>
              <a:ext uri="{FF2B5EF4-FFF2-40B4-BE49-F238E27FC236}">
                <a16:creationId xmlns="" xmlns:a16="http://schemas.microsoft.com/office/drawing/2014/main" id="{C0D9FBF1-C614-490A-4E5C-E1B0C9514118}"/>
              </a:ext>
            </a:extLst>
          </p:cNvPr>
          <p:cNvSpPr txBox="1"/>
          <p:nvPr/>
        </p:nvSpPr>
        <p:spPr>
          <a:xfrm>
            <a:off x="1343380" y="2021503"/>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 xmlns:a16="http://schemas.microsoft.com/office/drawing/2014/main" id="{77E6EFEC-8BF4-D13C-8159-CA50AD52406A}"/>
              </a:ext>
            </a:extLst>
          </p:cNvPr>
          <p:cNvCxnSpPr/>
          <p:nvPr/>
        </p:nvCxnSpPr>
        <p:spPr>
          <a:xfrm>
            <a:off x="2038442" y="2390835"/>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5327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BC190EF0-FB89-9FAD-296E-3C24146FB7DC}"/>
              </a:ext>
            </a:extLst>
          </p:cNvPr>
          <p:cNvSpPr txBox="1"/>
          <p:nvPr/>
        </p:nvSpPr>
        <p:spPr>
          <a:xfrm>
            <a:off x="1150374" y="1388495"/>
            <a:ext cx="6096000" cy="369332"/>
          </a:xfrm>
          <a:prstGeom prst="rect">
            <a:avLst/>
          </a:prstGeom>
          <a:noFill/>
        </p:spPr>
        <p:txBody>
          <a:bodyPr wrap="square">
            <a:spAutoFit/>
          </a:bodyPr>
          <a:lstStyle/>
          <a:p>
            <a:r>
              <a:rPr lang="it-IT" dirty="0">
                <a:latin typeface="Arial(body)"/>
              </a:rPr>
              <a:t>CSS syntax consists of a selector, a property, and a value. </a:t>
            </a:r>
          </a:p>
        </p:txBody>
      </p:sp>
      <p:sp>
        <p:nvSpPr>
          <p:cNvPr id="6" name="箭头: 五边形 1">
            <a:extLst>
              <a:ext uri="{FF2B5EF4-FFF2-40B4-BE49-F238E27FC236}">
                <a16:creationId xmlns="" xmlns:a16="http://schemas.microsoft.com/office/drawing/2014/main" id="{F98C2445-67CB-AECB-68D6-FE8CF5B08605}"/>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TextBox 9">
            <a:extLst>
              <a:ext uri="{FF2B5EF4-FFF2-40B4-BE49-F238E27FC236}">
                <a16:creationId xmlns="" xmlns:a16="http://schemas.microsoft.com/office/drawing/2014/main" id="{277E8C9B-84F6-77E2-9F7A-85DC85970BCE}"/>
              </a:ext>
            </a:extLst>
          </p:cNvPr>
          <p:cNvSpPr txBox="1"/>
          <p:nvPr/>
        </p:nvSpPr>
        <p:spPr>
          <a:xfrm>
            <a:off x="1002892" y="757309"/>
            <a:ext cx="2399070" cy="461665"/>
          </a:xfrm>
          <a:prstGeom prst="rect">
            <a:avLst/>
          </a:prstGeom>
          <a:noFill/>
        </p:spPr>
        <p:txBody>
          <a:bodyPr wrap="square">
            <a:spAutoFit/>
          </a:bodyPr>
          <a:lstStyle/>
          <a:p>
            <a:pPr marL="342900" indent="-342900">
              <a:buFont typeface="Wingdings" panose="05000000000000000000" pitchFamily="2" charset="2"/>
              <a:buChar char="Ø"/>
            </a:pPr>
            <a:r>
              <a:rPr lang="it-IT" sz="2400" b="1" dirty="0">
                <a:solidFill>
                  <a:srgbClr val="C00000"/>
                </a:solidFill>
                <a:latin typeface="Arial" panose="020B0604020202020204" pitchFamily="34" charset="0"/>
                <a:cs typeface="Arial" panose="020B0604020202020204" pitchFamily="34" charset="0"/>
              </a:rPr>
              <a:t>CSS syntax </a:t>
            </a:r>
          </a:p>
        </p:txBody>
      </p:sp>
      <p:sp>
        <p:nvSpPr>
          <p:cNvPr id="12" name="TextBox 11">
            <a:extLst>
              <a:ext uri="{FF2B5EF4-FFF2-40B4-BE49-F238E27FC236}">
                <a16:creationId xmlns="" xmlns:a16="http://schemas.microsoft.com/office/drawing/2014/main" id="{EE161EB5-3195-44A3-10A9-50041366CCAE}"/>
              </a:ext>
            </a:extLst>
          </p:cNvPr>
          <p:cNvSpPr txBox="1"/>
          <p:nvPr/>
        </p:nvSpPr>
        <p:spPr>
          <a:xfrm>
            <a:off x="1661651" y="2283231"/>
            <a:ext cx="6096000" cy="369332"/>
          </a:xfrm>
          <a:prstGeom prst="rect">
            <a:avLst/>
          </a:prstGeom>
          <a:noFill/>
        </p:spPr>
        <p:txBody>
          <a:bodyPr wrap="square">
            <a:spAutoFit/>
          </a:bodyPr>
          <a:lstStyle/>
          <a:p>
            <a:r>
              <a:rPr lang="it-IT" dirty="0">
                <a:solidFill>
                  <a:schemeClr val="accent1">
                    <a:lumMod val="60000"/>
                    <a:lumOff val="40000"/>
                  </a:schemeClr>
                </a:solidFill>
                <a:latin typeface="Arial(body)"/>
              </a:rPr>
              <a:t>General Structure: </a:t>
            </a:r>
          </a:p>
        </p:txBody>
      </p:sp>
      <p:sp>
        <p:nvSpPr>
          <p:cNvPr id="15" name="Rectangle 14">
            <a:extLst>
              <a:ext uri="{FF2B5EF4-FFF2-40B4-BE49-F238E27FC236}">
                <a16:creationId xmlns="" xmlns:a16="http://schemas.microsoft.com/office/drawing/2014/main" id="{45C6621C-E0CD-235D-85EC-CDB9A7ED50B9}"/>
              </a:ext>
            </a:extLst>
          </p:cNvPr>
          <p:cNvSpPr/>
          <p:nvPr/>
        </p:nvSpPr>
        <p:spPr>
          <a:xfrm>
            <a:off x="4463845" y="2153264"/>
            <a:ext cx="1946788" cy="115037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TextBox 15">
            <a:extLst>
              <a:ext uri="{FF2B5EF4-FFF2-40B4-BE49-F238E27FC236}">
                <a16:creationId xmlns="" xmlns:a16="http://schemas.microsoft.com/office/drawing/2014/main" id="{767A87FA-5A4E-A705-0BB9-A87BD6260E98}"/>
              </a:ext>
            </a:extLst>
          </p:cNvPr>
          <p:cNvSpPr txBox="1"/>
          <p:nvPr/>
        </p:nvSpPr>
        <p:spPr>
          <a:xfrm>
            <a:off x="4535130" y="2283231"/>
            <a:ext cx="1946788" cy="923330"/>
          </a:xfrm>
          <a:prstGeom prst="rect">
            <a:avLst/>
          </a:prstGeom>
          <a:noFill/>
        </p:spPr>
        <p:txBody>
          <a:bodyPr wrap="square">
            <a:spAutoFit/>
          </a:bodyPr>
          <a:lstStyle/>
          <a:p>
            <a:r>
              <a:rPr lang="it-IT" dirty="0">
                <a:solidFill>
                  <a:srgbClr val="DEA900"/>
                </a:solidFill>
              </a:rPr>
              <a:t>selector</a:t>
            </a:r>
            <a:r>
              <a:rPr lang="it-IT" dirty="0"/>
              <a:t> {</a:t>
            </a:r>
          </a:p>
          <a:p>
            <a:r>
              <a:rPr lang="it-IT" dirty="0">
                <a:solidFill>
                  <a:srgbClr val="0070C0"/>
                </a:solidFill>
              </a:rPr>
              <a:t>  property</a:t>
            </a:r>
            <a:r>
              <a:rPr lang="it-IT" dirty="0"/>
              <a:t>: </a:t>
            </a:r>
            <a:r>
              <a:rPr lang="it-IT" dirty="0">
                <a:solidFill>
                  <a:srgbClr val="FF0000"/>
                </a:solidFill>
              </a:rPr>
              <a:t>value</a:t>
            </a:r>
            <a:r>
              <a:rPr lang="it-IT" dirty="0"/>
              <a:t>;</a:t>
            </a:r>
          </a:p>
          <a:p>
            <a:r>
              <a:rPr lang="it-IT" dirty="0"/>
              <a:t>}</a:t>
            </a:r>
          </a:p>
        </p:txBody>
      </p:sp>
      <p:sp>
        <p:nvSpPr>
          <p:cNvPr id="18" name="TextBox 17">
            <a:extLst>
              <a:ext uri="{FF2B5EF4-FFF2-40B4-BE49-F238E27FC236}">
                <a16:creationId xmlns="" xmlns:a16="http://schemas.microsoft.com/office/drawing/2014/main" id="{3DC3C0C3-8108-0160-8E02-79D65B217035}"/>
              </a:ext>
            </a:extLst>
          </p:cNvPr>
          <p:cNvSpPr txBox="1"/>
          <p:nvPr/>
        </p:nvSpPr>
        <p:spPr>
          <a:xfrm>
            <a:off x="1661651" y="3999582"/>
            <a:ext cx="2074607" cy="369332"/>
          </a:xfrm>
          <a:prstGeom prst="rect">
            <a:avLst/>
          </a:prstGeom>
          <a:noFill/>
        </p:spPr>
        <p:txBody>
          <a:bodyPr wrap="square">
            <a:spAutoFit/>
          </a:bodyPr>
          <a:lstStyle/>
          <a:p>
            <a:r>
              <a:rPr lang="it-IT" dirty="0">
                <a:solidFill>
                  <a:schemeClr val="accent1">
                    <a:lumMod val="60000"/>
                    <a:lumOff val="40000"/>
                  </a:schemeClr>
                </a:solidFill>
                <a:latin typeface="Arial(body)"/>
              </a:rPr>
              <a:t> Example:</a:t>
            </a:r>
          </a:p>
        </p:txBody>
      </p:sp>
      <p:sp>
        <p:nvSpPr>
          <p:cNvPr id="19" name="Rectangle 18">
            <a:extLst>
              <a:ext uri="{FF2B5EF4-FFF2-40B4-BE49-F238E27FC236}">
                <a16:creationId xmlns="" xmlns:a16="http://schemas.microsoft.com/office/drawing/2014/main" id="{2B6D6EE2-7609-3066-F8D8-7ADB01CCCF52}"/>
              </a:ext>
            </a:extLst>
          </p:cNvPr>
          <p:cNvSpPr/>
          <p:nvPr/>
        </p:nvSpPr>
        <p:spPr>
          <a:xfrm>
            <a:off x="4463845" y="3630250"/>
            <a:ext cx="1946788" cy="115037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xtBox 20">
            <a:extLst>
              <a:ext uri="{FF2B5EF4-FFF2-40B4-BE49-F238E27FC236}">
                <a16:creationId xmlns="" xmlns:a16="http://schemas.microsoft.com/office/drawing/2014/main" id="{7BF67BC2-B488-227A-F22F-47CE7D8EBE26}"/>
              </a:ext>
            </a:extLst>
          </p:cNvPr>
          <p:cNvSpPr txBox="1"/>
          <p:nvPr/>
        </p:nvSpPr>
        <p:spPr>
          <a:xfrm>
            <a:off x="4473677" y="3630250"/>
            <a:ext cx="2664543" cy="1200329"/>
          </a:xfrm>
          <a:prstGeom prst="rect">
            <a:avLst/>
          </a:prstGeom>
          <a:noFill/>
        </p:spPr>
        <p:txBody>
          <a:bodyPr wrap="square">
            <a:spAutoFit/>
          </a:bodyPr>
          <a:lstStyle/>
          <a:p>
            <a:r>
              <a:rPr lang="it-IT" dirty="0">
                <a:solidFill>
                  <a:srgbClr val="DEA900"/>
                </a:solidFill>
              </a:rPr>
              <a:t>p</a:t>
            </a:r>
            <a:r>
              <a:rPr lang="it-IT" dirty="0"/>
              <a:t> {</a:t>
            </a:r>
          </a:p>
          <a:p>
            <a:r>
              <a:rPr lang="it-IT" dirty="0">
                <a:solidFill>
                  <a:schemeClr val="accent3">
                    <a:lumMod val="75000"/>
                  </a:schemeClr>
                </a:solidFill>
              </a:rPr>
              <a:t>  </a:t>
            </a:r>
            <a:r>
              <a:rPr lang="it-IT" dirty="0">
                <a:solidFill>
                  <a:srgbClr val="0070C0"/>
                </a:solidFill>
              </a:rPr>
              <a:t>color</a:t>
            </a:r>
            <a:r>
              <a:rPr lang="it-IT" dirty="0"/>
              <a:t>: </a:t>
            </a:r>
            <a:r>
              <a:rPr lang="it-IT" dirty="0">
                <a:solidFill>
                  <a:srgbClr val="FF0000"/>
                </a:solidFill>
              </a:rPr>
              <a:t>red</a:t>
            </a:r>
            <a:r>
              <a:rPr lang="it-IT" dirty="0"/>
              <a:t>;</a:t>
            </a:r>
          </a:p>
          <a:p>
            <a:r>
              <a:rPr lang="it-IT" dirty="0"/>
              <a:t> </a:t>
            </a:r>
            <a:r>
              <a:rPr lang="it-IT" dirty="0">
                <a:solidFill>
                  <a:srgbClr val="0070C0"/>
                </a:solidFill>
              </a:rPr>
              <a:t> font-size</a:t>
            </a:r>
            <a:r>
              <a:rPr lang="it-IT" dirty="0"/>
              <a:t>: </a:t>
            </a:r>
            <a:r>
              <a:rPr lang="it-IT" dirty="0">
                <a:solidFill>
                  <a:srgbClr val="FF0000"/>
                </a:solidFill>
              </a:rPr>
              <a:t>16px</a:t>
            </a:r>
            <a:r>
              <a:rPr lang="it-IT" dirty="0"/>
              <a:t>;</a:t>
            </a:r>
          </a:p>
          <a:p>
            <a:r>
              <a:rPr lang="it-IT" dirty="0"/>
              <a:t>}</a:t>
            </a:r>
          </a:p>
        </p:txBody>
      </p:sp>
      <p:pic>
        <p:nvPicPr>
          <p:cNvPr id="22" name="Picture 21">
            <a:extLst>
              <a:ext uri="{FF2B5EF4-FFF2-40B4-BE49-F238E27FC236}">
                <a16:creationId xmlns="" xmlns:a16="http://schemas.microsoft.com/office/drawing/2014/main" id="{2BC9D8FA-CD85-6BE4-FB08-0CEA3A353A12}"/>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24" name="TextBox 23">
            <a:extLst>
              <a:ext uri="{FF2B5EF4-FFF2-40B4-BE49-F238E27FC236}">
                <a16:creationId xmlns="" xmlns:a16="http://schemas.microsoft.com/office/drawing/2014/main" id="{2F9F6436-ED6A-E514-B54A-F9D15959C781}"/>
              </a:ext>
            </a:extLst>
          </p:cNvPr>
          <p:cNvSpPr txBox="1"/>
          <p:nvPr/>
        </p:nvSpPr>
        <p:spPr>
          <a:xfrm>
            <a:off x="1366684" y="5360501"/>
            <a:ext cx="8917857" cy="369332"/>
          </a:xfrm>
          <a:prstGeom prst="rect">
            <a:avLst/>
          </a:prstGeom>
          <a:noFill/>
        </p:spPr>
        <p:txBody>
          <a:bodyPr wrap="square">
            <a:spAutoFit/>
          </a:bodyPr>
          <a:lstStyle/>
          <a:p>
            <a:r>
              <a:rPr lang="it-IT" dirty="0">
                <a:latin typeface="Arial(body)"/>
              </a:rPr>
              <a:t>This code sets the text color of the &lt;p&gt; tag to red and the font size to 16 pixels.</a:t>
            </a:r>
          </a:p>
        </p:txBody>
      </p:sp>
    </p:spTree>
    <p:extLst>
      <p:ext uri="{BB962C8B-B14F-4D97-AF65-F5344CB8AC3E}">
        <p14:creationId xmlns:p14="http://schemas.microsoft.com/office/powerpoint/2010/main" val="3692381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59332501-7FB9-54B3-E797-1B6F1B532026}"/>
              </a:ext>
            </a:extLst>
          </p:cNvPr>
          <p:cNvSpPr txBox="1"/>
          <p:nvPr/>
        </p:nvSpPr>
        <p:spPr>
          <a:xfrm>
            <a:off x="711199" y="619036"/>
            <a:ext cx="6096000" cy="1077218"/>
          </a:xfrm>
          <a:prstGeom prst="rect">
            <a:avLst/>
          </a:prstGeom>
          <a:noFill/>
        </p:spPr>
        <p:txBody>
          <a:bodyPr wrap="square">
            <a:spAutoFit/>
          </a:bodyPr>
          <a:lstStyle/>
          <a:p>
            <a:pPr marL="457200" indent="-457200" algn="l">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 Style</a:t>
            </a:r>
          </a:p>
          <a:p>
            <a:r>
              <a:rPr lang="en-US" dirty="0"/>
              <a:t/>
            </a:r>
            <a:br>
              <a:rPr lang="en-US" dirty="0"/>
            </a:br>
            <a:endParaRPr lang="fa-IR" dirty="0"/>
          </a:p>
        </p:txBody>
      </p:sp>
      <p:sp>
        <p:nvSpPr>
          <p:cNvPr id="15" name="TextBox 14">
            <a:extLst>
              <a:ext uri="{FF2B5EF4-FFF2-40B4-BE49-F238E27FC236}">
                <a16:creationId xmlns="" xmlns:a16="http://schemas.microsoft.com/office/drawing/2014/main" id="{B9BD0EF4-EE85-F846-D516-59F9431D1A01}"/>
              </a:ext>
            </a:extLst>
          </p:cNvPr>
          <p:cNvSpPr txBox="1"/>
          <p:nvPr/>
        </p:nvSpPr>
        <p:spPr>
          <a:xfrm>
            <a:off x="1128889" y="1454631"/>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font-style</a:t>
            </a:r>
            <a:r>
              <a:rPr lang="en-US" dirty="0">
                <a:latin typeface="Arial" panose="020B0604020202020204" pitchFamily="34" charset="0"/>
                <a:cs typeface="Arial" panose="020B0604020202020204" pitchFamily="34" charset="0"/>
              </a:rPr>
              <a:t> property is mostly used to specify italic text.</a:t>
            </a:r>
            <a:endParaRPr lang="fa-IR"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 xmlns:a16="http://schemas.microsoft.com/office/drawing/2014/main" id="{B8874072-3962-F170-015E-9A914B91B87B}"/>
              </a:ext>
            </a:extLst>
          </p:cNvPr>
          <p:cNvSpPr txBox="1"/>
          <p:nvPr/>
        </p:nvSpPr>
        <p:spPr>
          <a:xfrm>
            <a:off x="1128889" y="2166161"/>
            <a:ext cx="8342489" cy="1841530"/>
          </a:xfrm>
          <a:prstGeom prst="rect">
            <a:avLst/>
          </a:prstGeom>
          <a:noFill/>
        </p:spPr>
        <p:txBody>
          <a:bodyPr wrap="square">
            <a:spAutoFit/>
          </a:bodyPr>
          <a:lstStyle/>
          <a:p>
            <a:r>
              <a:rPr lang="en-US" dirty="0">
                <a:solidFill>
                  <a:srgbClr val="7030A0"/>
                </a:solidFill>
                <a:latin typeface="Arial" panose="020B0604020202020204" pitchFamily="34" charset="0"/>
                <a:cs typeface="Arial" panose="020B0604020202020204" pitchFamily="34" charset="0"/>
              </a:rPr>
              <a:t>This property has three values:</a:t>
            </a:r>
          </a:p>
          <a:p>
            <a:endParaRPr lang="en-US" dirty="0">
              <a:latin typeface="Arial" panose="020B0604020202020204" pitchFamily="34" charset="0"/>
              <a:cs typeface="Arial" panose="020B0604020202020204" pitchFamily="34" charset="0"/>
            </a:endParaRPr>
          </a:p>
          <a:p>
            <a:pPr>
              <a:lnSpc>
                <a:spcPct val="150000"/>
              </a:lnSpc>
            </a:pPr>
            <a:r>
              <a:rPr lang="en-US" dirty="0">
                <a:solidFill>
                  <a:srgbClr val="7030A0"/>
                </a:solidFill>
                <a:latin typeface="Arial" panose="020B0604020202020204" pitchFamily="34" charset="0"/>
                <a:cs typeface="Arial" panose="020B0604020202020204" pitchFamily="34" charset="0"/>
              </a:rPr>
              <a:t>normal</a:t>
            </a:r>
            <a:r>
              <a:rPr lang="en-US" dirty="0">
                <a:latin typeface="Arial" panose="020B0604020202020204" pitchFamily="34" charset="0"/>
                <a:cs typeface="Arial" panose="020B0604020202020204" pitchFamily="34" charset="0"/>
              </a:rPr>
              <a:t> - The text is shown normally</a:t>
            </a:r>
          </a:p>
          <a:p>
            <a:pPr>
              <a:lnSpc>
                <a:spcPct val="150000"/>
              </a:lnSpc>
            </a:pPr>
            <a:r>
              <a:rPr lang="en-US" dirty="0">
                <a:solidFill>
                  <a:srgbClr val="7030A0"/>
                </a:solidFill>
                <a:latin typeface="Arial" panose="020B0604020202020204" pitchFamily="34" charset="0"/>
                <a:cs typeface="Arial" panose="020B0604020202020204" pitchFamily="34" charset="0"/>
              </a:rPr>
              <a:t>italic</a:t>
            </a:r>
            <a:r>
              <a:rPr lang="en-US" dirty="0">
                <a:latin typeface="Arial" panose="020B0604020202020204" pitchFamily="34" charset="0"/>
                <a:cs typeface="Arial" panose="020B0604020202020204" pitchFamily="34" charset="0"/>
              </a:rPr>
              <a:t> - The text is shown in italics</a:t>
            </a:r>
          </a:p>
          <a:p>
            <a:pPr>
              <a:lnSpc>
                <a:spcPct val="150000"/>
              </a:lnSpc>
            </a:pPr>
            <a:r>
              <a:rPr lang="en-US" dirty="0">
                <a:solidFill>
                  <a:srgbClr val="7030A0"/>
                </a:solidFill>
                <a:latin typeface="Arial" panose="020B0604020202020204" pitchFamily="34" charset="0"/>
                <a:cs typeface="Arial" panose="020B0604020202020204" pitchFamily="34" charset="0"/>
              </a:rPr>
              <a:t>oblique</a:t>
            </a:r>
            <a:r>
              <a:rPr lang="en-US" dirty="0">
                <a:latin typeface="Arial" panose="020B0604020202020204" pitchFamily="34" charset="0"/>
                <a:cs typeface="Arial" panose="020B0604020202020204" pitchFamily="34" charset="0"/>
              </a:rPr>
              <a:t> - The text is "leaning" (oblique is very similar to italic, but less supported)</a:t>
            </a:r>
            <a:endParaRPr lang="fa-IR"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 xmlns:a16="http://schemas.microsoft.com/office/drawing/2014/main" id="{0204FB35-117B-0C29-1253-6F7FAC25BA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Tree>
    <p:custDataLst>
      <p:tags r:id="rId1"/>
    </p:custDataLst>
    <p:extLst>
      <p:ext uri="{BB962C8B-B14F-4D97-AF65-F5344CB8AC3E}">
        <p14:creationId xmlns:p14="http://schemas.microsoft.com/office/powerpoint/2010/main" val="40261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F70E23E4-BE94-7933-A35E-4AF0C90103F2}"/>
              </a:ext>
            </a:extLst>
          </p:cNvPr>
          <p:cNvSpPr/>
          <p:nvPr/>
        </p:nvSpPr>
        <p:spPr>
          <a:xfrm>
            <a:off x="914400" y="1795102"/>
            <a:ext cx="8308622" cy="4312356"/>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7" name="TextBox 6">
            <a:extLst>
              <a:ext uri="{FF2B5EF4-FFF2-40B4-BE49-F238E27FC236}">
                <a16:creationId xmlns="" xmlns:a16="http://schemas.microsoft.com/office/drawing/2014/main" id="{B7777507-A97F-DC67-5EDA-0699B02D11B2}"/>
              </a:ext>
            </a:extLst>
          </p:cNvPr>
          <p:cNvSpPr txBox="1"/>
          <p:nvPr/>
        </p:nvSpPr>
        <p:spPr>
          <a:xfrm>
            <a:off x="1055511" y="1795102"/>
            <a:ext cx="3826933" cy="4278094"/>
          </a:xfrm>
          <a:prstGeom prst="rect">
            <a:avLst/>
          </a:prstGeom>
          <a:noFill/>
        </p:spPr>
        <p:txBody>
          <a:bodyPr wrap="square">
            <a:spAutoFit/>
          </a:bodyPr>
          <a:lstStyle/>
          <a:p>
            <a:r>
              <a:rPr lang="en-US" sz="1600" dirty="0">
                <a:solidFill>
                  <a:srgbClr val="C00000"/>
                </a:solidFill>
              </a:rPr>
              <a:t>&lt;style&gt;</a:t>
            </a:r>
          </a:p>
          <a:p>
            <a:r>
              <a:rPr lang="en-US" sz="1600" dirty="0">
                <a:solidFill>
                  <a:srgbClr val="C00000"/>
                </a:solidFill>
              </a:rPr>
              <a:t>.two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text-transform</a:t>
            </a:r>
            <a:r>
              <a:rPr lang="en-US" sz="1600" dirty="0"/>
              <a:t>: </a:t>
            </a:r>
            <a:r>
              <a:rPr lang="en-US" sz="1600" dirty="0">
                <a:solidFill>
                  <a:srgbClr val="0070C0"/>
                </a:solidFill>
              </a:rPr>
              <a:t>uppercase</a:t>
            </a:r>
            <a:r>
              <a:rPr lang="en-US" sz="1600" dirty="0"/>
              <a:t>;</a:t>
            </a:r>
          </a:p>
          <a:p>
            <a:r>
              <a:rPr lang="en-US" sz="1600" dirty="0"/>
              <a:t>  </a:t>
            </a:r>
            <a:r>
              <a:rPr lang="en-US" sz="1600" dirty="0">
                <a:solidFill>
                  <a:srgbClr val="FF0000"/>
                </a:solidFill>
              </a:rPr>
              <a:t>text-indent</a:t>
            </a:r>
            <a:r>
              <a:rPr lang="en-US" sz="1600" dirty="0"/>
              <a:t>: </a:t>
            </a:r>
            <a:r>
              <a:rPr lang="en-US" sz="1600" dirty="0">
                <a:solidFill>
                  <a:srgbClr val="0070C0"/>
                </a:solidFill>
              </a:rPr>
              <a:t>50px</a:t>
            </a:r>
            <a:r>
              <a:rPr lang="en-US" sz="1600" dirty="0"/>
              <a:t>;</a:t>
            </a:r>
          </a:p>
          <a:p>
            <a:r>
              <a:rPr lang="en-US" sz="1600" dirty="0"/>
              <a:t>  </a:t>
            </a:r>
            <a:r>
              <a:rPr lang="en-US" sz="1600" dirty="0">
                <a:solidFill>
                  <a:srgbClr val="FF0000"/>
                </a:solidFill>
              </a:rPr>
              <a:t>letter-spacing</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line-height</a:t>
            </a:r>
            <a:r>
              <a:rPr lang="en-US" sz="1600" dirty="0"/>
              <a:t>: </a:t>
            </a:r>
            <a:r>
              <a:rPr lang="en-US" sz="1600" dirty="0">
                <a:solidFill>
                  <a:srgbClr val="0070C0"/>
                </a:solidFill>
              </a:rPr>
              <a:t>0.7</a:t>
            </a:r>
            <a:r>
              <a:rPr lang="en-US" sz="1600" dirty="0"/>
              <a:t>;</a:t>
            </a:r>
          </a:p>
          <a:p>
            <a:r>
              <a:rPr lang="en-US" sz="1600" dirty="0"/>
              <a:t>  </a:t>
            </a:r>
            <a:r>
              <a:rPr lang="en-US" sz="1600" dirty="0">
                <a:solidFill>
                  <a:srgbClr val="FF0000"/>
                </a:solidFill>
              </a:rPr>
              <a:t>word-spacing</a:t>
            </a:r>
            <a:r>
              <a:rPr lang="en-US" sz="1600" dirty="0"/>
              <a:t>: </a:t>
            </a:r>
            <a:r>
              <a:rPr lang="en-US" sz="1600" dirty="0">
                <a:solidFill>
                  <a:srgbClr val="0070C0"/>
                </a:solidFill>
              </a:rPr>
              <a:t>10px</a:t>
            </a:r>
            <a:r>
              <a:rPr lang="en-US" sz="1600" dirty="0"/>
              <a:t>;</a:t>
            </a:r>
          </a:p>
          <a:p>
            <a:r>
              <a:rPr lang="en-US" sz="1600" dirty="0"/>
              <a:t>    </a:t>
            </a:r>
            <a:r>
              <a:rPr lang="en-US" sz="1600" dirty="0">
                <a:solidFill>
                  <a:srgbClr val="FF0000"/>
                </a:solidFill>
              </a:rPr>
              <a:t>white-space</a:t>
            </a:r>
            <a:r>
              <a:rPr lang="en-US" sz="1600" dirty="0"/>
              <a:t>: </a:t>
            </a:r>
            <a:r>
              <a:rPr lang="en-US" sz="1600" dirty="0" err="1">
                <a:solidFill>
                  <a:srgbClr val="0070C0"/>
                </a:solidFill>
              </a:rPr>
              <a:t>nowrap</a:t>
            </a:r>
            <a:r>
              <a:rPr lang="en-US" sz="1600" dirty="0"/>
              <a:t>;</a:t>
            </a:r>
          </a:p>
          <a:p>
            <a:r>
              <a:rPr lang="en-US" sz="1600" dirty="0"/>
              <a:t>      </a:t>
            </a:r>
            <a:r>
              <a:rPr lang="en-US" sz="1600" dirty="0">
                <a:solidFill>
                  <a:srgbClr val="FF0000"/>
                </a:solidFill>
              </a:rPr>
              <a:t>text-shadow</a:t>
            </a:r>
            <a:r>
              <a:rPr lang="en-US" sz="1600" dirty="0"/>
              <a:t>: </a:t>
            </a:r>
            <a:r>
              <a:rPr lang="en-US" sz="1600" dirty="0">
                <a:solidFill>
                  <a:srgbClr val="0070C0"/>
                </a:solidFill>
              </a:rPr>
              <a:t>2px </a:t>
            </a:r>
            <a:r>
              <a:rPr lang="en-US" sz="1600" dirty="0" err="1">
                <a:solidFill>
                  <a:srgbClr val="0070C0"/>
                </a:solidFill>
              </a:rPr>
              <a:t>2px</a:t>
            </a:r>
            <a:r>
              <a:rPr lang="en-US" sz="1600" dirty="0">
                <a:solidFill>
                  <a:srgbClr val="0070C0"/>
                </a:solidFill>
              </a:rPr>
              <a:t> 5px red;</a:t>
            </a:r>
          </a:p>
          <a:p>
            <a:r>
              <a:rPr lang="en-US" sz="1600" dirty="0"/>
              <a:t>  </a:t>
            </a:r>
            <a:r>
              <a:rPr lang="en-US" sz="1600" dirty="0">
                <a:solidFill>
                  <a:srgbClr val="FF0000"/>
                </a:solidFill>
              </a:rPr>
              <a:t>font-family</a:t>
            </a:r>
            <a:r>
              <a:rPr lang="en-US" sz="1600" dirty="0"/>
              <a:t>: </a:t>
            </a:r>
            <a:r>
              <a:rPr lang="en-US" sz="1600" dirty="0">
                <a:solidFill>
                  <a:srgbClr val="0070C0"/>
                </a:solidFill>
              </a:rPr>
              <a:t>Arial, Helvetica</a:t>
            </a:r>
            <a:r>
              <a:rPr lang="en-US" sz="1600" dirty="0"/>
              <a:t>, </a:t>
            </a:r>
            <a:r>
              <a:rPr lang="en-US" sz="1600" dirty="0">
                <a:solidFill>
                  <a:srgbClr val="0070C0"/>
                </a:solidFill>
              </a:rPr>
              <a:t>sans-serif</a:t>
            </a:r>
            <a:r>
              <a:rPr lang="en-US" sz="1600" dirty="0"/>
              <a:t>;</a:t>
            </a:r>
          </a:p>
          <a:p>
            <a:r>
              <a:rPr lang="en-US" sz="1600" dirty="0">
                <a:highlight>
                  <a:srgbClr val="FFFF00"/>
                </a:highlight>
              </a:rPr>
              <a:t>  </a:t>
            </a:r>
            <a:r>
              <a:rPr lang="en-US" sz="1600" dirty="0">
                <a:solidFill>
                  <a:srgbClr val="FF0000"/>
                </a:solidFill>
                <a:highlight>
                  <a:srgbClr val="FFFF00"/>
                </a:highlight>
              </a:rPr>
              <a:t>font-style</a:t>
            </a:r>
            <a:r>
              <a:rPr lang="en-US" sz="1600" dirty="0">
                <a:highlight>
                  <a:srgbClr val="FFFF00"/>
                </a:highlight>
              </a:rPr>
              <a:t>: </a:t>
            </a:r>
            <a:r>
              <a:rPr lang="en-US" sz="1600" dirty="0">
                <a:solidFill>
                  <a:srgbClr val="0070C0"/>
                </a:solidFill>
                <a:highlight>
                  <a:srgbClr val="FFFF00"/>
                </a:highlight>
              </a:rPr>
              <a:t>italic</a:t>
            </a:r>
            <a:r>
              <a:rPr lang="en-US" sz="1600" dirty="0">
                <a:highlight>
                  <a:srgbClr val="FFFF00"/>
                </a:highlight>
              </a:rPr>
              <a:t>;</a:t>
            </a:r>
          </a:p>
          <a:p>
            <a:r>
              <a:rPr lang="en-US" sz="1600" dirty="0"/>
              <a:t>}</a:t>
            </a:r>
            <a:endParaRPr lang="fa-IR" sz="1600" dirty="0"/>
          </a:p>
        </p:txBody>
      </p:sp>
      <p:sp>
        <p:nvSpPr>
          <p:cNvPr id="9" name="TextBox 8">
            <a:extLst>
              <a:ext uri="{FF2B5EF4-FFF2-40B4-BE49-F238E27FC236}">
                <a16:creationId xmlns="" xmlns:a16="http://schemas.microsoft.com/office/drawing/2014/main" id="{AC4BB034-4B05-7D5F-B3A4-4175E6090F87}"/>
              </a:ext>
            </a:extLst>
          </p:cNvPr>
          <p:cNvSpPr txBox="1"/>
          <p:nvPr/>
        </p:nvSpPr>
        <p:spPr>
          <a:xfrm>
            <a:off x="5802491" y="2058454"/>
            <a:ext cx="3420531" cy="3785652"/>
          </a:xfrm>
          <a:prstGeom prst="rect">
            <a:avLst/>
          </a:prstGeom>
          <a:noFill/>
        </p:spPr>
        <p:txBody>
          <a:bodyPr wrap="square">
            <a:spAutoFit/>
          </a:bodyPr>
          <a:lstStyle/>
          <a:p>
            <a:r>
              <a:rPr lang="en-US" sz="1600" dirty="0">
                <a:solidFill>
                  <a:srgbClr val="C00000"/>
                </a:solidFill>
              </a:rPr>
              <a:t>.one {</a:t>
            </a:r>
          </a:p>
          <a:p>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r>
              <a:rPr lang="en-US" sz="1600" dirty="0"/>
              <a:t>  </a:t>
            </a:r>
            <a:r>
              <a:rPr lang="en-US" sz="1600" dirty="0" err="1">
                <a:solidFill>
                  <a:srgbClr val="FF0000"/>
                </a:solidFill>
              </a:rPr>
              <a:t>text-decoration</a:t>
            </a:r>
            <a:r>
              <a:rPr lang="en-US" sz="1600" dirty="0" err="1"/>
              <a:t>:</a:t>
            </a:r>
            <a:r>
              <a:rPr lang="en-US" sz="1600" dirty="0" err="1">
                <a:solidFill>
                  <a:srgbClr val="0070C0"/>
                </a:solidFill>
              </a:rPr>
              <a:t>overline</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text-decoration-color</a:t>
            </a:r>
            <a:r>
              <a:rPr lang="en-US" sz="1600" dirty="0"/>
              <a:t>: </a:t>
            </a:r>
            <a:r>
              <a:rPr lang="en-US" sz="1600" dirty="0">
                <a:solidFill>
                  <a:srgbClr val="0070C0"/>
                </a:solidFill>
              </a:rPr>
              <a:t>red</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wavy</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25%;</a:t>
            </a:r>
          </a:p>
          <a:p>
            <a:r>
              <a:rPr lang="en-US" sz="1600" dirty="0"/>
              <a:t>  </a:t>
            </a:r>
            <a:r>
              <a:rPr lang="en-US" sz="1600" dirty="0">
                <a:solidFill>
                  <a:srgbClr val="FF0000"/>
                </a:solidFill>
              </a:rPr>
              <a:t>text-transform</a:t>
            </a:r>
            <a:r>
              <a:rPr lang="en-US" sz="1600" dirty="0"/>
              <a:t>: </a:t>
            </a:r>
            <a:r>
              <a:rPr lang="en-US" sz="1600" dirty="0">
                <a:solidFill>
                  <a:srgbClr val="0070C0"/>
                </a:solidFill>
              </a:rPr>
              <a:t>capitalize</a:t>
            </a:r>
            <a:r>
              <a:rPr lang="en-US" sz="1600" dirty="0"/>
              <a:t>;</a:t>
            </a:r>
          </a:p>
          <a:p>
            <a:r>
              <a:rPr lang="en-US" sz="1600" dirty="0"/>
              <a:t>  </a:t>
            </a:r>
            <a:r>
              <a:rPr lang="en-US" sz="1600" dirty="0">
                <a:solidFill>
                  <a:srgbClr val="FF0000"/>
                </a:solidFill>
              </a:rPr>
              <a:t>letter-spacing</a:t>
            </a:r>
            <a:r>
              <a:rPr lang="en-US" sz="1600" dirty="0"/>
              <a:t>: -</a:t>
            </a:r>
            <a:r>
              <a:rPr lang="en-US" sz="1600" dirty="0">
                <a:solidFill>
                  <a:srgbClr val="0070C0"/>
                </a:solidFill>
              </a:rPr>
              <a:t>2px</a:t>
            </a:r>
            <a:r>
              <a:rPr lang="en-US" sz="1600" dirty="0"/>
              <a:t>;</a:t>
            </a:r>
          </a:p>
          <a:p>
            <a:r>
              <a:rPr lang="en-US" sz="1600" dirty="0"/>
              <a:t>  </a:t>
            </a:r>
            <a:r>
              <a:rPr lang="en-US" sz="1600" dirty="0">
                <a:solidFill>
                  <a:srgbClr val="FF0000"/>
                </a:solidFill>
              </a:rPr>
              <a:t>line-height</a:t>
            </a:r>
            <a:r>
              <a:rPr lang="en-US" sz="1600" dirty="0"/>
              <a:t>: </a:t>
            </a:r>
            <a:r>
              <a:rPr lang="en-US" sz="1600" dirty="0">
                <a:solidFill>
                  <a:srgbClr val="0070C0"/>
                </a:solidFill>
              </a:rPr>
              <a:t>1.8</a:t>
            </a:r>
            <a:r>
              <a:rPr lang="en-US" sz="1600" dirty="0"/>
              <a:t>;</a:t>
            </a:r>
          </a:p>
          <a:p>
            <a:r>
              <a:rPr lang="en-US" sz="1600" dirty="0"/>
              <a:t>  </a:t>
            </a:r>
            <a:r>
              <a:rPr lang="en-US" sz="1600" dirty="0">
                <a:solidFill>
                  <a:srgbClr val="FF0000"/>
                </a:solidFill>
              </a:rPr>
              <a:t>word-spacing</a:t>
            </a:r>
            <a:r>
              <a:rPr lang="en-US" sz="1600" dirty="0"/>
              <a:t>: -</a:t>
            </a:r>
            <a:r>
              <a:rPr lang="en-US" sz="1600" dirty="0">
                <a:solidFill>
                  <a:srgbClr val="0070C0"/>
                </a:solidFill>
              </a:rPr>
              <a:t>2px</a:t>
            </a:r>
            <a:r>
              <a:rPr lang="en-US" sz="1600" dirty="0"/>
              <a:t>;</a:t>
            </a:r>
          </a:p>
          <a:p>
            <a:r>
              <a:rPr lang="en-US" sz="1600" dirty="0"/>
              <a:t>    </a:t>
            </a:r>
            <a:r>
              <a:rPr lang="en-US" sz="1600" dirty="0">
                <a:solidFill>
                  <a:srgbClr val="FF0000"/>
                </a:solidFill>
              </a:rPr>
              <a:t>white-space</a:t>
            </a:r>
            <a:r>
              <a:rPr lang="en-US" sz="1600" dirty="0"/>
              <a:t>: </a:t>
            </a:r>
            <a:r>
              <a:rPr lang="en-US" sz="1600" dirty="0" err="1">
                <a:solidFill>
                  <a:srgbClr val="0070C0"/>
                </a:solidFill>
              </a:rPr>
              <a:t>nowrap</a:t>
            </a:r>
            <a:r>
              <a:rPr lang="en-US" sz="1600" dirty="0"/>
              <a:t>;</a:t>
            </a:r>
          </a:p>
          <a:p>
            <a:r>
              <a:rPr lang="en-US" sz="1600" dirty="0"/>
              <a:t>      </a:t>
            </a:r>
            <a:r>
              <a:rPr lang="en-US" sz="1600" dirty="0">
                <a:solidFill>
                  <a:srgbClr val="FF0000"/>
                </a:solidFill>
              </a:rPr>
              <a:t>text-shadow</a:t>
            </a:r>
            <a:r>
              <a:rPr lang="en-US" sz="1600" dirty="0"/>
              <a:t>: </a:t>
            </a:r>
            <a:r>
              <a:rPr lang="en-US" sz="1600" dirty="0">
                <a:solidFill>
                  <a:srgbClr val="0070C0"/>
                </a:solidFill>
              </a:rPr>
              <a:t>2px </a:t>
            </a:r>
            <a:r>
              <a:rPr lang="en-US" sz="1600" dirty="0" err="1">
                <a:solidFill>
                  <a:srgbClr val="0070C0"/>
                </a:solidFill>
              </a:rPr>
              <a:t>2px</a:t>
            </a:r>
            <a:r>
              <a:rPr lang="en-US" sz="1600" dirty="0">
                <a:solidFill>
                  <a:srgbClr val="0070C0"/>
                </a:solidFill>
              </a:rPr>
              <a:t>;</a:t>
            </a:r>
          </a:p>
          <a:p>
            <a:r>
              <a:rPr lang="en-US" sz="1600" dirty="0">
                <a:highlight>
                  <a:srgbClr val="FFFF00"/>
                </a:highlight>
              </a:rPr>
              <a:t>      </a:t>
            </a:r>
            <a:r>
              <a:rPr lang="en-US" sz="1600" dirty="0">
                <a:solidFill>
                  <a:srgbClr val="FF0000"/>
                </a:solidFill>
                <a:highlight>
                  <a:srgbClr val="FFFF00"/>
                </a:highlight>
              </a:rPr>
              <a:t>font-style</a:t>
            </a:r>
            <a:r>
              <a:rPr lang="en-US" sz="1600" dirty="0">
                <a:highlight>
                  <a:srgbClr val="FFFF00"/>
                </a:highlight>
              </a:rPr>
              <a:t>: </a:t>
            </a:r>
            <a:r>
              <a:rPr lang="en-US" sz="1600" dirty="0">
                <a:solidFill>
                  <a:srgbClr val="0070C0"/>
                </a:solidFill>
                <a:highlight>
                  <a:srgbClr val="FFFF00"/>
                </a:highlight>
              </a:rPr>
              <a:t>oblique</a:t>
            </a:r>
            <a:r>
              <a:rPr lang="en-US" sz="1600" dirty="0">
                <a:highlight>
                  <a:srgbClr val="FFFF00"/>
                </a:highlight>
              </a:rPr>
              <a:t>;</a:t>
            </a:r>
          </a:p>
          <a:p>
            <a:r>
              <a:rPr lang="en-US" sz="1600" dirty="0">
                <a:solidFill>
                  <a:srgbClr val="C00000"/>
                </a:solidFill>
              </a:rPr>
              <a:t>&lt;/style&gt;</a:t>
            </a:r>
            <a:endParaRPr lang="fa-IR" sz="1600" dirty="0">
              <a:solidFill>
                <a:srgbClr val="C00000"/>
              </a:solidFill>
            </a:endParaRPr>
          </a:p>
        </p:txBody>
      </p:sp>
      <p:pic>
        <p:nvPicPr>
          <p:cNvPr id="12" name="Picture 11">
            <a:extLst>
              <a:ext uri="{FF2B5EF4-FFF2-40B4-BE49-F238E27FC236}">
                <a16:creationId xmlns="" xmlns:a16="http://schemas.microsoft.com/office/drawing/2014/main" id="{6F05FC3A-DC36-D8ED-0AD5-00B1BB1F33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13" name="TextBox 12">
            <a:extLst>
              <a:ext uri="{FF2B5EF4-FFF2-40B4-BE49-F238E27FC236}">
                <a16:creationId xmlns="" xmlns:a16="http://schemas.microsoft.com/office/drawing/2014/main" id="{26C090FD-F139-518E-FA96-909BE9A6B900}"/>
              </a:ext>
            </a:extLst>
          </p:cNvPr>
          <p:cNvSpPr txBox="1"/>
          <p:nvPr/>
        </p:nvSpPr>
        <p:spPr>
          <a:xfrm>
            <a:off x="914400" y="1343289"/>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 xmlns:a16="http://schemas.microsoft.com/office/drawing/2014/main" id="{D8FC07BA-3539-772B-CBD2-2AE555D9E224}"/>
              </a:ext>
            </a:extLst>
          </p:cNvPr>
          <p:cNvSpPr txBox="1"/>
          <p:nvPr/>
        </p:nvSpPr>
        <p:spPr>
          <a:xfrm>
            <a:off x="711199" y="619036"/>
            <a:ext cx="6096000" cy="800219"/>
          </a:xfrm>
          <a:prstGeom prst="rect">
            <a:avLst/>
          </a:prstGeom>
          <a:noFill/>
        </p:spPr>
        <p:txBody>
          <a:bodyPr wrap="square">
            <a:spAutoFit/>
          </a:bodyPr>
          <a:lstStyle/>
          <a:p>
            <a:pPr marL="457200" indent="-457200" algn="l">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 Style</a:t>
            </a:r>
            <a:r>
              <a:rPr lang="en-US" dirty="0"/>
              <a:t/>
            </a:r>
            <a:br>
              <a:rPr lang="en-US" dirty="0"/>
            </a:br>
            <a:endParaRPr lang="fa-IR" dirty="0"/>
          </a:p>
        </p:txBody>
      </p:sp>
    </p:spTree>
    <p:extLst>
      <p:ext uri="{BB962C8B-B14F-4D97-AF65-F5344CB8AC3E}">
        <p14:creationId xmlns:p14="http://schemas.microsoft.com/office/powerpoint/2010/main" val="2517631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57ABA250-E492-C09E-AB71-27C347AF2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9" name="Rectangle 8">
            <a:extLst>
              <a:ext uri="{FF2B5EF4-FFF2-40B4-BE49-F238E27FC236}">
                <a16:creationId xmlns="" xmlns:a16="http://schemas.microsoft.com/office/drawing/2014/main" id="{6F40BA92-F309-8394-44D2-E02C4E00B2DF}"/>
              </a:ext>
            </a:extLst>
          </p:cNvPr>
          <p:cNvSpPr/>
          <p:nvPr/>
        </p:nvSpPr>
        <p:spPr>
          <a:xfrm>
            <a:off x="1755423" y="2946401"/>
            <a:ext cx="8184444" cy="1456266"/>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7" name="Picture 6">
            <a:extLst>
              <a:ext uri="{FF2B5EF4-FFF2-40B4-BE49-F238E27FC236}">
                <a16:creationId xmlns="" xmlns:a16="http://schemas.microsoft.com/office/drawing/2014/main" id="{D1DC5004-9A4E-2BB5-F6B8-E68BC3661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264" y="2985115"/>
            <a:ext cx="8104762" cy="1361905"/>
          </a:xfrm>
          <a:prstGeom prst="rect">
            <a:avLst/>
          </a:prstGeom>
        </p:spPr>
      </p:pic>
      <p:sp>
        <p:nvSpPr>
          <p:cNvPr id="10" name="TextBox 9">
            <a:extLst>
              <a:ext uri="{FF2B5EF4-FFF2-40B4-BE49-F238E27FC236}">
                <a16:creationId xmlns="" xmlns:a16="http://schemas.microsoft.com/office/drawing/2014/main" id="{03F11780-99F9-7BE7-5481-E20CA80B6657}"/>
              </a:ext>
            </a:extLst>
          </p:cNvPr>
          <p:cNvSpPr txBox="1"/>
          <p:nvPr/>
        </p:nvSpPr>
        <p:spPr>
          <a:xfrm>
            <a:off x="711199" y="677903"/>
            <a:ext cx="6096000" cy="1077218"/>
          </a:xfrm>
          <a:prstGeom prst="rect">
            <a:avLst/>
          </a:prstGeom>
          <a:noFill/>
        </p:spPr>
        <p:txBody>
          <a:bodyPr wrap="square">
            <a:spAutoFit/>
          </a:bodyPr>
          <a:lstStyle/>
          <a:p>
            <a:pPr marL="457200" indent="-457200" algn="l">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 Style</a:t>
            </a:r>
          </a:p>
          <a:p>
            <a:r>
              <a:rPr lang="en-US" dirty="0"/>
              <a:t/>
            </a:r>
            <a:br>
              <a:rPr lang="en-US" dirty="0"/>
            </a:br>
            <a:endParaRPr lang="fa-IR" dirty="0"/>
          </a:p>
        </p:txBody>
      </p:sp>
      <p:sp>
        <p:nvSpPr>
          <p:cNvPr id="11" name="TextBox 10">
            <a:extLst>
              <a:ext uri="{FF2B5EF4-FFF2-40B4-BE49-F238E27FC236}">
                <a16:creationId xmlns="" xmlns:a16="http://schemas.microsoft.com/office/drawing/2014/main" id="{A981413B-991D-245F-E329-57554FB6CD99}"/>
              </a:ext>
            </a:extLst>
          </p:cNvPr>
          <p:cNvSpPr txBox="1"/>
          <p:nvPr/>
        </p:nvSpPr>
        <p:spPr>
          <a:xfrm>
            <a:off x="1755423" y="2034645"/>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 xmlns:a16="http://schemas.microsoft.com/office/drawing/2014/main" id="{B26566CC-2343-D3D0-D6A9-241DBDD58F1C}"/>
              </a:ext>
            </a:extLst>
          </p:cNvPr>
          <p:cNvCxnSpPr/>
          <p:nvPr/>
        </p:nvCxnSpPr>
        <p:spPr>
          <a:xfrm>
            <a:off x="2450485" y="2403977"/>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5766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75EE4F61-C1D0-DBC5-5BF5-AB7264842799}"/>
              </a:ext>
            </a:extLst>
          </p:cNvPr>
          <p:cNvSpPr txBox="1"/>
          <p:nvPr/>
        </p:nvSpPr>
        <p:spPr>
          <a:xfrm>
            <a:off x="632178" y="633357"/>
            <a:ext cx="6096000" cy="954107"/>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Font Weight</a:t>
            </a:r>
            <a:br>
              <a:rPr lang="en-US" sz="2800" b="1" dirty="0">
                <a:solidFill>
                  <a:srgbClr val="C00000"/>
                </a:solidFill>
                <a:latin typeface="Arial" panose="020B0604020202020204" pitchFamily="34" charset="0"/>
                <a:cs typeface="Arial" panose="020B0604020202020204" pitchFamily="34" charset="0"/>
              </a:rPr>
            </a:br>
            <a:endParaRPr lang="fa-IR" sz="2800" b="1" dirty="0">
              <a:solidFill>
                <a:srgbClr val="C00000"/>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 xmlns:a16="http://schemas.microsoft.com/office/drawing/2014/main" id="{EA8476D4-CBF3-6D14-AE2B-1D17AC216FCA}"/>
              </a:ext>
            </a:extLst>
          </p:cNvPr>
          <p:cNvSpPr txBox="1"/>
          <p:nvPr/>
        </p:nvSpPr>
        <p:spPr>
          <a:xfrm>
            <a:off x="1095022" y="1343289"/>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font-weight</a:t>
            </a:r>
            <a:r>
              <a:rPr lang="en-US" dirty="0">
                <a:latin typeface="Arial" panose="020B0604020202020204" pitchFamily="34" charset="0"/>
                <a:cs typeface="Arial" panose="020B0604020202020204" pitchFamily="34" charset="0"/>
              </a:rPr>
              <a:t> property specifies the weight of a font:</a:t>
            </a:r>
            <a:endParaRPr lang="fa-IR"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 xmlns:a16="http://schemas.microsoft.com/office/drawing/2014/main" id="{C1CD5935-9B0A-E447-461F-DF45FA160B00}"/>
              </a:ext>
            </a:extLst>
          </p:cNvPr>
          <p:cNvSpPr/>
          <p:nvPr/>
        </p:nvSpPr>
        <p:spPr>
          <a:xfrm>
            <a:off x="1162757" y="1968732"/>
            <a:ext cx="8308622" cy="4312356"/>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dirty="0"/>
          </a:p>
        </p:txBody>
      </p:sp>
      <p:sp>
        <p:nvSpPr>
          <p:cNvPr id="11" name="TextBox 10">
            <a:extLst>
              <a:ext uri="{FF2B5EF4-FFF2-40B4-BE49-F238E27FC236}">
                <a16:creationId xmlns="" xmlns:a16="http://schemas.microsoft.com/office/drawing/2014/main" id="{89751312-F46B-BE8E-7195-C748B666BC5B}"/>
              </a:ext>
            </a:extLst>
          </p:cNvPr>
          <p:cNvSpPr txBox="1"/>
          <p:nvPr/>
        </p:nvSpPr>
        <p:spPr>
          <a:xfrm>
            <a:off x="1303868" y="1968732"/>
            <a:ext cx="3826933" cy="4278094"/>
          </a:xfrm>
          <a:prstGeom prst="rect">
            <a:avLst/>
          </a:prstGeom>
          <a:noFill/>
        </p:spPr>
        <p:txBody>
          <a:bodyPr wrap="square">
            <a:spAutoFit/>
          </a:bodyPr>
          <a:lstStyle/>
          <a:p>
            <a:r>
              <a:rPr lang="en-US" sz="1600" dirty="0">
                <a:solidFill>
                  <a:srgbClr val="C00000"/>
                </a:solidFill>
              </a:rPr>
              <a:t>&lt;style&gt;</a:t>
            </a:r>
          </a:p>
          <a:p>
            <a:r>
              <a:rPr lang="en-US" sz="1600" dirty="0">
                <a:solidFill>
                  <a:srgbClr val="C00000"/>
                </a:solidFill>
              </a:rPr>
              <a:t>.two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text-transform</a:t>
            </a:r>
            <a:r>
              <a:rPr lang="en-US" sz="1600" dirty="0"/>
              <a:t>: </a:t>
            </a:r>
            <a:r>
              <a:rPr lang="en-US" sz="1600" dirty="0">
                <a:solidFill>
                  <a:srgbClr val="0070C0"/>
                </a:solidFill>
              </a:rPr>
              <a:t>uppercase</a:t>
            </a:r>
            <a:r>
              <a:rPr lang="en-US" sz="1600" dirty="0"/>
              <a:t>;</a:t>
            </a:r>
          </a:p>
          <a:p>
            <a:r>
              <a:rPr lang="en-US" sz="1600" dirty="0"/>
              <a:t>  </a:t>
            </a:r>
            <a:r>
              <a:rPr lang="en-US" sz="1600" dirty="0">
                <a:solidFill>
                  <a:srgbClr val="FF0000"/>
                </a:solidFill>
              </a:rPr>
              <a:t>text-indent</a:t>
            </a:r>
            <a:r>
              <a:rPr lang="en-US" sz="1600" dirty="0"/>
              <a:t>: </a:t>
            </a:r>
            <a:r>
              <a:rPr lang="en-US" sz="1600" dirty="0">
                <a:solidFill>
                  <a:srgbClr val="0070C0"/>
                </a:solidFill>
              </a:rPr>
              <a:t>50px</a:t>
            </a:r>
            <a:r>
              <a:rPr lang="en-US" sz="1600" dirty="0"/>
              <a:t>;</a:t>
            </a:r>
          </a:p>
          <a:p>
            <a:r>
              <a:rPr lang="en-US" sz="1600" dirty="0"/>
              <a:t>  </a:t>
            </a:r>
            <a:r>
              <a:rPr lang="en-US" sz="1600" dirty="0">
                <a:solidFill>
                  <a:srgbClr val="FF0000"/>
                </a:solidFill>
              </a:rPr>
              <a:t>letter-spacing</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line-height</a:t>
            </a:r>
            <a:r>
              <a:rPr lang="en-US" sz="1600" dirty="0"/>
              <a:t>: </a:t>
            </a:r>
            <a:r>
              <a:rPr lang="en-US" sz="1600" dirty="0">
                <a:solidFill>
                  <a:srgbClr val="0070C0"/>
                </a:solidFill>
              </a:rPr>
              <a:t>0.7</a:t>
            </a:r>
            <a:r>
              <a:rPr lang="en-US" sz="1600" dirty="0"/>
              <a:t>;</a:t>
            </a:r>
          </a:p>
          <a:p>
            <a:r>
              <a:rPr lang="en-US" sz="1600" dirty="0"/>
              <a:t>  </a:t>
            </a:r>
            <a:r>
              <a:rPr lang="en-US" sz="1600" dirty="0">
                <a:solidFill>
                  <a:srgbClr val="FF0000"/>
                </a:solidFill>
              </a:rPr>
              <a:t>word-spacing</a:t>
            </a:r>
            <a:r>
              <a:rPr lang="en-US" sz="1600" dirty="0"/>
              <a:t>: </a:t>
            </a:r>
            <a:r>
              <a:rPr lang="en-US" sz="1600" dirty="0">
                <a:solidFill>
                  <a:srgbClr val="0070C0"/>
                </a:solidFill>
              </a:rPr>
              <a:t>10px</a:t>
            </a:r>
            <a:r>
              <a:rPr lang="en-US" sz="1600" dirty="0"/>
              <a:t>;</a:t>
            </a:r>
          </a:p>
          <a:p>
            <a:r>
              <a:rPr lang="en-US" sz="1600" dirty="0"/>
              <a:t>    </a:t>
            </a:r>
            <a:r>
              <a:rPr lang="en-US" sz="1600" dirty="0">
                <a:solidFill>
                  <a:srgbClr val="FF0000"/>
                </a:solidFill>
              </a:rPr>
              <a:t>white-space</a:t>
            </a:r>
            <a:r>
              <a:rPr lang="en-US" sz="1600" dirty="0"/>
              <a:t>: </a:t>
            </a:r>
            <a:r>
              <a:rPr lang="en-US" sz="1600" dirty="0" err="1">
                <a:solidFill>
                  <a:srgbClr val="0070C0"/>
                </a:solidFill>
              </a:rPr>
              <a:t>nowrap</a:t>
            </a:r>
            <a:r>
              <a:rPr lang="en-US" sz="1600" dirty="0"/>
              <a:t>;</a:t>
            </a:r>
          </a:p>
          <a:p>
            <a:r>
              <a:rPr lang="en-US" sz="1600" dirty="0"/>
              <a:t>      </a:t>
            </a:r>
            <a:r>
              <a:rPr lang="en-US" sz="1600" dirty="0">
                <a:solidFill>
                  <a:srgbClr val="FF0000"/>
                </a:solidFill>
              </a:rPr>
              <a:t>text-shadow</a:t>
            </a:r>
            <a:r>
              <a:rPr lang="en-US" sz="1600" dirty="0"/>
              <a:t>: </a:t>
            </a:r>
            <a:r>
              <a:rPr lang="en-US" sz="1600" dirty="0">
                <a:solidFill>
                  <a:srgbClr val="0070C0"/>
                </a:solidFill>
              </a:rPr>
              <a:t>2px </a:t>
            </a:r>
            <a:r>
              <a:rPr lang="en-US" sz="1600" dirty="0" err="1">
                <a:solidFill>
                  <a:srgbClr val="0070C0"/>
                </a:solidFill>
              </a:rPr>
              <a:t>2px</a:t>
            </a:r>
            <a:r>
              <a:rPr lang="en-US" sz="1600" dirty="0">
                <a:solidFill>
                  <a:srgbClr val="0070C0"/>
                </a:solidFill>
              </a:rPr>
              <a:t> 5px red;</a:t>
            </a:r>
          </a:p>
          <a:p>
            <a:r>
              <a:rPr lang="en-US" sz="1600" dirty="0"/>
              <a:t>  </a:t>
            </a:r>
            <a:r>
              <a:rPr lang="en-US" sz="1600" dirty="0">
                <a:solidFill>
                  <a:srgbClr val="FF0000"/>
                </a:solidFill>
              </a:rPr>
              <a:t>font-family</a:t>
            </a:r>
            <a:r>
              <a:rPr lang="en-US" sz="1600" dirty="0"/>
              <a:t>: </a:t>
            </a:r>
            <a:r>
              <a:rPr lang="en-US" sz="1600" dirty="0">
                <a:solidFill>
                  <a:srgbClr val="0070C0"/>
                </a:solidFill>
              </a:rPr>
              <a:t>Arial, Helvetica</a:t>
            </a:r>
            <a:r>
              <a:rPr lang="en-US" sz="1600" dirty="0"/>
              <a:t>, </a:t>
            </a:r>
            <a:r>
              <a:rPr lang="en-US" sz="1600" dirty="0">
                <a:solidFill>
                  <a:srgbClr val="0070C0"/>
                </a:solidFill>
              </a:rPr>
              <a:t>sans-serif</a:t>
            </a:r>
            <a:r>
              <a:rPr lang="en-US" sz="1600" dirty="0"/>
              <a:t>;</a:t>
            </a:r>
          </a:p>
          <a:p>
            <a:r>
              <a:rPr lang="en-US" sz="1600" dirty="0">
                <a:highlight>
                  <a:srgbClr val="FFFF00"/>
                </a:highlight>
              </a:rPr>
              <a:t>  </a:t>
            </a:r>
            <a:r>
              <a:rPr lang="en-US" sz="1600" dirty="0">
                <a:solidFill>
                  <a:srgbClr val="FF0000"/>
                </a:solidFill>
                <a:highlight>
                  <a:srgbClr val="FFFF00"/>
                </a:highlight>
              </a:rPr>
              <a:t>font-style</a:t>
            </a:r>
            <a:r>
              <a:rPr lang="en-US" sz="1600" dirty="0">
                <a:highlight>
                  <a:srgbClr val="FFFF00"/>
                </a:highlight>
              </a:rPr>
              <a:t>: </a:t>
            </a:r>
            <a:r>
              <a:rPr lang="en-US" sz="1600" dirty="0">
                <a:solidFill>
                  <a:srgbClr val="0070C0"/>
                </a:solidFill>
                <a:highlight>
                  <a:srgbClr val="FFFF00"/>
                </a:highlight>
              </a:rPr>
              <a:t>italic</a:t>
            </a:r>
            <a:r>
              <a:rPr lang="en-US" sz="1600" dirty="0">
                <a:highlight>
                  <a:srgbClr val="FFFF00"/>
                </a:highlight>
              </a:rPr>
              <a:t>;</a:t>
            </a:r>
          </a:p>
          <a:p>
            <a:r>
              <a:rPr lang="en-US" sz="1600" dirty="0"/>
              <a:t>}</a:t>
            </a:r>
            <a:endParaRPr lang="fa-IR" sz="1600" dirty="0"/>
          </a:p>
        </p:txBody>
      </p:sp>
      <p:sp>
        <p:nvSpPr>
          <p:cNvPr id="12" name="TextBox 11">
            <a:extLst>
              <a:ext uri="{FF2B5EF4-FFF2-40B4-BE49-F238E27FC236}">
                <a16:creationId xmlns="" xmlns:a16="http://schemas.microsoft.com/office/drawing/2014/main" id="{CB696E4E-A71F-F4B9-FE2B-93FC787DF1CA}"/>
              </a:ext>
            </a:extLst>
          </p:cNvPr>
          <p:cNvSpPr txBox="1"/>
          <p:nvPr/>
        </p:nvSpPr>
        <p:spPr>
          <a:xfrm>
            <a:off x="6050848" y="2232084"/>
            <a:ext cx="3420531" cy="4031873"/>
          </a:xfrm>
          <a:prstGeom prst="rect">
            <a:avLst/>
          </a:prstGeom>
          <a:noFill/>
        </p:spPr>
        <p:txBody>
          <a:bodyPr wrap="square">
            <a:spAutoFit/>
          </a:bodyPr>
          <a:lstStyle/>
          <a:p>
            <a:r>
              <a:rPr lang="en-US" sz="1600" dirty="0">
                <a:solidFill>
                  <a:srgbClr val="C00000"/>
                </a:solidFill>
              </a:rPr>
              <a:t>.one {</a:t>
            </a:r>
          </a:p>
          <a:p>
            <a:r>
              <a:rPr lang="en-US" sz="1600" dirty="0"/>
              <a:t>  </a:t>
            </a:r>
            <a:r>
              <a:rPr lang="en-US" sz="1600" dirty="0">
                <a:solidFill>
                  <a:srgbClr val="FF0000"/>
                </a:solidFill>
              </a:rPr>
              <a:t>color</a:t>
            </a:r>
            <a:r>
              <a:rPr lang="en-US" sz="1600" dirty="0"/>
              <a:t>: </a:t>
            </a:r>
            <a:r>
              <a:rPr lang="en-US" sz="1600" dirty="0">
                <a:solidFill>
                  <a:srgbClr val="0070C0"/>
                </a:solidFill>
              </a:rPr>
              <a:t>green</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right</a:t>
            </a:r>
            <a:r>
              <a:rPr lang="en-US" sz="1600" dirty="0"/>
              <a:t>;</a:t>
            </a:r>
          </a:p>
          <a:p>
            <a:r>
              <a:rPr lang="en-US" sz="1600" dirty="0"/>
              <a:t>  </a:t>
            </a:r>
            <a:r>
              <a:rPr lang="en-US" sz="1600" dirty="0" err="1">
                <a:solidFill>
                  <a:srgbClr val="FF0000"/>
                </a:solidFill>
              </a:rPr>
              <a:t>text-decoration</a:t>
            </a:r>
            <a:r>
              <a:rPr lang="en-US" sz="1600" dirty="0" err="1"/>
              <a:t>:</a:t>
            </a:r>
            <a:r>
              <a:rPr lang="en-US" sz="1600" dirty="0" err="1">
                <a:solidFill>
                  <a:srgbClr val="0070C0"/>
                </a:solidFill>
              </a:rPr>
              <a:t>overline</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text-decoration-color</a:t>
            </a:r>
            <a:r>
              <a:rPr lang="en-US" sz="1600" dirty="0"/>
              <a:t>: </a:t>
            </a:r>
            <a:r>
              <a:rPr lang="en-US" sz="1600" dirty="0">
                <a:solidFill>
                  <a:srgbClr val="0070C0"/>
                </a:solidFill>
              </a:rPr>
              <a:t>red</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wavy</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25%;</a:t>
            </a:r>
          </a:p>
          <a:p>
            <a:r>
              <a:rPr lang="en-US" sz="1600" dirty="0"/>
              <a:t>  </a:t>
            </a:r>
            <a:r>
              <a:rPr lang="en-US" sz="1600" dirty="0">
                <a:solidFill>
                  <a:srgbClr val="FF0000"/>
                </a:solidFill>
              </a:rPr>
              <a:t>text-transform</a:t>
            </a:r>
            <a:r>
              <a:rPr lang="en-US" sz="1600" dirty="0"/>
              <a:t>: </a:t>
            </a:r>
            <a:r>
              <a:rPr lang="en-US" sz="1600" dirty="0">
                <a:solidFill>
                  <a:srgbClr val="0070C0"/>
                </a:solidFill>
              </a:rPr>
              <a:t>capitalize</a:t>
            </a:r>
            <a:r>
              <a:rPr lang="en-US" sz="1600" dirty="0"/>
              <a:t>;</a:t>
            </a:r>
          </a:p>
          <a:p>
            <a:r>
              <a:rPr lang="en-US" sz="1600" dirty="0"/>
              <a:t>  </a:t>
            </a:r>
            <a:r>
              <a:rPr lang="en-US" sz="1600" dirty="0">
                <a:solidFill>
                  <a:srgbClr val="FF0000"/>
                </a:solidFill>
              </a:rPr>
              <a:t>letter-spacing</a:t>
            </a:r>
            <a:r>
              <a:rPr lang="en-US" sz="1600" dirty="0"/>
              <a:t>: -</a:t>
            </a:r>
            <a:r>
              <a:rPr lang="en-US" sz="1600" dirty="0">
                <a:solidFill>
                  <a:srgbClr val="0070C0"/>
                </a:solidFill>
              </a:rPr>
              <a:t>2px</a:t>
            </a:r>
            <a:r>
              <a:rPr lang="en-US" sz="1600" dirty="0"/>
              <a:t>;</a:t>
            </a:r>
          </a:p>
          <a:p>
            <a:r>
              <a:rPr lang="en-US" sz="1600" dirty="0"/>
              <a:t>  </a:t>
            </a:r>
            <a:r>
              <a:rPr lang="en-US" sz="1600" dirty="0">
                <a:solidFill>
                  <a:srgbClr val="FF0000"/>
                </a:solidFill>
              </a:rPr>
              <a:t>line-height</a:t>
            </a:r>
            <a:r>
              <a:rPr lang="en-US" sz="1600" dirty="0"/>
              <a:t>: </a:t>
            </a:r>
            <a:r>
              <a:rPr lang="en-US" sz="1600" dirty="0">
                <a:solidFill>
                  <a:srgbClr val="0070C0"/>
                </a:solidFill>
              </a:rPr>
              <a:t>1.8</a:t>
            </a:r>
            <a:r>
              <a:rPr lang="en-US" sz="1600" dirty="0"/>
              <a:t>;</a:t>
            </a:r>
          </a:p>
          <a:p>
            <a:r>
              <a:rPr lang="en-US" sz="1600" dirty="0"/>
              <a:t>  </a:t>
            </a:r>
            <a:r>
              <a:rPr lang="en-US" sz="1600" dirty="0">
                <a:solidFill>
                  <a:srgbClr val="FF0000"/>
                </a:solidFill>
              </a:rPr>
              <a:t>word-spacing</a:t>
            </a:r>
            <a:r>
              <a:rPr lang="en-US" sz="1600" dirty="0"/>
              <a:t>: -</a:t>
            </a:r>
            <a:r>
              <a:rPr lang="en-US" sz="1600" dirty="0">
                <a:solidFill>
                  <a:srgbClr val="0070C0"/>
                </a:solidFill>
              </a:rPr>
              <a:t>2px</a:t>
            </a:r>
            <a:r>
              <a:rPr lang="en-US" sz="1600" dirty="0"/>
              <a:t>;</a:t>
            </a:r>
          </a:p>
          <a:p>
            <a:r>
              <a:rPr lang="en-US" sz="1600" dirty="0"/>
              <a:t>    </a:t>
            </a:r>
            <a:r>
              <a:rPr lang="en-US" sz="1600" dirty="0">
                <a:solidFill>
                  <a:srgbClr val="FF0000"/>
                </a:solidFill>
              </a:rPr>
              <a:t>white-space</a:t>
            </a:r>
            <a:r>
              <a:rPr lang="en-US" sz="1600" dirty="0"/>
              <a:t>: </a:t>
            </a:r>
            <a:r>
              <a:rPr lang="en-US" sz="1600" dirty="0" err="1">
                <a:solidFill>
                  <a:srgbClr val="0070C0"/>
                </a:solidFill>
              </a:rPr>
              <a:t>nowrap</a:t>
            </a:r>
            <a:r>
              <a:rPr lang="en-US" sz="1600" dirty="0"/>
              <a:t>;</a:t>
            </a:r>
          </a:p>
          <a:p>
            <a:r>
              <a:rPr lang="en-US" sz="1600" dirty="0"/>
              <a:t>      </a:t>
            </a:r>
            <a:r>
              <a:rPr lang="en-US" sz="1600" dirty="0">
                <a:solidFill>
                  <a:srgbClr val="FF0000"/>
                </a:solidFill>
              </a:rPr>
              <a:t>text-shadow</a:t>
            </a:r>
            <a:r>
              <a:rPr lang="en-US" sz="1600" dirty="0"/>
              <a:t>: </a:t>
            </a:r>
            <a:r>
              <a:rPr lang="en-US" sz="1600" dirty="0">
                <a:solidFill>
                  <a:srgbClr val="0070C0"/>
                </a:solidFill>
              </a:rPr>
              <a:t>2px </a:t>
            </a:r>
            <a:r>
              <a:rPr lang="en-US" sz="1600" dirty="0" err="1">
                <a:solidFill>
                  <a:srgbClr val="0070C0"/>
                </a:solidFill>
              </a:rPr>
              <a:t>2px</a:t>
            </a:r>
            <a:r>
              <a:rPr lang="en-US" sz="1600" dirty="0">
                <a:solidFill>
                  <a:srgbClr val="0070C0"/>
                </a:solidFill>
              </a:rPr>
              <a:t>;</a:t>
            </a:r>
          </a:p>
          <a:p>
            <a:r>
              <a:rPr lang="en-US" sz="1600" dirty="0">
                <a:highlight>
                  <a:srgbClr val="FFFF00"/>
                </a:highlight>
              </a:rPr>
              <a:t>      </a:t>
            </a:r>
            <a:r>
              <a:rPr lang="en-US" sz="1600" dirty="0">
                <a:solidFill>
                  <a:srgbClr val="FF0000"/>
                </a:solidFill>
                <a:highlight>
                  <a:srgbClr val="FFFF00"/>
                </a:highlight>
              </a:rPr>
              <a:t>font-style</a:t>
            </a:r>
            <a:r>
              <a:rPr lang="en-US" sz="1600" dirty="0">
                <a:highlight>
                  <a:srgbClr val="FFFF00"/>
                </a:highlight>
              </a:rPr>
              <a:t>: </a:t>
            </a:r>
            <a:r>
              <a:rPr lang="en-US" sz="1600" dirty="0">
                <a:solidFill>
                  <a:srgbClr val="0070C0"/>
                </a:solidFill>
                <a:highlight>
                  <a:srgbClr val="FFFF00"/>
                </a:highlight>
              </a:rPr>
              <a:t>oblique</a:t>
            </a:r>
            <a:r>
              <a:rPr lang="en-US" sz="1600" dirty="0">
                <a:highlight>
                  <a:srgbClr val="FFFF00"/>
                </a:highlight>
              </a:rPr>
              <a:t>;</a:t>
            </a:r>
          </a:p>
          <a:p>
            <a:r>
              <a:rPr lang="en-US" sz="1600" dirty="0">
                <a:highlight>
                  <a:srgbClr val="FFFF00"/>
                </a:highlight>
              </a:rPr>
              <a:t>       </a:t>
            </a:r>
            <a:r>
              <a:rPr lang="en-US" sz="1600" dirty="0">
                <a:solidFill>
                  <a:srgbClr val="FF0000"/>
                </a:solidFill>
                <a:highlight>
                  <a:srgbClr val="FFFF00"/>
                </a:highlight>
              </a:rPr>
              <a:t>font-weight</a:t>
            </a:r>
            <a:r>
              <a:rPr lang="en-US" sz="1600" dirty="0">
                <a:highlight>
                  <a:srgbClr val="FFFF00"/>
                </a:highlight>
              </a:rPr>
              <a:t>: </a:t>
            </a:r>
            <a:r>
              <a:rPr lang="en-US" sz="1600" dirty="0">
                <a:solidFill>
                  <a:srgbClr val="0070C0"/>
                </a:solidFill>
                <a:highlight>
                  <a:srgbClr val="FFFF00"/>
                </a:highlight>
              </a:rPr>
              <a:t>bold</a:t>
            </a:r>
          </a:p>
          <a:p>
            <a:r>
              <a:rPr lang="en-US" sz="1600" dirty="0">
                <a:solidFill>
                  <a:srgbClr val="C00000"/>
                </a:solidFill>
              </a:rPr>
              <a:t>&lt;/style&gt;</a:t>
            </a:r>
            <a:endParaRPr lang="fa-IR" sz="1600" dirty="0">
              <a:solidFill>
                <a:srgbClr val="C00000"/>
              </a:solidFill>
            </a:endParaRPr>
          </a:p>
        </p:txBody>
      </p:sp>
      <p:pic>
        <p:nvPicPr>
          <p:cNvPr id="16" name="Picture 15">
            <a:extLst>
              <a:ext uri="{FF2B5EF4-FFF2-40B4-BE49-F238E27FC236}">
                <a16:creationId xmlns="" xmlns:a16="http://schemas.microsoft.com/office/drawing/2014/main" id="{EB7C9A8C-501E-3750-55DB-05615A9DD5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17" name="TextBox 16">
            <a:extLst>
              <a:ext uri="{FF2B5EF4-FFF2-40B4-BE49-F238E27FC236}">
                <a16:creationId xmlns="" xmlns:a16="http://schemas.microsoft.com/office/drawing/2014/main" id="{25B1EA31-EABF-9336-4644-AC8AAF63223A}"/>
              </a:ext>
            </a:extLst>
          </p:cNvPr>
          <p:cNvSpPr txBox="1"/>
          <p:nvPr/>
        </p:nvSpPr>
        <p:spPr>
          <a:xfrm>
            <a:off x="8004311" y="1546410"/>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8103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97BDDE43-E95A-A7A9-D224-F8FB34D8DB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7" y="651933"/>
            <a:ext cx="1038612" cy="1510349"/>
          </a:xfrm>
          <a:prstGeom prst="rect">
            <a:avLst/>
          </a:prstGeom>
        </p:spPr>
      </p:pic>
      <p:sp>
        <p:nvSpPr>
          <p:cNvPr id="9" name="Rectangle 8">
            <a:extLst>
              <a:ext uri="{FF2B5EF4-FFF2-40B4-BE49-F238E27FC236}">
                <a16:creationId xmlns="" xmlns:a16="http://schemas.microsoft.com/office/drawing/2014/main" id="{99739134-E9E5-2935-7084-0CCA34D62E95}"/>
              </a:ext>
            </a:extLst>
          </p:cNvPr>
          <p:cNvSpPr/>
          <p:nvPr/>
        </p:nvSpPr>
        <p:spPr>
          <a:xfrm>
            <a:off x="1490133" y="2837541"/>
            <a:ext cx="8963378" cy="1625600"/>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7" name="Picture 6">
            <a:extLst>
              <a:ext uri="{FF2B5EF4-FFF2-40B4-BE49-F238E27FC236}">
                <a16:creationId xmlns="" xmlns:a16="http://schemas.microsoft.com/office/drawing/2014/main" id="{F9E1CC54-F01A-6069-BB92-D0BDC9884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975" y="2894477"/>
            <a:ext cx="8821694" cy="1498024"/>
          </a:xfrm>
          <a:prstGeom prst="rect">
            <a:avLst/>
          </a:prstGeom>
        </p:spPr>
      </p:pic>
      <p:sp>
        <p:nvSpPr>
          <p:cNvPr id="10" name="TextBox 9">
            <a:extLst>
              <a:ext uri="{FF2B5EF4-FFF2-40B4-BE49-F238E27FC236}">
                <a16:creationId xmlns="" xmlns:a16="http://schemas.microsoft.com/office/drawing/2014/main" id="{14D61B18-9C8A-C4E1-B805-4F630F1D734D}"/>
              </a:ext>
            </a:extLst>
          </p:cNvPr>
          <p:cNvSpPr txBox="1"/>
          <p:nvPr/>
        </p:nvSpPr>
        <p:spPr>
          <a:xfrm>
            <a:off x="632178" y="633357"/>
            <a:ext cx="6096000" cy="954107"/>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Font Weight</a:t>
            </a:r>
            <a:br>
              <a:rPr lang="en-US" sz="2800" b="1" dirty="0">
                <a:solidFill>
                  <a:srgbClr val="C00000"/>
                </a:solidFill>
                <a:latin typeface="Arial" panose="020B0604020202020204" pitchFamily="34" charset="0"/>
                <a:cs typeface="Arial" panose="020B0604020202020204" pitchFamily="34" charset="0"/>
              </a:rPr>
            </a:br>
            <a:endParaRPr lang="fa-IR" sz="2800" b="1" dirty="0">
              <a:solidFill>
                <a:srgbClr val="C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A69246A1-01BD-D4FF-DF9F-6A801FDE7C13}"/>
              </a:ext>
            </a:extLst>
          </p:cNvPr>
          <p:cNvSpPr txBox="1"/>
          <p:nvPr/>
        </p:nvSpPr>
        <p:spPr>
          <a:xfrm>
            <a:off x="1490133" y="2027836"/>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 xmlns:a16="http://schemas.microsoft.com/office/drawing/2014/main" id="{778D876B-38E9-798A-EB7D-79CD933EDC39}"/>
              </a:ext>
            </a:extLst>
          </p:cNvPr>
          <p:cNvCxnSpPr/>
          <p:nvPr/>
        </p:nvCxnSpPr>
        <p:spPr>
          <a:xfrm>
            <a:off x="2185195" y="2397168"/>
            <a:ext cx="0" cy="36124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4483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3D0DBDCD-3721-65FC-8632-19A00C907037}"/>
              </a:ext>
            </a:extLst>
          </p:cNvPr>
          <p:cNvSpPr txBox="1"/>
          <p:nvPr/>
        </p:nvSpPr>
        <p:spPr>
          <a:xfrm>
            <a:off x="699911" y="675480"/>
            <a:ext cx="5396089" cy="800219"/>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 Size</a:t>
            </a:r>
            <a:r>
              <a:rPr lang="en-US" dirty="0"/>
              <a:t/>
            </a:r>
            <a:br>
              <a:rPr lang="en-US" dirty="0"/>
            </a:br>
            <a:endParaRPr lang="fa-IR" dirty="0"/>
          </a:p>
        </p:txBody>
      </p:sp>
      <p:sp>
        <p:nvSpPr>
          <p:cNvPr id="9" name="TextBox 8">
            <a:extLst>
              <a:ext uri="{FF2B5EF4-FFF2-40B4-BE49-F238E27FC236}">
                <a16:creationId xmlns="" xmlns:a16="http://schemas.microsoft.com/office/drawing/2014/main" id="{6FD506DF-E17F-A060-A3BE-2EC2561C788C}"/>
              </a:ext>
            </a:extLst>
          </p:cNvPr>
          <p:cNvSpPr txBox="1"/>
          <p:nvPr/>
        </p:nvSpPr>
        <p:spPr>
          <a:xfrm>
            <a:off x="1151467" y="1310133"/>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a:t>
            </a:r>
            <a:r>
              <a:rPr lang="en-US" dirty="0">
                <a:solidFill>
                  <a:srgbClr val="C00000"/>
                </a:solidFill>
                <a:latin typeface="Arial" panose="020B0604020202020204" pitchFamily="34" charset="0"/>
                <a:cs typeface="Arial" panose="020B0604020202020204" pitchFamily="34" charset="0"/>
              </a:rPr>
              <a:t>font-size</a:t>
            </a:r>
            <a:r>
              <a:rPr lang="en-US" dirty="0">
                <a:latin typeface="Arial" panose="020B0604020202020204" pitchFamily="34" charset="0"/>
                <a:cs typeface="Arial" panose="020B0604020202020204" pitchFamily="34" charset="0"/>
              </a:rPr>
              <a:t> property sets the size of the text.</a:t>
            </a:r>
            <a:endParaRPr lang="fa-IR"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4E2D0409-EA78-9ECE-9A4A-C246EEAC057F}"/>
              </a:ext>
            </a:extLst>
          </p:cNvPr>
          <p:cNvSpPr txBox="1"/>
          <p:nvPr/>
        </p:nvSpPr>
        <p:spPr>
          <a:xfrm>
            <a:off x="1151467" y="1833807"/>
            <a:ext cx="6096000" cy="954107"/>
          </a:xfrm>
          <a:prstGeom prst="rect">
            <a:avLst/>
          </a:prstGeom>
          <a:noFill/>
        </p:spPr>
        <p:txBody>
          <a:bodyPr wrap="square">
            <a:spAutoFit/>
          </a:bodyPr>
          <a:lstStyle/>
          <a:p>
            <a:pPr algn="l"/>
            <a:r>
              <a:rPr lang="en-US" sz="2000" b="1" i="0" dirty="0">
                <a:solidFill>
                  <a:srgbClr val="7030A0"/>
                </a:solidFill>
                <a:effectLst/>
                <a:latin typeface="Arial" panose="020B0604020202020204" pitchFamily="34" charset="0"/>
                <a:cs typeface="Arial" panose="020B0604020202020204" pitchFamily="34" charset="0"/>
              </a:rPr>
              <a:t>Set Font Size With Pixels</a:t>
            </a:r>
          </a:p>
          <a:p>
            <a:r>
              <a:rPr lang="en-US" dirty="0"/>
              <a:t/>
            </a:r>
            <a:br>
              <a:rPr lang="en-US" dirty="0"/>
            </a:br>
            <a:endParaRPr lang="fa-IR" dirty="0"/>
          </a:p>
        </p:txBody>
      </p:sp>
      <p:pic>
        <p:nvPicPr>
          <p:cNvPr id="16" name="Picture 15">
            <a:extLst>
              <a:ext uri="{FF2B5EF4-FFF2-40B4-BE49-F238E27FC236}">
                <a16:creationId xmlns="" xmlns:a16="http://schemas.microsoft.com/office/drawing/2014/main" id="{9F2CCE94-5A9F-B96C-3D32-FD8A3B7060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17" name="Rectangle 16">
            <a:extLst>
              <a:ext uri="{FF2B5EF4-FFF2-40B4-BE49-F238E27FC236}">
                <a16:creationId xmlns="" xmlns:a16="http://schemas.microsoft.com/office/drawing/2014/main" id="{A0E046E2-D5D2-662B-E42B-8FBC816A5209}"/>
              </a:ext>
            </a:extLst>
          </p:cNvPr>
          <p:cNvSpPr/>
          <p:nvPr/>
        </p:nvSpPr>
        <p:spPr>
          <a:xfrm>
            <a:off x="6355643" y="1925939"/>
            <a:ext cx="4176890" cy="4335604"/>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3" name="TextBox 12">
            <a:extLst>
              <a:ext uri="{FF2B5EF4-FFF2-40B4-BE49-F238E27FC236}">
                <a16:creationId xmlns="" xmlns:a16="http://schemas.microsoft.com/office/drawing/2014/main" id="{8E99DD88-A53D-6C46-7CDE-207B8CFB534C}"/>
              </a:ext>
            </a:extLst>
          </p:cNvPr>
          <p:cNvSpPr txBox="1"/>
          <p:nvPr/>
        </p:nvSpPr>
        <p:spPr>
          <a:xfrm>
            <a:off x="6355643" y="2040775"/>
            <a:ext cx="4176890" cy="4278094"/>
          </a:xfrm>
          <a:prstGeom prst="rect">
            <a:avLst/>
          </a:prstGeom>
          <a:noFill/>
        </p:spPr>
        <p:txBody>
          <a:bodyPr wrap="square">
            <a:spAutoFit/>
          </a:bodyPr>
          <a:lstStyle/>
          <a:p>
            <a:r>
              <a:rPr lang="en-US" sz="1600" dirty="0">
                <a:solidFill>
                  <a:srgbClr val="C00000"/>
                </a:solidFill>
              </a:rPr>
              <a:t>.two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text-transform</a:t>
            </a:r>
            <a:r>
              <a:rPr lang="en-US" sz="1600" dirty="0"/>
              <a:t>: </a:t>
            </a:r>
            <a:r>
              <a:rPr lang="en-US" sz="1600" dirty="0">
                <a:solidFill>
                  <a:srgbClr val="0070C0"/>
                </a:solidFill>
              </a:rPr>
              <a:t>uppercase</a:t>
            </a:r>
            <a:r>
              <a:rPr lang="en-US" sz="1600" dirty="0"/>
              <a:t>;</a:t>
            </a:r>
          </a:p>
          <a:p>
            <a:r>
              <a:rPr lang="en-US" sz="1600" dirty="0"/>
              <a:t>  </a:t>
            </a:r>
            <a:r>
              <a:rPr lang="en-US" sz="1600" dirty="0">
                <a:solidFill>
                  <a:srgbClr val="FF0000"/>
                </a:solidFill>
              </a:rPr>
              <a:t>text-indent</a:t>
            </a:r>
            <a:r>
              <a:rPr lang="en-US" sz="1600" dirty="0"/>
              <a:t>: </a:t>
            </a:r>
            <a:r>
              <a:rPr lang="en-US" sz="1600" dirty="0">
                <a:solidFill>
                  <a:srgbClr val="0070C0"/>
                </a:solidFill>
              </a:rPr>
              <a:t>50px</a:t>
            </a:r>
            <a:r>
              <a:rPr lang="en-US" sz="1600" dirty="0"/>
              <a:t>;</a:t>
            </a:r>
          </a:p>
          <a:p>
            <a:r>
              <a:rPr lang="en-US" sz="1600" dirty="0"/>
              <a:t>  </a:t>
            </a:r>
            <a:r>
              <a:rPr lang="en-US" sz="1600" dirty="0">
                <a:solidFill>
                  <a:srgbClr val="FF0000"/>
                </a:solidFill>
              </a:rPr>
              <a:t>letter-spacing</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line-height</a:t>
            </a:r>
            <a:r>
              <a:rPr lang="en-US" sz="1600" dirty="0"/>
              <a:t>: </a:t>
            </a:r>
            <a:r>
              <a:rPr lang="en-US" sz="1600" dirty="0">
                <a:solidFill>
                  <a:srgbClr val="0070C0"/>
                </a:solidFill>
              </a:rPr>
              <a:t>0.7</a:t>
            </a:r>
            <a:r>
              <a:rPr lang="en-US" sz="1600" dirty="0"/>
              <a:t>;</a:t>
            </a:r>
          </a:p>
          <a:p>
            <a:r>
              <a:rPr lang="en-US" sz="1600" dirty="0"/>
              <a:t>  </a:t>
            </a:r>
            <a:r>
              <a:rPr lang="en-US" sz="1600" dirty="0">
                <a:solidFill>
                  <a:srgbClr val="FF0000"/>
                </a:solidFill>
              </a:rPr>
              <a:t>word-spacing</a:t>
            </a:r>
            <a:r>
              <a:rPr lang="en-US" sz="1600" dirty="0"/>
              <a:t>: </a:t>
            </a:r>
            <a:r>
              <a:rPr lang="en-US" sz="1600" dirty="0">
                <a:solidFill>
                  <a:srgbClr val="0070C0"/>
                </a:solidFill>
              </a:rPr>
              <a:t>10px</a:t>
            </a:r>
            <a:r>
              <a:rPr lang="en-US" sz="1600" dirty="0"/>
              <a:t>;</a:t>
            </a:r>
          </a:p>
          <a:p>
            <a:r>
              <a:rPr lang="en-US" sz="1600" dirty="0"/>
              <a:t>    </a:t>
            </a:r>
            <a:r>
              <a:rPr lang="en-US" sz="1600" dirty="0">
                <a:solidFill>
                  <a:srgbClr val="FF0000"/>
                </a:solidFill>
              </a:rPr>
              <a:t>white-space</a:t>
            </a:r>
            <a:r>
              <a:rPr lang="en-US" sz="1600" dirty="0"/>
              <a:t>: </a:t>
            </a:r>
            <a:r>
              <a:rPr lang="en-US" sz="1600" dirty="0" err="1">
                <a:solidFill>
                  <a:srgbClr val="0070C0"/>
                </a:solidFill>
              </a:rPr>
              <a:t>nowrap</a:t>
            </a:r>
            <a:r>
              <a:rPr lang="en-US" sz="1600" dirty="0"/>
              <a:t>;</a:t>
            </a:r>
          </a:p>
          <a:p>
            <a:r>
              <a:rPr lang="en-US" sz="1600" dirty="0"/>
              <a:t>      </a:t>
            </a:r>
            <a:r>
              <a:rPr lang="en-US" sz="1600" dirty="0">
                <a:solidFill>
                  <a:srgbClr val="FF0000"/>
                </a:solidFill>
              </a:rPr>
              <a:t>text-shadow</a:t>
            </a:r>
            <a:r>
              <a:rPr lang="en-US" sz="1600" dirty="0">
                <a:solidFill>
                  <a:srgbClr val="0070C0"/>
                </a:solidFill>
              </a:rPr>
              <a:t>: 2px </a:t>
            </a:r>
            <a:r>
              <a:rPr lang="en-US" sz="1600" dirty="0" err="1">
                <a:solidFill>
                  <a:srgbClr val="0070C0"/>
                </a:solidFill>
              </a:rPr>
              <a:t>2px</a:t>
            </a:r>
            <a:r>
              <a:rPr lang="en-US" sz="1600" dirty="0">
                <a:solidFill>
                  <a:srgbClr val="0070C0"/>
                </a:solidFill>
              </a:rPr>
              <a:t> 5px red</a:t>
            </a:r>
            <a:r>
              <a:rPr lang="en-US" sz="1600" dirty="0"/>
              <a:t>;</a:t>
            </a:r>
          </a:p>
          <a:p>
            <a:r>
              <a:rPr lang="en-US" sz="1600" dirty="0"/>
              <a:t>  </a:t>
            </a:r>
            <a:r>
              <a:rPr lang="en-US" sz="1600" dirty="0">
                <a:solidFill>
                  <a:srgbClr val="FF0000"/>
                </a:solidFill>
              </a:rPr>
              <a:t>font-family</a:t>
            </a:r>
            <a:r>
              <a:rPr lang="en-US" sz="1600" dirty="0"/>
              <a:t>: </a:t>
            </a:r>
            <a:r>
              <a:rPr lang="en-US" sz="1600" dirty="0">
                <a:solidFill>
                  <a:srgbClr val="0070C0"/>
                </a:solidFill>
              </a:rPr>
              <a:t>Arial</a:t>
            </a:r>
            <a:r>
              <a:rPr lang="en-US" sz="1600" dirty="0"/>
              <a:t>, </a:t>
            </a:r>
            <a:r>
              <a:rPr lang="en-US" sz="1600" dirty="0">
                <a:solidFill>
                  <a:srgbClr val="0070C0"/>
                </a:solidFill>
              </a:rPr>
              <a:t>Helvetica</a:t>
            </a:r>
            <a:r>
              <a:rPr lang="en-US" sz="1600" dirty="0"/>
              <a:t>, </a:t>
            </a:r>
            <a:r>
              <a:rPr lang="en-US" sz="1600" dirty="0">
                <a:solidFill>
                  <a:srgbClr val="0070C0"/>
                </a:solidFill>
              </a:rPr>
              <a:t>sans-serif</a:t>
            </a:r>
            <a:r>
              <a:rPr lang="en-US" sz="1600" dirty="0"/>
              <a:t>;</a:t>
            </a:r>
          </a:p>
          <a:p>
            <a:r>
              <a:rPr lang="en-US" sz="1600" dirty="0"/>
              <a:t>  </a:t>
            </a:r>
            <a:r>
              <a:rPr lang="en-US" sz="1600" dirty="0">
                <a:solidFill>
                  <a:srgbClr val="FF0000"/>
                </a:solidFill>
              </a:rPr>
              <a:t>font-style</a:t>
            </a:r>
            <a:r>
              <a:rPr lang="en-US" sz="1600" dirty="0"/>
              <a:t>: </a:t>
            </a:r>
            <a:r>
              <a:rPr lang="en-US" sz="1600" dirty="0">
                <a:solidFill>
                  <a:srgbClr val="0070C0"/>
                </a:solidFill>
              </a:rPr>
              <a:t>italic</a:t>
            </a:r>
            <a:r>
              <a:rPr lang="en-US" sz="1600" dirty="0"/>
              <a:t>;</a:t>
            </a:r>
          </a:p>
          <a:p>
            <a:r>
              <a:rPr lang="en-US" sz="1600" dirty="0">
                <a:highlight>
                  <a:srgbClr val="FFFF00"/>
                </a:highlight>
              </a:rPr>
              <a:t>    </a:t>
            </a:r>
            <a:r>
              <a:rPr lang="en-US" sz="1600" dirty="0">
                <a:solidFill>
                  <a:srgbClr val="FF0000"/>
                </a:solidFill>
                <a:highlight>
                  <a:srgbClr val="FFFF00"/>
                </a:highlight>
              </a:rPr>
              <a:t>font-size</a:t>
            </a:r>
            <a:r>
              <a:rPr lang="en-US" sz="1600" dirty="0">
                <a:highlight>
                  <a:srgbClr val="FFFF00"/>
                </a:highlight>
              </a:rPr>
              <a:t>: </a:t>
            </a:r>
            <a:r>
              <a:rPr lang="en-US" sz="1600" dirty="0">
                <a:solidFill>
                  <a:srgbClr val="0070C0"/>
                </a:solidFill>
                <a:highlight>
                  <a:srgbClr val="FFFF00"/>
                </a:highlight>
              </a:rPr>
              <a:t>40px</a:t>
            </a:r>
            <a:r>
              <a:rPr lang="en-US" sz="1600" dirty="0">
                <a:highlight>
                  <a:srgbClr val="FFFF00"/>
                </a:highlight>
              </a:rPr>
              <a:t>;</a:t>
            </a:r>
          </a:p>
          <a:p>
            <a:r>
              <a:rPr lang="en-US" sz="1600" dirty="0"/>
              <a:t>}</a:t>
            </a:r>
            <a:endParaRPr lang="fa-IR" sz="1600" dirty="0"/>
          </a:p>
        </p:txBody>
      </p:sp>
      <p:sp>
        <p:nvSpPr>
          <p:cNvPr id="18" name="TextBox 17">
            <a:extLst>
              <a:ext uri="{FF2B5EF4-FFF2-40B4-BE49-F238E27FC236}">
                <a16:creationId xmlns="" xmlns:a16="http://schemas.microsoft.com/office/drawing/2014/main" id="{BB38DF94-87FF-B003-D282-94200FF6EC00}"/>
              </a:ext>
            </a:extLst>
          </p:cNvPr>
          <p:cNvSpPr txBox="1"/>
          <p:nvPr/>
        </p:nvSpPr>
        <p:spPr>
          <a:xfrm>
            <a:off x="6299444" y="1466327"/>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 xmlns:a16="http://schemas.microsoft.com/office/drawing/2014/main" id="{A31695BE-7FAB-B103-39E9-1501957B2A90}"/>
              </a:ext>
            </a:extLst>
          </p:cNvPr>
          <p:cNvSpPr/>
          <p:nvPr/>
        </p:nvSpPr>
        <p:spPr>
          <a:xfrm>
            <a:off x="2902040" y="4997198"/>
            <a:ext cx="3093155" cy="1264345"/>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15" name="Picture 14">
            <a:extLst>
              <a:ext uri="{FF2B5EF4-FFF2-40B4-BE49-F238E27FC236}">
                <a16:creationId xmlns="" xmlns:a16="http://schemas.microsoft.com/office/drawing/2014/main" id="{E1BE4668-7301-B6A5-3C06-1F44DAEE0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058" y="5090534"/>
            <a:ext cx="2897117" cy="1077672"/>
          </a:xfrm>
          <a:prstGeom prst="rect">
            <a:avLst/>
          </a:prstGeom>
        </p:spPr>
      </p:pic>
      <p:sp>
        <p:nvSpPr>
          <p:cNvPr id="20" name="TextBox 19">
            <a:extLst>
              <a:ext uri="{FF2B5EF4-FFF2-40B4-BE49-F238E27FC236}">
                <a16:creationId xmlns="" xmlns:a16="http://schemas.microsoft.com/office/drawing/2014/main" id="{95EEA8BB-053B-A5FA-7925-D74730C0011E}"/>
              </a:ext>
            </a:extLst>
          </p:cNvPr>
          <p:cNvSpPr txBox="1"/>
          <p:nvPr/>
        </p:nvSpPr>
        <p:spPr>
          <a:xfrm>
            <a:off x="1511916" y="4361170"/>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 xmlns:a16="http://schemas.microsoft.com/office/drawing/2014/main" id="{EAC5F2A3-6CDD-18B6-BE2E-A69C6F128078}"/>
              </a:ext>
            </a:extLst>
          </p:cNvPr>
          <p:cNvCxnSpPr>
            <a:cxnSpLocks/>
          </p:cNvCxnSpPr>
          <p:nvPr/>
        </p:nvCxnSpPr>
        <p:spPr>
          <a:xfrm>
            <a:off x="2742722" y="4766337"/>
            <a:ext cx="159318" cy="18062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 xmlns:a16="http://schemas.microsoft.com/office/drawing/2014/main" id="{77EF48FF-12B8-6739-444D-13AE1102D037}"/>
              </a:ext>
            </a:extLst>
          </p:cNvPr>
          <p:cNvSpPr txBox="1"/>
          <p:nvPr/>
        </p:nvSpPr>
        <p:spPr>
          <a:xfrm>
            <a:off x="1151467" y="2271680"/>
            <a:ext cx="4684891" cy="646331"/>
          </a:xfrm>
          <a:prstGeom prst="rect">
            <a:avLst/>
          </a:prstGeom>
          <a:noFill/>
        </p:spPr>
        <p:txBody>
          <a:bodyPr wrap="square">
            <a:spAutoFit/>
          </a:bodyPr>
          <a:lstStyle/>
          <a:p>
            <a:r>
              <a:rPr lang="en-US" dirty="0">
                <a:solidFill>
                  <a:srgbClr val="C00000"/>
                </a:solidFill>
                <a:latin typeface="Arial" panose="020B0604020202020204" pitchFamily="34" charset="0"/>
                <a:cs typeface="Arial" panose="020B0604020202020204" pitchFamily="34" charset="0"/>
              </a:rPr>
              <a:t>Setting the text size with pixels gives you full control over the text size:</a:t>
            </a:r>
            <a:endParaRPr lang="fa-IR"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23233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 xmlns:a16="http://schemas.microsoft.com/office/drawing/2014/main" id="{4EB2471E-4007-0A51-8314-748BCB72E7ED}"/>
              </a:ext>
            </a:extLst>
          </p:cNvPr>
          <p:cNvSpPr txBox="1"/>
          <p:nvPr/>
        </p:nvSpPr>
        <p:spPr>
          <a:xfrm>
            <a:off x="1156468" y="1432384"/>
            <a:ext cx="3110732" cy="400110"/>
          </a:xfrm>
          <a:prstGeom prst="rect">
            <a:avLst/>
          </a:prstGeom>
          <a:noFill/>
        </p:spPr>
        <p:txBody>
          <a:bodyPr wrap="square">
            <a:spAutoFit/>
          </a:bodyPr>
          <a:lstStyle/>
          <a:p>
            <a:r>
              <a:rPr lang="en-US" sz="2000" b="1" dirty="0">
                <a:solidFill>
                  <a:srgbClr val="7030A0"/>
                </a:solidFill>
                <a:latin typeface="Arial" panose="020B0604020202020204" pitchFamily="34" charset="0"/>
                <a:cs typeface="Arial" panose="020B0604020202020204" pitchFamily="34" charset="0"/>
              </a:rPr>
              <a:t>Set Font Size With </a:t>
            </a:r>
            <a:r>
              <a:rPr lang="en-US" sz="2000" b="1" dirty="0" err="1">
                <a:solidFill>
                  <a:srgbClr val="7030A0"/>
                </a:solidFill>
                <a:latin typeface="Arial" panose="020B0604020202020204" pitchFamily="34" charset="0"/>
                <a:cs typeface="Arial" panose="020B0604020202020204" pitchFamily="34" charset="0"/>
              </a:rPr>
              <a:t>Em</a:t>
            </a:r>
            <a:endParaRPr lang="en-US" sz="2000" b="1" dirty="0">
              <a:solidFill>
                <a:srgbClr val="7030A0"/>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 xmlns:a16="http://schemas.microsoft.com/office/drawing/2014/main" id="{BF83F270-095A-A8FE-F97C-C4822A227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9" name="TextBox 28">
            <a:extLst>
              <a:ext uri="{FF2B5EF4-FFF2-40B4-BE49-F238E27FC236}">
                <a16:creationId xmlns="" xmlns:a16="http://schemas.microsoft.com/office/drawing/2014/main" id="{2A34CBFB-9498-AA3D-ABF8-971418B865A6}"/>
              </a:ext>
            </a:extLst>
          </p:cNvPr>
          <p:cNvSpPr txBox="1"/>
          <p:nvPr/>
        </p:nvSpPr>
        <p:spPr>
          <a:xfrm>
            <a:off x="699911" y="660076"/>
            <a:ext cx="5396089" cy="800219"/>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 Size</a:t>
            </a:r>
            <a:r>
              <a:rPr lang="en-US" dirty="0"/>
              <a:t/>
            </a:r>
            <a:br>
              <a:rPr lang="en-US" dirty="0"/>
            </a:br>
            <a:endParaRPr lang="fa-IR" dirty="0"/>
          </a:p>
        </p:txBody>
      </p:sp>
      <p:sp>
        <p:nvSpPr>
          <p:cNvPr id="37" name="TextBox 36">
            <a:extLst>
              <a:ext uri="{FF2B5EF4-FFF2-40B4-BE49-F238E27FC236}">
                <a16:creationId xmlns="" xmlns:a16="http://schemas.microsoft.com/office/drawing/2014/main" id="{30487F8A-00FF-3BB4-3C33-595B490BAC45}"/>
              </a:ext>
            </a:extLst>
          </p:cNvPr>
          <p:cNvSpPr txBox="1"/>
          <p:nvPr/>
        </p:nvSpPr>
        <p:spPr>
          <a:xfrm>
            <a:off x="1156468" y="2142399"/>
            <a:ext cx="9240599" cy="2776401"/>
          </a:xfrm>
          <a:prstGeom prst="rect">
            <a:avLst/>
          </a:prstGeom>
          <a:noFill/>
        </p:spPr>
        <p:txBody>
          <a:bodyPr wrap="square">
            <a:spAutoFit/>
          </a:bodyPr>
          <a:lstStyle/>
          <a:p>
            <a:pPr>
              <a:lnSpc>
                <a:spcPct val="200000"/>
              </a:lnSpc>
            </a:pPr>
            <a:r>
              <a:rPr lang="en-US" dirty="0">
                <a:latin typeface="Arial" panose="020B0604020202020204" pitchFamily="34" charset="0"/>
                <a:cs typeface="Arial" panose="020B0604020202020204" pitchFamily="34" charset="0"/>
              </a:rPr>
              <a:t>To allow users to resize the text (in the browser menu), many developers use </a:t>
            </a:r>
            <a:r>
              <a:rPr lang="en-US" dirty="0" err="1">
                <a:latin typeface="Arial" panose="020B0604020202020204" pitchFamily="34" charset="0"/>
                <a:cs typeface="Arial" panose="020B0604020202020204" pitchFamily="34" charset="0"/>
              </a:rPr>
              <a:t>em</a:t>
            </a:r>
            <a:r>
              <a:rPr lang="en-US" dirty="0">
                <a:latin typeface="Arial" panose="020B0604020202020204" pitchFamily="34" charset="0"/>
                <a:cs typeface="Arial" panose="020B0604020202020204" pitchFamily="34" charset="0"/>
              </a:rPr>
              <a:t> instead of pixels.</a:t>
            </a:r>
          </a:p>
          <a:p>
            <a:pPr>
              <a:lnSpc>
                <a:spcPct val="200000"/>
              </a:lnSpc>
            </a:pPr>
            <a:r>
              <a:rPr lang="en-US" dirty="0">
                <a:solidFill>
                  <a:srgbClr val="C00000"/>
                </a:solidFill>
                <a:latin typeface="Arial" panose="020B0604020202020204" pitchFamily="34" charset="0"/>
                <a:cs typeface="Arial" panose="020B0604020202020204" pitchFamily="34" charset="0"/>
              </a:rPr>
              <a:t>1em</a:t>
            </a:r>
            <a:r>
              <a:rPr lang="en-US" dirty="0">
                <a:latin typeface="Arial" panose="020B0604020202020204" pitchFamily="34" charset="0"/>
                <a:cs typeface="Arial" panose="020B0604020202020204" pitchFamily="34" charset="0"/>
              </a:rPr>
              <a:t> is equal to the current font size. The default text size in browsers is </a:t>
            </a:r>
            <a:r>
              <a:rPr lang="en-US" dirty="0">
                <a:solidFill>
                  <a:srgbClr val="C00000"/>
                </a:solidFill>
                <a:latin typeface="Arial" panose="020B0604020202020204" pitchFamily="34" charset="0"/>
                <a:cs typeface="Arial" panose="020B0604020202020204" pitchFamily="34" charset="0"/>
              </a:rPr>
              <a:t>16px</a:t>
            </a:r>
            <a:r>
              <a:rPr lang="en-US" dirty="0">
                <a:latin typeface="Arial" panose="020B0604020202020204" pitchFamily="34" charset="0"/>
                <a:cs typeface="Arial" panose="020B0604020202020204" pitchFamily="34" charset="0"/>
              </a:rPr>
              <a:t>. So, the default size of 1em is 16px.</a:t>
            </a:r>
          </a:p>
          <a:p>
            <a:pPr>
              <a:lnSpc>
                <a:spcPct val="200000"/>
              </a:lnSpc>
            </a:pPr>
            <a:r>
              <a:rPr lang="en-US" dirty="0">
                <a:latin typeface="Arial" panose="020B0604020202020204" pitchFamily="34" charset="0"/>
                <a:cs typeface="Arial" panose="020B0604020202020204" pitchFamily="34" charset="0"/>
              </a:rPr>
              <a:t>The size can be calculated from pixels to </a:t>
            </a:r>
            <a:r>
              <a:rPr lang="en-US" dirty="0" err="1">
                <a:latin typeface="Arial" panose="020B0604020202020204" pitchFamily="34" charset="0"/>
                <a:cs typeface="Arial" panose="020B0604020202020204" pitchFamily="34" charset="0"/>
              </a:rPr>
              <a:t>em</a:t>
            </a:r>
            <a:r>
              <a:rPr lang="en-US" dirty="0">
                <a:latin typeface="Arial" panose="020B0604020202020204" pitchFamily="34" charset="0"/>
                <a:cs typeface="Arial" panose="020B0604020202020204" pitchFamily="34" charset="0"/>
              </a:rPr>
              <a:t> using this formula: pixels/16=</a:t>
            </a:r>
            <a:r>
              <a:rPr lang="en-US" dirty="0" err="1">
                <a:latin typeface="Arial" panose="020B0604020202020204" pitchFamily="34" charset="0"/>
                <a:cs typeface="Arial" panose="020B0604020202020204" pitchFamily="34" charset="0"/>
              </a:rPr>
              <a:t>em</a:t>
            </a:r>
            <a:endParaRPr lang="fa-IR" dirty="0">
              <a:latin typeface="Arial" panose="020B0604020202020204" pitchFamily="34" charset="0"/>
              <a:cs typeface="Arial" panose="020B0604020202020204" pitchFamily="34" charset="0"/>
            </a:endParaRPr>
          </a:p>
        </p:txBody>
      </p:sp>
      <p:sp>
        <p:nvSpPr>
          <p:cNvPr id="38" name="Arrow: Curved Down 37">
            <a:extLst>
              <a:ext uri="{FF2B5EF4-FFF2-40B4-BE49-F238E27FC236}">
                <a16:creationId xmlns="" xmlns:a16="http://schemas.microsoft.com/office/drawing/2014/main" id="{901D23D1-165C-89D8-0DE6-1B4F5D2DD227}"/>
              </a:ext>
            </a:extLst>
          </p:cNvPr>
          <p:cNvSpPr/>
          <p:nvPr/>
        </p:nvSpPr>
        <p:spPr>
          <a:xfrm rot="1314683">
            <a:off x="10565588" y="5528119"/>
            <a:ext cx="950841" cy="51928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solidFill>
                <a:schemeClr val="tx1"/>
              </a:solidFill>
            </a:endParaRPr>
          </a:p>
        </p:txBody>
      </p:sp>
    </p:spTree>
    <p:extLst>
      <p:ext uri="{BB962C8B-B14F-4D97-AF65-F5344CB8AC3E}">
        <p14:creationId xmlns:p14="http://schemas.microsoft.com/office/powerpoint/2010/main" val="13960969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 xmlns:a16="http://schemas.microsoft.com/office/drawing/2014/main" id="{4EB2471E-4007-0A51-8314-748BCB72E7ED}"/>
              </a:ext>
            </a:extLst>
          </p:cNvPr>
          <p:cNvSpPr txBox="1"/>
          <p:nvPr/>
        </p:nvSpPr>
        <p:spPr>
          <a:xfrm>
            <a:off x="1162112" y="1329427"/>
            <a:ext cx="2980266" cy="400110"/>
          </a:xfrm>
          <a:prstGeom prst="rect">
            <a:avLst/>
          </a:prstGeom>
          <a:noFill/>
        </p:spPr>
        <p:txBody>
          <a:bodyPr wrap="square">
            <a:spAutoFit/>
          </a:bodyPr>
          <a:lstStyle/>
          <a:p>
            <a:r>
              <a:rPr lang="en-US" sz="2000" b="1" dirty="0">
                <a:solidFill>
                  <a:srgbClr val="7030A0"/>
                </a:solidFill>
                <a:latin typeface="Arial" panose="020B0604020202020204" pitchFamily="34" charset="0"/>
                <a:cs typeface="Arial" panose="020B0604020202020204" pitchFamily="34" charset="0"/>
              </a:rPr>
              <a:t>Set Font Size With </a:t>
            </a:r>
            <a:r>
              <a:rPr lang="en-US" sz="2000" b="1" dirty="0" err="1">
                <a:solidFill>
                  <a:srgbClr val="7030A0"/>
                </a:solidFill>
                <a:latin typeface="Arial" panose="020B0604020202020204" pitchFamily="34" charset="0"/>
                <a:cs typeface="Arial" panose="020B0604020202020204" pitchFamily="34" charset="0"/>
              </a:rPr>
              <a:t>Em</a:t>
            </a:r>
            <a:endParaRPr lang="en-US" sz="2000" b="1" dirty="0">
              <a:solidFill>
                <a:srgbClr val="7030A0"/>
              </a:solidFill>
              <a:latin typeface="Arial" panose="020B0604020202020204" pitchFamily="34" charset="0"/>
              <a:cs typeface="Arial" panose="020B0604020202020204" pitchFamily="34" charset="0"/>
            </a:endParaRPr>
          </a:p>
        </p:txBody>
      </p:sp>
      <p:pic>
        <p:nvPicPr>
          <p:cNvPr id="28" name="Picture 27">
            <a:extLst>
              <a:ext uri="{FF2B5EF4-FFF2-40B4-BE49-F238E27FC236}">
                <a16:creationId xmlns="" xmlns:a16="http://schemas.microsoft.com/office/drawing/2014/main" id="{BF83F270-095A-A8FE-F97C-C4822A2270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29" name="TextBox 28">
            <a:extLst>
              <a:ext uri="{FF2B5EF4-FFF2-40B4-BE49-F238E27FC236}">
                <a16:creationId xmlns="" xmlns:a16="http://schemas.microsoft.com/office/drawing/2014/main" id="{2A34CBFB-9498-AA3D-ABF8-971418B865A6}"/>
              </a:ext>
            </a:extLst>
          </p:cNvPr>
          <p:cNvSpPr txBox="1"/>
          <p:nvPr/>
        </p:nvSpPr>
        <p:spPr>
          <a:xfrm>
            <a:off x="699911" y="675480"/>
            <a:ext cx="5396089" cy="800219"/>
          </a:xfrm>
          <a:prstGeom prst="rect">
            <a:avLst/>
          </a:prstGeom>
          <a:noFill/>
        </p:spPr>
        <p:txBody>
          <a:bodyPr wrap="squar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 Size</a:t>
            </a:r>
            <a:r>
              <a:rPr lang="en-US" dirty="0"/>
              <a:t/>
            </a:r>
            <a:br>
              <a:rPr lang="en-US" dirty="0"/>
            </a:br>
            <a:endParaRPr lang="fa-IR" dirty="0"/>
          </a:p>
        </p:txBody>
      </p:sp>
      <p:sp>
        <p:nvSpPr>
          <p:cNvPr id="30" name="Rectangle 29">
            <a:extLst>
              <a:ext uri="{FF2B5EF4-FFF2-40B4-BE49-F238E27FC236}">
                <a16:creationId xmlns="" xmlns:a16="http://schemas.microsoft.com/office/drawing/2014/main" id="{5A8F0178-6B3B-D2D9-579D-61A30ACFD244}"/>
              </a:ext>
            </a:extLst>
          </p:cNvPr>
          <p:cNvSpPr/>
          <p:nvPr/>
        </p:nvSpPr>
        <p:spPr>
          <a:xfrm>
            <a:off x="6078132" y="1738489"/>
            <a:ext cx="3905956" cy="4444031"/>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25" name="TextBox 24">
            <a:extLst>
              <a:ext uri="{FF2B5EF4-FFF2-40B4-BE49-F238E27FC236}">
                <a16:creationId xmlns="" xmlns:a16="http://schemas.microsoft.com/office/drawing/2014/main" id="{66A135E0-24E2-AF2B-FF29-2B8AEE709523}"/>
              </a:ext>
            </a:extLst>
          </p:cNvPr>
          <p:cNvSpPr txBox="1"/>
          <p:nvPr/>
        </p:nvSpPr>
        <p:spPr>
          <a:xfrm>
            <a:off x="6107289" y="1774083"/>
            <a:ext cx="3888088" cy="4431983"/>
          </a:xfrm>
          <a:prstGeom prst="rect">
            <a:avLst/>
          </a:prstGeom>
          <a:noFill/>
        </p:spPr>
        <p:txBody>
          <a:bodyPr wrap="square">
            <a:spAutoFit/>
          </a:bodyPr>
          <a:lstStyle/>
          <a:p>
            <a:r>
              <a:rPr lang="en-US" sz="1600" dirty="0"/>
              <a:t>.</a:t>
            </a:r>
            <a:r>
              <a:rPr lang="en-US" sz="1600" dirty="0">
                <a:solidFill>
                  <a:srgbClr val="C00000"/>
                </a:solidFill>
              </a:rPr>
              <a:t>two</a:t>
            </a:r>
            <a:r>
              <a:rPr lang="en-US" sz="1600" dirty="0"/>
              <a:t> {</a:t>
            </a:r>
          </a:p>
          <a:p>
            <a:r>
              <a:rPr lang="en-US" sz="1600" dirty="0"/>
              <a:t>  </a:t>
            </a:r>
            <a:r>
              <a:rPr lang="en-US" sz="1600" dirty="0">
                <a:solidFill>
                  <a:srgbClr val="FF0000"/>
                </a:solidFill>
              </a:rPr>
              <a:t>color</a:t>
            </a:r>
            <a:r>
              <a:rPr lang="en-US" sz="1600" dirty="0"/>
              <a:t>: </a:t>
            </a:r>
            <a:r>
              <a:rPr lang="en-US" sz="1600" dirty="0">
                <a:solidFill>
                  <a:srgbClr val="0070C0"/>
                </a:solidFill>
              </a:rPr>
              <a:t>purple</a:t>
            </a:r>
            <a:r>
              <a:rPr lang="en-US" sz="1600" dirty="0"/>
              <a:t>;</a:t>
            </a:r>
          </a:p>
          <a:p>
            <a:r>
              <a:rPr lang="en-US" sz="1600" dirty="0"/>
              <a:t>  </a:t>
            </a:r>
            <a:r>
              <a:rPr lang="en-US" sz="1600" dirty="0">
                <a:solidFill>
                  <a:srgbClr val="FF0000"/>
                </a:solidFill>
              </a:rPr>
              <a:t>text-align</a:t>
            </a:r>
            <a:r>
              <a:rPr lang="en-US" sz="1600" dirty="0"/>
              <a:t>: </a:t>
            </a:r>
            <a:r>
              <a:rPr lang="en-US" sz="1600" dirty="0">
                <a:solidFill>
                  <a:srgbClr val="0070C0"/>
                </a:solidFill>
              </a:rPr>
              <a:t>left</a:t>
            </a:r>
            <a:r>
              <a:rPr lang="en-US" sz="1600" dirty="0"/>
              <a:t>;</a:t>
            </a:r>
          </a:p>
          <a:p>
            <a:r>
              <a:rPr lang="en-US" sz="1600" dirty="0"/>
              <a:t>  </a:t>
            </a:r>
            <a:r>
              <a:rPr lang="en-US" sz="1600" dirty="0">
                <a:solidFill>
                  <a:srgbClr val="FF0000"/>
                </a:solidFill>
              </a:rPr>
              <a:t>text-decoration</a:t>
            </a:r>
            <a:r>
              <a:rPr lang="en-US" sz="1600" dirty="0"/>
              <a:t>: </a:t>
            </a:r>
            <a:r>
              <a:rPr lang="en-US" sz="1600" dirty="0">
                <a:solidFill>
                  <a:srgbClr val="0070C0"/>
                </a:solidFill>
              </a:rPr>
              <a:t>underline</a:t>
            </a:r>
            <a:r>
              <a:rPr lang="en-US" sz="1600" dirty="0"/>
              <a:t>;</a:t>
            </a:r>
          </a:p>
          <a:p>
            <a:r>
              <a:rPr lang="en-US" sz="1600" dirty="0"/>
              <a:t>  </a:t>
            </a:r>
            <a:r>
              <a:rPr lang="en-US" sz="1600" dirty="0">
                <a:solidFill>
                  <a:srgbClr val="FF0000"/>
                </a:solidFill>
              </a:rPr>
              <a:t>text-decoration-style</a:t>
            </a:r>
            <a:r>
              <a:rPr lang="en-US" sz="1600" dirty="0"/>
              <a:t>: </a:t>
            </a:r>
            <a:r>
              <a:rPr lang="en-US" sz="1600" dirty="0">
                <a:solidFill>
                  <a:srgbClr val="0070C0"/>
                </a:solidFill>
              </a:rPr>
              <a:t>dotted</a:t>
            </a:r>
            <a:r>
              <a:rPr lang="en-US" sz="1600" dirty="0"/>
              <a:t>;  </a:t>
            </a:r>
          </a:p>
          <a:p>
            <a:r>
              <a:rPr lang="en-US" sz="1600" dirty="0"/>
              <a:t>  </a:t>
            </a:r>
            <a:r>
              <a:rPr lang="en-US" sz="1600" dirty="0">
                <a:solidFill>
                  <a:srgbClr val="FF0000"/>
                </a:solidFill>
              </a:rPr>
              <a:t>text-decoration-thickness</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text-transform</a:t>
            </a:r>
            <a:r>
              <a:rPr lang="en-US" sz="1600" dirty="0"/>
              <a:t>: </a:t>
            </a:r>
            <a:r>
              <a:rPr lang="en-US" sz="1600" dirty="0">
                <a:solidFill>
                  <a:srgbClr val="0070C0"/>
                </a:solidFill>
              </a:rPr>
              <a:t>uppercase</a:t>
            </a:r>
            <a:r>
              <a:rPr lang="en-US" sz="1600" dirty="0"/>
              <a:t>;</a:t>
            </a:r>
          </a:p>
          <a:p>
            <a:r>
              <a:rPr lang="en-US" sz="1600" dirty="0"/>
              <a:t>  </a:t>
            </a:r>
            <a:r>
              <a:rPr lang="en-US" sz="1600" dirty="0">
                <a:solidFill>
                  <a:srgbClr val="FF0000"/>
                </a:solidFill>
              </a:rPr>
              <a:t>text-indent</a:t>
            </a:r>
            <a:r>
              <a:rPr lang="en-US" sz="1600" dirty="0"/>
              <a:t>: </a:t>
            </a:r>
            <a:r>
              <a:rPr lang="en-US" sz="1600" dirty="0">
                <a:solidFill>
                  <a:srgbClr val="0070C0"/>
                </a:solidFill>
              </a:rPr>
              <a:t>50px</a:t>
            </a:r>
            <a:r>
              <a:rPr lang="en-US" sz="1600" dirty="0"/>
              <a:t>;</a:t>
            </a:r>
          </a:p>
          <a:p>
            <a:r>
              <a:rPr lang="en-US" sz="1600" dirty="0"/>
              <a:t>  </a:t>
            </a:r>
            <a:r>
              <a:rPr lang="en-US" sz="1600" dirty="0">
                <a:solidFill>
                  <a:srgbClr val="FF0000"/>
                </a:solidFill>
              </a:rPr>
              <a:t>letter-spacing</a:t>
            </a:r>
            <a:r>
              <a:rPr lang="en-US" sz="1600" dirty="0"/>
              <a:t>: </a:t>
            </a:r>
            <a:r>
              <a:rPr lang="en-US" sz="1600" dirty="0">
                <a:solidFill>
                  <a:srgbClr val="0070C0"/>
                </a:solidFill>
              </a:rPr>
              <a:t>5px</a:t>
            </a:r>
            <a:r>
              <a:rPr lang="en-US" sz="1600" dirty="0"/>
              <a:t>;</a:t>
            </a:r>
          </a:p>
          <a:p>
            <a:r>
              <a:rPr lang="en-US" sz="1600" dirty="0"/>
              <a:t>  </a:t>
            </a:r>
            <a:r>
              <a:rPr lang="en-US" sz="1600" dirty="0">
                <a:solidFill>
                  <a:srgbClr val="FF0000"/>
                </a:solidFill>
              </a:rPr>
              <a:t>line-height</a:t>
            </a:r>
            <a:r>
              <a:rPr lang="en-US" sz="1600" dirty="0"/>
              <a:t>: </a:t>
            </a:r>
            <a:r>
              <a:rPr lang="en-US" sz="1600" dirty="0">
                <a:solidFill>
                  <a:srgbClr val="0070C0"/>
                </a:solidFill>
              </a:rPr>
              <a:t>0.7</a:t>
            </a:r>
            <a:r>
              <a:rPr lang="en-US" sz="1600" dirty="0"/>
              <a:t>;</a:t>
            </a:r>
          </a:p>
          <a:p>
            <a:r>
              <a:rPr lang="en-US" sz="1600" dirty="0"/>
              <a:t>  </a:t>
            </a:r>
            <a:r>
              <a:rPr lang="en-US" sz="1600" dirty="0">
                <a:solidFill>
                  <a:srgbClr val="FF0000"/>
                </a:solidFill>
              </a:rPr>
              <a:t>word-spacing</a:t>
            </a:r>
            <a:r>
              <a:rPr lang="en-US" sz="1600" dirty="0"/>
              <a:t>: </a:t>
            </a:r>
            <a:r>
              <a:rPr lang="en-US" sz="1600" dirty="0">
                <a:solidFill>
                  <a:srgbClr val="0070C0"/>
                </a:solidFill>
              </a:rPr>
              <a:t>10px</a:t>
            </a:r>
            <a:r>
              <a:rPr lang="en-US" sz="1600" dirty="0"/>
              <a:t>;</a:t>
            </a:r>
          </a:p>
          <a:p>
            <a:r>
              <a:rPr lang="en-US" sz="1600" dirty="0"/>
              <a:t>    </a:t>
            </a:r>
            <a:r>
              <a:rPr lang="en-US" sz="1600" dirty="0">
                <a:solidFill>
                  <a:srgbClr val="FF0000"/>
                </a:solidFill>
              </a:rPr>
              <a:t>white-space</a:t>
            </a:r>
            <a:r>
              <a:rPr lang="en-US" sz="1600" dirty="0"/>
              <a:t>: </a:t>
            </a:r>
            <a:r>
              <a:rPr lang="en-US" sz="1600" dirty="0" err="1">
                <a:solidFill>
                  <a:srgbClr val="0070C0"/>
                </a:solidFill>
              </a:rPr>
              <a:t>nowrap</a:t>
            </a:r>
            <a:r>
              <a:rPr lang="en-US" sz="1600" dirty="0"/>
              <a:t>;</a:t>
            </a:r>
          </a:p>
          <a:p>
            <a:r>
              <a:rPr lang="en-US" sz="1600" dirty="0"/>
              <a:t>      </a:t>
            </a:r>
            <a:r>
              <a:rPr lang="en-US" sz="1600" dirty="0">
                <a:solidFill>
                  <a:srgbClr val="FF0000"/>
                </a:solidFill>
              </a:rPr>
              <a:t>text-shadow</a:t>
            </a:r>
            <a:r>
              <a:rPr lang="en-US" sz="1600" dirty="0"/>
              <a:t>: </a:t>
            </a:r>
            <a:r>
              <a:rPr lang="en-US" sz="1600" dirty="0">
                <a:solidFill>
                  <a:srgbClr val="0070C0"/>
                </a:solidFill>
              </a:rPr>
              <a:t>2px </a:t>
            </a:r>
            <a:r>
              <a:rPr lang="en-US" sz="1600" dirty="0" err="1">
                <a:solidFill>
                  <a:srgbClr val="0070C0"/>
                </a:solidFill>
              </a:rPr>
              <a:t>2px</a:t>
            </a:r>
            <a:r>
              <a:rPr lang="en-US" sz="1600" dirty="0">
                <a:solidFill>
                  <a:srgbClr val="0070C0"/>
                </a:solidFill>
              </a:rPr>
              <a:t> 5px red;</a:t>
            </a:r>
          </a:p>
          <a:p>
            <a:r>
              <a:rPr lang="en-US" sz="1600" dirty="0"/>
              <a:t>  </a:t>
            </a:r>
            <a:r>
              <a:rPr lang="en-US" sz="1600" dirty="0">
                <a:solidFill>
                  <a:srgbClr val="FF0000"/>
                </a:solidFill>
              </a:rPr>
              <a:t>font-family</a:t>
            </a:r>
            <a:r>
              <a:rPr lang="en-US" sz="1600" dirty="0"/>
              <a:t>: </a:t>
            </a:r>
            <a:r>
              <a:rPr lang="en-US" sz="1600" dirty="0">
                <a:solidFill>
                  <a:srgbClr val="0070C0"/>
                </a:solidFill>
              </a:rPr>
              <a:t>Arial</a:t>
            </a:r>
            <a:r>
              <a:rPr lang="en-US" sz="1600" dirty="0"/>
              <a:t>, </a:t>
            </a:r>
            <a:r>
              <a:rPr lang="en-US" sz="1600" dirty="0">
                <a:solidFill>
                  <a:srgbClr val="0070C0"/>
                </a:solidFill>
              </a:rPr>
              <a:t>Helvetica</a:t>
            </a:r>
            <a:r>
              <a:rPr lang="en-US" sz="1600" dirty="0"/>
              <a:t>, </a:t>
            </a:r>
            <a:r>
              <a:rPr lang="en-US" sz="1600" dirty="0">
                <a:solidFill>
                  <a:srgbClr val="0070C0"/>
                </a:solidFill>
              </a:rPr>
              <a:t>sans-serif</a:t>
            </a:r>
            <a:r>
              <a:rPr lang="en-US" sz="1600" dirty="0"/>
              <a:t>;</a:t>
            </a:r>
          </a:p>
          <a:p>
            <a:r>
              <a:rPr lang="en-US" sz="1600" dirty="0"/>
              <a:t>  </a:t>
            </a:r>
            <a:r>
              <a:rPr lang="en-US" sz="1600" dirty="0">
                <a:solidFill>
                  <a:srgbClr val="FF0000"/>
                </a:solidFill>
              </a:rPr>
              <a:t>font-style</a:t>
            </a:r>
            <a:r>
              <a:rPr lang="en-US" sz="1600" dirty="0"/>
              <a:t>: </a:t>
            </a:r>
            <a:r>
              <a:rPr lang="en-US" sz="1600" dirty="0">
                <a:solidFill>
                  <a:srgbClr val="0070C0"/>
                </a:solidFill>
              </a:rPr>
              <a:t>italic</a:t>
            </a:r>
            <a:r>
              <a:rPr lang="en-US" sz="1600" dirty="0"/>
              <a:t>;</a:t>
            </a:r>
          </a:p>
          <a:p>
            <a:r>
              <a:rPr lang="en-US" sz="1600" dirty="0">
                <a:highlight>
                  <a:srgbClr val="FFFF00"/>
                </a:highlight>
              </a:rPr>
              <a:t>  </a:t>
            </a:r>
            <a:r>
              <a:rPr lang="en-US" sz="1600" dirty="0">
                <a:solidFill>
                  <a:srgbClr val="FF0000"/>
                </a:solidFill>
                <a:highlight>
                  <a:srgbClr val="FFFF00"/>
                </a:highlight>
              </a:rPr>
              <a:t>font-size</a:t>
            </a:r>
            <a:r>
              <a:rPr lang="en-US" sz="1600" dirty="0">
                <a:highlight>
                  <a:srgbClr val="FFFF00"/>
                </a:highlight>
              </a:rPr>
              <a:t>: </a:t>
            </a:r>
            <a:r>
              <a:rPr lang="en-US" sz="1600" dirty="0">
                <a:solidFill>
                  <a:srgbClr val="0070C0"/>
                </a:solidFill>
                <a:highlight>
                  <a:srgbClr val="FFFF00"/>
                </a:highlight>
              </a:rPr>
              <a:t>0.875em</a:t>
            </a:r>
          </a:p>
          <a:p>
            <a:r>
              <a:rPr lang="en-US" sz="1600" dirty="0"/>
              <a:t>}</a:t>
            </a:r>
            <a:endParaRPr lang="fa-IR" sz="1600" dirty="0"/>
          </a:p>
        </p:txBody>
      </p:sp>
      <p:sp>
        <p:nvSpPr>
          <p:cNvPr id="31" name="TextBox 30">
            <a:extLst>
              <a:ext uri="{FF2B5EF4-FFF2-40B4-BE49-F238E27FC236}">
                <a16:creationId xmlns="" xmlns:a16="http://schemas.microsoft.com/office/drawing/2014/main" id="{D98CFE24-70CF-AA45-5C88-07C924596742}"/>
              </a:ext>
            </a:extLst>
          </p:cNvPr>
          <p:cNvSpPr txBox="1"/>
          <p:nvPr/>
        </p:nvSpPr>
        <p:spPr>
          <a:xfrm>
            <a:off x="6006514" y="1351360"/>
            <a:ext cx="1467068"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 xmlns:a16="http://schemas.microsoft.com/office/drawing/2014/main" id="{BBF87DD0-37B2-581E-13A7-0CE3B7B6FF56}"/>
              </a:ext>
            </a:extLst>
          </p:cNvPr>
          <p:cNvSpPr/>
          <p:nvPr/>
        </p:nvSpPr>
        <p:spPr>
          <a:xfrm>
            <a:off x="2478706" y="3189875"/>
            <a:ext cx="2980266" cy="1447468"/>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27" name="Picture 26">
            <a:extLst>
              <a:ext uri="{FF2B5EF4-FFF2-40B4-BE49-F238E27FC236}">
                <a16:creationId xmlns="" xmlns:a16="http://schemas.microsoft.com/office/drawing/2014/main" id="{9E93573B-E99A-D684-CD6B-336A66681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318" y="3252995"/>
            <a:ext cx="2831042" cy="1294537"/>
          </a:xfrm>
          <a:prstGeom prst="rect">
            <a:avLst/>
          </a:prstGeom>
        </p:spPr>
      </p:pic>
      <p:sp>
        <p:nvSpPr>
          <p:cNvPr id="33" name="TextBox 32">
            <a:extLst>
              <a:ext uri="{FF2B5EF4-FFF2-40B4-BE49-F238E27FC236}">
                <a16:creationId xmlns="" xmlns:a16="http://schemas.microsoft.com/office/drawing/2014/main" id="{0655CC23-8748-678B-8D1C-FE0D6805FC16}"/>
              </a:ext>
            </a:extLst>
          </p:cNvPr>
          <p:cNvSpPr txBox="1"/>
          <p:nvPr/>
        </p:nvSpPr>
        <p:spPr>
          <a:xfrm>
            <a:off x="849887" y="2584433"/>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34" name="Straight Arrow Connector 33">
            <a:extLst>
              <a:ext uri="{FF2B5EF4-FFF2-40B4-BE49-F238E27FC236}">
                <a16:creationId xmlns="" xmlns:a16="http://schemas.microsoft.com/office/drawing/2014/main" id="{65436DA3-4E91-FB77-F91F-F951B4708561}"/>
              </a:ext>
            </a:extLst>
          </p:cNvPr>
          <p:cNvCxnSpPr>
            <a:cxnSpLocks/>
          </p:cNvCxnSpPr>
          <p:nvPr/>
        </p:nvCxnSpPr>
        <p:spPr>
          <a:xfrm>
            <a:off x="2240011" y="2953765"/>
            <a:ext cx="162893" cy="20229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664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 xmlns:a16="http://schemas.microsoft.com/office/drawing/2014/main" id="{5A113B33-2345-1E48-578A-A4E14189C9CC}"/>
              </a:ext>
            </a:extLst>
          </p:cNvPr>
          <p:cNvSpPr txBox="1"/>
          <p:nvPr/>
        </p:nvSpPr>
        <p:spPr>
          <a:xfrm>
            <a:off x="1162756" y="1571712"/>
            <a:ext cx="9369778" cy="2949525"/>
          </a:xfrm>
          <a:prstGeom prst="rect">
            <a:avLst/>
          </a:prstGeom>
          <a:noFill/>
        </p:spPr>
        <p:txBody>
          <a:bodyPr wrap="square">
            <a:spAutoFit/>
          </a:bodyPr>
          <a:lstStyle/>
          <a:p>
            <a:pPr>
              <a:lnSpc>
                <a:spcPct val="150000"/>
              </a:lnSpc>
            </a:pPr>
            <a:r>
              <a:rPr lang="fa-IR" dirty="0">
                <a:solidFill>
                  <a:srgbClr val="C00000"/>
                </a:solidFill>
                <a:latin typeface="Arial" panose="020B0604020202020204" pitchFamily="34" charset="0"/>
                <a:cs typeface="Arial" panose="020B0604020202020204" pitchFamily="34" charset="0"/>
              </a:rPr>
              <a:t>Definition and Usage</a:t>
            </a:r>
          </a:p>
          <a:p>
            <a:pPr>
              <a:lnSpc>
                <a:spcPct val="150000"/>
              </a:lnSpc>
            </a:pPr>
            <a:r>
              <a:rPr lang="fa-IR" dirty="0">
                <a:latin typeface="Arial" panose="020B0604020202020204" pitchFamily="34" charset="0"/>
                <a:cs typeface="Arial" panose="020B0604020202020204" pitchFamily="34" charset="0"/>
              </a:rPr>
              <a:t>With the CSS @font-face rule, web designers do not have to use one of the "</a:t>
            </a:r>
            <a:r>
              <a:rPr lang="fa-IR" dirty="0">
                <a:solidFill>
                  <a:srgbClr val="C00000"/>
                </a:solidFill>
                <a:latin typeface="Arial" panose="020B0604020202020204" pitchFamily="34" charset="0"/>
                <a:cs typeface="Arial" panose="020B0604020202020204" pitchFamily="34" charset="0"/>
              </a:rPr>
              <a:t>web-safe</a:t>
            </a:r>
            <a:r>
              <a:rPr lang="fa-IR" dirty="0">
                <a:latin typeface="Arial" panose="020B0604020202020204" pitchFamily="34" charset="0"/>
                <a:cs typeface="Arial" panose="020B0604020202020204" pitchFamily="34" charset="0"/>
              </a:rPr>
              <a:t>" fonts anymore.</a:t>
            </a:r>
          </a:p>
          <a:p>
            <a:pPr>
              <a:lnSpc>
                <a:spcPct val="150000"/>
              </a:lnSpc>
            </a:pPr>
            <a:r>
              <a:rPr lang="fa-IR" dirty="0">
                <a:latin typeface="Arial" panose="020B0604020202020204" pitchFamily="34" charset="0"/>
                <a:cs typeface="Arial" panose="020B0604020202020204" pitchFamily="34" charset="0"/>
              </a:rPr>
              <a:t>In the </a:t>
            </a:r>
            <a:r>
              <a:rPr lang="fa-IR" dirty="0">
                <a:solidFill>
                  <a:srgbClr val="C00000"/>
                </a:solidFill>
                <a:latin typeface="Arial" panose="020B0604020202020204" pitchFamily="34" charset="0"/>
                <a:cs typeface="Arial" panose="020B0604020202020204" pitchFamily="34" charset="0"/>
              </a:rPr>
              <a:t>@font-face</a:t>
            </a:r>
            <a:r>
              <a:rPr lang="fa-IR" dirty="0">
                <a:latin typeface="Arial" panose="020B0604020202020204" pitchFamily="34" charset="0"/>
                <a:cs typeface="Arial" panose="020B0604020202020204" pitchFamily="34" charset="0"/>
              </a:rPr>
              <a:t> rule you must first define a name for the font (</a:t>
            </a:r>
            <a:r>
              <a:rPr lang="fa-IR" dirty="0">
                <a:solidFill>
                  <a:srgbClr val="C00000"/>
                </a:solidFill>
                <a:latin typeface="Arial" panose="020B0604020202020204" pitchFamily="34" charset="0"/>
                <a:cs typeface="Arial" panose="020B0604020202020204" pitchFamily="34" charset="0"/>
              </a:rPr>
              <a:t>e.g. myFirstFont</a:t>
            </a:r>
            <a:r>
              <a:rPr lang="fa-IR" dirty="0">
                <a:latin typeface="Arial" panose="020B0604020202020204" pitchFamily="34" charset="0"/>
                <a:cs typeface="Arial" panose="020B0604020202020204" pitchFamily="34" charset="0"/>
              </a:rPr>
              <a:t>), and then point to the font file.</a:t>
            </a:r>
          </a:p>
          <a:p>
            <a:pPr>
              <a:lnSpc>
                <a:spcPct val="150000"/>
              </a:lnSpc>
            </a:pPr>
            <a:r>
              <a:rPr lang="fa-IR" dirty="0">
                <a:latin typeface="Arial" panose="020B0604020202020204" pitchFamily="34" charset="0"/>
                <a:cs typeface="Arial" panose="020B0604020202020204" pitchFamily="34" charset="0"/>
              </a:rPr>
              <a:t>To use the font for an HTML element, refer to the name of the font (</a:t>
            </a:r>
            <a:r>
              <a:rPr lang="fa-IR" dirty="0">
                <a:solidFill>
                  <a:srgbClr val="C00000"/>
                </a:solidFill>
                <a:latin typeface="Arial" panose="020B0604020202020204" pitchFamily="34" charset="0"/>
                <a:cs typeface="Arial" panose="020B0604020202020204" pitchFamily="34" charset="0"/>
              </a:rPr>
              <a:t>myFirstFont</a:t>
            </a:r>
            <a:r>
              <a:rPr lang="fa-IR" dirty="0">
                <a:latin typeface="Arial" panose="020B0604020202020204" pitchFamily="34" charset="0"/>
                <a:cs typeface="Arial" panose="020B0604020202020204" pitchFamily="34" charset="0"/>
              </a:rPr>
              <a:t>) through the font-family property:</a:t>
            </a:r>
          </a:p>
        </p:txBody>
      </p:sp>
      <p:sp>
        <p:nvSpPr>
          <p:cNvPr id="13" name="TextBox 12">
            <a:extLst>
              <a:ext uri="{FF2B5EF4-FFF2-40B4-BE49-F238E27FC236}">
                <a16:creationId xmlns="" xmlns:a16="http://schemas.microsoft.com/office/drawing/2014/main" id="{FC40BB28-E69C-68B6-5AA0-91FA8484BF71}"/>
              </a:ext>
            </a:extLst>
          </p:cNvPr>
          <p:cNvSpPr txBox="1"/>
          <p:nvPr/>
        </p:nvSpPr>
        <p:spPr>
          <a:xfrm>
            <a:off x="776279" y="595489"/>
            <a:ext cx="6097772" cy="658835"/>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@font-face</a:t>
            </a:r>
            <a:endParaRPr lang="fa-IR" dirty="0"/>
          </a:p>
        </p:txBody>
      </p:sp>
      <p:pic>
        <p:nvPicPr>
          <p:cNvPr id="14" name="Picture 13">
            <a:extLst>
              <a:ext uri="{FF2B5EF4-FFF2-40B4-BE49-F238E27FC236}">
                <a16:creationId xmlns="" xmlns:a16="http://schemas.microsoft.com/office/drawing/2014/main" id="{951BB7A8-5E5D-FA6B-1EEC-0DB803FB5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18" name="TextBox 17">
            <a:extLst>
              <a:ext uri="{FF2B5EF4-FFF2-40B4-BE49-F238E27FC236}">
                <a16:creationId xmlns="" xmlns:a16="http://schemas.microsoft.com/office/drawing/2014/main" id="{11190546-43C2-BEF8-4A06-8DF15EB75CB2}"/>
              </a:ext>
            </a:extLst>
          </p:cNvPr>
          <p:cNvSpPr txBox="1"/>
          <p:nvPr/>
        </p:nvSpPr>
        <p:spPr>
          <a:xfrm>
            <a:off x="1162756" y="4838625"/>
            <a:ext cx="6096000" cy="923330"/>
          </a:xfrm>
          <a:prstGeom prst="rect">
            <a:avLst/>
          </a:prstGeom>
          <a:noFill/>
        </p:spPr>
        <p:txBody>
          <a:bodyPr wrap="square">
            <a:spAutoFit/>
          </a:bodyPr>
          <a:lstStyle/>
          <a:p>
            <a:r>
              <a:rPr lang="en-US" b="0" i="0" dirty="0">
                <a:solidFill>
                  <a:srgbClr val="990055"/>
                </a:solidFill>
                <a:effectLst/>
                <a:latin typeface="Consolas" panose="020B0609020204030204" pitchFamily="49" charset="0"/>
              </a:rPr>
              <a:t>div </a:t>
            </a:r>
            <a:r>
              <a:rPr lang="en-US" b="0" i="0" dirty="0">
                <a:solidFill>
                  <a:srgbClr val="999999"/>
                </a:solidFill>
                <a:effectLst/>
                <a:latin typeface="Consolas" panose="020B0609020204030204" pitchFamily="49" charset="0"/>
              </a:rPr>
              <a:t>{</a:t>
            </a:r>
            <a:r>
              <a:rPr lang="en-US" b="0" i="0" dirty="0">
                <a:solidFill>
                  <a:srgbClr val="D73A49"/>
                </a:solidFill>
                <a:effectLst/>
                <a:latin typeface="Consolas" panose="020B0609020204030204" pitchFamily="49" charset="0"/>
              </a:rPr>
              <a:t/>
            </a:r>
            <a:br>
              <a:rPr lang="en-US" b="0" i="0" dirty="0">
                <a:solidFill>
                  <a:srgbClr val="D73A49"/>
                </a:solidFill>
                <a:effectLst/>
                <a:latin typeface="Consolas" panose="020B0609020204030204" pitchFamily="49" charset="0"/>
              </a:rPr>
            </a:br>
            <a:r>
              <a:rPr lang="en-US" b="0" i="0" dirty="0">
                <a:solidFill>
                  <a:srgbClr val="D73A49"/>
                </a:solidFill>
                <a:effectLst/>
                <a:latin typeface="Consolas" panose="020B0609020204030204" pitchFamily="49" charset="0"/>
              </a:rPr>
              <a:t>  font-family</a:t>
            </a:r>
            <a:r>
              <a:rPr lang="en-US" b="0" i="0" dirty="0">
                <a:solidFill>
                  <a:srgbClr val="999999"/>
                </a:solidFill>
                <a:effectLst/>
                <a:latin typeface="Consolas" panose="020B0609020204030204" pitchFamily="49" charset="0"/>
              </a:rPr>
              <a:t>:</a:t>
            </a:r>
            <a:r>
              <a:rPr lang="en-US" b="0" i="0" dirty="0">
                <a:solidFill>
                  <a:srgbClr val="005CC5"/>
                </a:solidFill>
                <a:effectLst/>
                <a:latin typeface="Consolas" panose="020B0609020204030204" pitchFamily="49" charset="0"/>
              </a:rPr>
              <a:t> </a:t>
            </a:r>
            <a:r>
              <a:rPr lang="en-US" b="0" i="0" dirty="0" err="1">
                <a:solidFill>
                  <a:srgbClr val="005CC5"/>
                </a:solidFill>
                <a:effectLst/>
                <a:latin typeface="Consolas" panose="020B0609020204030204" pitchFamily="49" charset="0"/>
              </a:rPr>
              <a:t>myFirstFont</a:t>
            </a:r>
            <a:r>
              <a:rPr lang="en-US" b="0" i="0" dirty="0">
                <a:solidFill>
                  <a:srgbClr val="999999"/>
                </a:solidFill>
                <a:effectLst/>
                <a:latin typeface="Consolas" panose="020B0609020204030204" pitchFamily="49" charset="0"/>
              </a:rPr>
              <a:t>;</a:t>
            </a:r>
            <a:r>
              <a:rPr lang="en-US" b="0" i="0" dirty="0">
                <a:solidFill>
                  <a:srgbClr val="D73A49"/>
                </a:solidFill>
                <a:effectLst/>
                <a:latin typeface="Consolas" panose="020B0609020204030204" pitchFamily="49" charset="0"/>
              </a:rPr>
              <a:t/>
            </a:r>
            <a:br>
              <a:rPr lang="en-US" b="0" i="0" dirty="0">
                <a:solidFill>
                  <a:srgbClr val="D73A49"/>
                </a:solidFill>
                <a:effectLst/>
                <a:latin typeface="Consolas" panose="020B0609020204030204" pitchFamily="49" charset="0"/>
              </a:rPr>
            </a:br>
            <a:r>
              <a:rPr lang="en-US" b="0" i="0" dirty="0">
                <a:solidFill>
                  <a:srgbClr val="999999"/>
                </a:solidFill>
                <a:effectLst/>
                <a:latin typeface="Consolas" panose="020B0609020204030204" pitchFamily="49" charset="0"/>
              </a:rPr>
              <a:t>}</a:t>
            </a:r>
            <a:endParaRPr lang="fa-IR" dirty="0"/>
          </a:p>
        </p:txBody>
      </p:sp>
    </p:spTree>
    <p:extLst>
      <p:ext uri="{BB962C8B-B14F-4D97-AF65-F5344CB8AC3E}">
        <p14:creationId xmlns:p14="http://schemas.microsoft.com/office/powerpoint/2010/main" val="27841586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133480F-4D4C-E457-4D0E-664AC88014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4" name="TextBox 3">
            <a:extLst>
              <a:ext uri="{FF2B5EF4-FFF2-40B4-BE49-F238E27FC236}">
                <a16:creationId xmlns="" xmlns:a16="http://schemas.microsoft.com/office/drawing/2014/main" id="{4BE07F13-B0F8-C7BE-5D9B-3A883B3C6A33}"/>
              </a:ext>
            </a:extLst>
          </p:cNvPr>
          <p:cNvSpPr txBox="1"/>
          <p:nvPr/>
        </p:nvSpPr>
        <p:spPr>
          <a:xfrm>
            <a:off x="584367" y="651933"/>
            <a:ext cx="6097772" cy="658835"/>
          </a:xfrm>
          <a:prstGeom prst="rect">
            <a:avLst/>
          </a:prstGeom>
          <a:noFill/>
        </p:spPr>
        <p:txBody>
          <a:bodyPr wrap="square">
            <a:spAutoFit/>
          </a:bodyPr>
          <a:lstStyle/>
          <a:p>
            <a:pPr marL="457200" indent="-457200">
              <a:lnSpc>
                <a:spcPct val="150000"/>
              </a:lnSpc>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@font-face</a:t>
            </a:r>
            <a:endParaRPr lang="fa-IR" dirty="0"/>
          </a:p>
        </p:txBody>
      </p:sp>
      <p:sp>
        <p:nvSpPr>
          <p:cNvPr id="5" name="TextBox 4">
            <a:extLst>
              <a:ext uri="{FF2B5EF4-FFF2-40B4-BE49-F238E27FC236}">
                <a16:creationId xmlns="" xmlns:a16="http://schemas.microsoft.com/office/drawing/2014/main" id="{747B076B-8B3B-FFF2-C8C2-08F8B40E12FD}"/>
              </a:ext>
            </a:extLst>
          </p:cNvPr>
          <p:cNvSpPr txBox="1"/>
          <p:nvPr/>
        </p:nvSpPr>
        <p:spPr>
          <a:xfrm>
            <a:off x="1060598" y="1550791"/>
            <a:ext cx="9146658" cy="872034"/>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With the CSS </a:t>
            </a:r>
            <a:r>
              <a:rPr lang="en-US" dirty="0">
                <a:solidFill>
                  <a:srgbClr val="C00000"/>
                </a:solidFill>
                <a:latin typeface="Arial" panose="020B0604020202020204" pitchFamily="34" charset="0"/>
                <a:cs typeface="Arial" panose="020B0604020202020204" pitchFamily="34" charset="0"/>
              </a:rPr>
              <a:t>@font-face </a:t>
            </a:r>
            <a:r>
              <a:rPr lang="en-US" dirty="0">
                <a:latin typeface="Arial" panose="020B0604020202020204" pitchFamily="34" charset="0"/>
                <a:cs typeface="Arial" panose="020B0604020202020204" pitchFamily="34" charset="0"/>
              </a:rPr>
              <a:t>rule, web designers do not have to use one of the "</a:t>
            </a:r>
            <a:r>
              <a:rPr lang="en-US" dirty="0">
                <a:solidFill>
                  <a:srgbClr val="C00000"/>
                </a:solidFill>
                <a:latin typeface="Arial" panose="020B0604020202020204" pitchFamily="34" charset="0"/>
                <a:cs typeface="Arial" panose="020B0604020202020204" pitchFamily="34" charset="0"/>
              </a:rPr>
              <a:t>web-safe</a:t>
            </a:r>
            <a:r>
              <a:rPr lang="en-US" dirty="0">
                <a:latin typeface="Arial" panose="020B0604020202020204" pitchFamily="34" charset="0"/>
                <a:cs typeface="Arial" panose="020B0604020202020204" pitchFamily="34" charset="0"/>
              </a:rPr>
              <a:t>" fonts anymore.</a:t>
            </a:r>
            <a:endParaRPr lang="fa-IR" dirty="0">
              <a:latin typeface="Arial" panose="020B0604020202020204" pitchFamily="34" charset="0"/>
              <a:cs typeface="Arial" panose="020B0604020202020204" pitchFamily="34" charset="0"/>
            </a:endParaRPr>
          </a:p>
        </p:txBody>
      </p:sp>
      <p:sp>
        <p:nvSpPr>
          <p:cNvPr id="6" name="TextBox 5">
            <a:extLst>
              <a:ext uri="{FF2B5EF4-FFF2-40B4-BE49-F238E27FC236}">
                <a16:creationId xmlns="" xmlns:a16="http://schemas.microsoft.com/office/drawing/2014/main" id="{A7AA32B1-D1CA-02AF-AD8E-34F071BE96CF}"/>
              </a:ext>
            </a:extLst>
          </p:cNvPr>
          <p:cNvSpPr txBox="1"/>
          <p:nvPr/>
        </p:nvSpPr>
        <p:spPr>
          <a:xfrm>
            <a:off x="1060598" y="2349648"/>
            <a:ext cx="8934008" cy="872034"/>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In the </a:t>
            </a:r>
            <a:r>
              <a:rPr lang="en-US" dirty="0">
                <a:solidFill>
                  <a:srgbClr val="C00000"/>
                </a:solidFill>
                <a:latin typeface="Arial" panose="020B0604020202020204" pitchFamily="34" charset="0"/>
                <a:cs typeface="Arial" panose="020B0604020202020204" pitchFamily="34" charset="0"/>
              </a:rPr>
              <a:t>@font-face </a:t>
            </a:r>
            <a:r>
              <a:rPr lang="en-US" dirty="0">
                <a:latin typeface="Arial" panose="020B0604020202020204" pitchFamily="34" charset="0"/>
                <a:cs typeface="Arial" panose="020B0604020202020204" pitchFamily="34" charset="0"/>
              </a:rPr>
              <a:t>rule you must first define a name for the font (e.g. </a:t>
            </a:r>
            <a:r>
              <a:rPr lang="en-US" dirty="0" err="1">
                <a:latin typeface="Arial" panose="020B0604020202020204" pitchFamily="34" charset="0"/>
                <a:cs typeface="Arial" panose="020B0604020202020204" pitchFamily="34" charset="0"/>
              </a:rPr>
              <a:t>myFirstFont</a:t>
            </a:r>
            <a:r>
              <a:rPr lang="en-US" dirty="0">
                <a:latin typeface="Arial" panose="020B0604020202020204" pitchFamily="34" charset="0"/>
                <a:cs typeface="Arial" panose="020B0604020202020204" pitchFamily="34" charset="0"/>
              </a:rPr>
              <a:t>), and then point to the font file</a:t>
            </a:r>
            <a:endParaRPr lang="fa-IR" dirty="0">
              <a:latin typeface="Arial" panose="020B0604020202020204" pitchFamily="34" charset="0"/>
              <a:cs typeface="Arial" panose="020B0604020202020204" pitchFamily="34" charset="0"/>
            </a:endParaRPr>
          </a:p>
        </p:txBody>
      </p:sp>
      <p:sp>
        <p:nvSpPr>
          <p:cNvPr id="7" name="TextBox 6">
            <a:extLst>
              <a:ext uri="{FF2B5EF4-FFF2-40B4-BE49-F238E27FC236}">
                <a16:creationId xmlns="" xmlns:a16="http://schemas.microsoft.com/office/drawing/2014/main" id="{8A959DAF-989D-1DB6-D528-7602BC0E97B4}"/>
              </a:ext>
            </a:extLst>
          </p:cNvPr>
          <p:cNvSpPr txBox="1"/>
          <p:nvPr/>
        </p:nvSpPr>
        <p:spPr>
          <a:xfrm>
            <a:off x="1060598" y="3185719"/>
            <a:ext cx="2139801" cy="1287532"/>
          </a:xfrm>
          <a:prstGeom prst="rect">
            <a:avLst/>
          </a:prstGeom>
          <a:noFill/>
        </p:spPr>
        <p:txBody>
          <a:bodyPr wrap="square">
            <a:spAutoFit/>
          </a:bodyPr>
          <a:lstStyle/>
          <a:p>
            <a:pPr>
              <a:lnSpc>
                <a:spcPct val="150000"/>
              </a:lnSpc>
            </a:pPr>
            <a:r>
              <a:rPr lang="en-US" dirty="0">
                <a:solidFill>
                  <a:srgbClr val="1F448E"/>
                </a:solidFill>
                <a:latin typeface="Arial" panose="020B0604020202020204" pitchFamily="34" charset="0"/>
                <a:cs typeface="Arial" panose="020B0604020202020204" pitchFamily="34" charset="0"/>
              </a:rPr>
              <a:t>Browser Support</a:t>
            </a:r>
          </a:p>
          <a:p>
            <a:pPr>
              <a:lnSpc>
                <a:spcPct val="150000"/>
              </a:lnSpc>
            </a:pPr>
            <a:r>
              <a:rPr lang="en-US" dirty="0"/>
              <a:t/>
            </a:r>
            <a:br>
              <a:rPr lang="en-US" dirty="0"/>
            </a:br>
            <a:endParaRPr lang="fa-IR" dirty="0"/>
          </a:p>
        </p:txBody>
      </p:sp>
      <p:sp>
        <p:nvSpPr>
          <p:cNvPr id="8" name="TextBox 7">
            <a:extLst>
              <a:ext uri="{FF2B5EF4-FFF2-40B4-BE49-F238E27FC236}">
                <a16:creationId xmlns="" xmlns:a16="http://schemas.microsoft.com/office/drawing/2014/main" id="{21C9AF92-8B6D-17AE-3E50-5B3794E4B62C}"/>
              </a:ext>
            </a:extLst>
          </p:cNvPr>
          <p:cNvSpPr txBox="1"/>
          <p:nvPr/>
        </p:nvSpPr>
        <p:spPr>
          <a:xfrm>
            <a:off x="1060598" y="3739717"/>
            <a:ext cx="8359849" cy="463075"/>
          </a:xfrm>
          <a:prstGeom prst="rect">
            <a:avLst/>
          </a:prstGeom>
          <a:noFill/>
        </p:spPr>
        <p:txBody>
          <a:bodyPr wrap="square">
            <a:spAutoFit/>
          </a:bodyPr>
          <a:lstStyle/>
          <a:p>
            <a:pPr>
              <a:lnSpc>
                <a:spcPct val="150000"/>
              </a:lnSpc>
            </a:pPr>
            <a:r>
              <a:rPr lang="en-US" dirty="0">
                <a:solidFill>
                  <a:srgbClr val="C00000"/>
                </a:solidFill>
                <a:latin typeface="Arial" panose="020B0604020202020204" pitchFamily="34" charset="0"/>
                <a:cs typeface="Arial" panose="020B0604020202020204" pitchFamily="34" charset="0"/>
              </a:rPr>
              <a:t>The @font-face rule is supported in Edge, Chrome, Firefox, Safari, and Opera</a:t>
            </a:r>
            <a:r>
              <a:rPr lang="en-US" dirty="0">
                <a:solidFill>
                  <a:srgbClr val="C00000"/>
                </a:solidFill>
              </a:rPr>
              <a:t>.</a:t>
            </a:r>
            <a:endParaRPr lang="fa-IR" dirty="0">
              <a:solidFill>
                <a:srgbClr val="C00000"/>
              </a:solidFill>
            </a:endParaRPr>
          </a:p>
        </p:txBody>
      </p:sp>
      <p:sp>
        <p:nvSpPr>
          <p:cNvPr id="9" name="TextBox 8">
            <a:extLst>
              <a:ext uri="{FF2B5EF4-FFF2-40B4-BE49-F238E27FC236}">
                <a16:creationId xmlns="" xmlns:a16="http://schemas.microsoft.com/office/drawing/2014/main" id="{127AA833-5211-5545-FAAE-4B382D5FF2FC}"/>
              </a:ext>
            </a:extLst>
          </p:cNvPr>
          <p:cNvSpPr txBox="1"/>
          <p:nvPr/>
        </p:nvSpPr>
        <p:spPr>
          <a:xfrm>
            <a:off x="1064584" y="4283722"/>
            <a:ext cx="1108445" cy="1287532"/>
          </a:xfrm>
          <a:prstGeom prst="rect">
            <a:avLst/>
          </a:prstGeom>
          <a:noFill/>
        </p:spPr>
        <p:txBody>
          <a:bodyPr wrap="square">
            <a:spAutoFit/>
          </a:bodyPr>
          <a:lstStyle/>
          <a:p>
            <a:pPr algn="l">
              <a:lnSpc>
                <a:spcPct val="150000"/>
              </a:lnSpc>
            </a:pPr>
            <a:r>
              <a:rPr lang="en-US" b="1" i="0" dirty="0">
                <a:solidFill>
                  <a:srgbClr val="C00000"/>
                </a:solidFill>
                <a:effectLst/>
                <a:latin typeface="Segoe UI" panose="020B0502040204020203" pitchFamily="34" charset="0"/>
              </a:rPr>
              <a:t>Syntax</a:t>
            </a:r>
          </a:p>
          <a:p>
            <a:pPr>
              <a:lnSpc>
                <a:spcPct val="150000"/>
              </a:lnSpc>
            </a:pPr>
            <a:r>
              <a:rPr lang="en-US" b="0" i="0" dirty="0">
                <a:solidFill>
                  <a:srgbClr val="990055"/>
                </a:solidFill>
                <a:effectLst/>
                <a:latin typeface="Consolas" panose="020B0609020204030204" pitchFamily="49" charset="0"/>
              </a:rPr>
              <a:t/>
            </a:r>
            <a:br>
              <a:rPr lang="en-US" b="0" i="0" dirty="0">
                <a:solidFill>
                  <a:srgbClr val="990055"/>
                </a:solidFill>
                <a:effectLst/>
                <a:latin typeface="Consolas" panose="020B0609020204030204" pitchFamily="49" charset="0"/>
              </a:rPr>
            </a:br>
            <a:endParaRPr lang="fa-IR" dirty="0"/>
          </a:p>
        </p:txBody>
      </p:sp>
      <p:sp>
        <p:nvSpPr>
          <p:cNvPr id="10" name="TextBox 9">
            <a:extLst>
              <a:ext uri="{FF2B5EF4-FFF2-40B4-BE49-F238E27FC236}">
                <a16:creationId xmlns="" xmlns:a16="http://schemas.microsoft.com/office/drawing/2014/main" id="{D3DC1DB5-6C3D-F1D8-27E4-0AF55AE06EC8}"/>
              </a:ext>
            </a:extLst>
          </p:cNvPr>
          <p:cNvSpPr txBox="1"/>
          <p:nvPr/>
        </p:nvSpPr>
        <p:spPr>
          <a:xfrm>
            <a:off x="1060598" y="4891710"/>
            <a:ext cx="2224862" cy="1159485"/>
          </a:xfrm>
          <a:prstGeom prst="rect">
            <a:avLst/>
          </a:prstGeom>
          <a:noFill/>
        </p:spPr>
        <p:txBody>
          <a:bodyPr wrap="square">
            <a:spAutoFit/>
          </a:bodyPr>
          <a:lstStyle/>
          <a:p>
            <a:pPr>
              <a:lnSpc>
                <a:spcPct val="150000"/>
              </a:lnSpc>
            </a:pPr>
            <a:r>
              <a:rPr lang="en-US" sz="1600" b="0" i="0" dirty="0">
                <a:solidFill>
                  <a:srgbClr val="990055"/>
                </a:solidFill>
                <a:effectLst/>
                <a:latin typeface="Consolas" panose="020B0609020204030204" pitchFamily="49" charset="0"/>
              </a:rPr>
              <a:t>@font-face </a:t>
            </a:r>
            <a:r>
              <a:rPr lang="en-US" sz="1600" b="0" i="0" dirty="0">
                <a:solidFill>
                  <a:srgbClr val="999999"/>
                </a:solidFill>
                <a:effectLst/>
                <a:latin typeface="Consolas" panose="020B0609020204030204" pitchFamily="49" charset="0"/>
              </a:rPr>
              <a:t>{</a:t>
            </a:r>
            <a:r>
              <a:rPr lang="en-US" sz="1600" b="0" i="0" dirty="0">
                <a:solidFill>
                  <a:srgbClr val="D73A49"/>
                </a:solidFill>
                <a:effectLst/>
                <a:latin typeface="Consolas" panose="020B0609020204030204" pitchFamily="49" charset="0"/>
              </a:rPr>
              <a:t/>
            </a:r>
            <a:br>
              <a:rPr lang="en-US" sz="1600" b="0" i="0" dirty="0">
                <a:solidFill>
                  <a:srgbClr val="D73A49"/>
                </a:solidFill>
                <a:effectLst/>
                <a:latin typeface="Consolas" panose="020B0609020204030204" pitchFamily="49" charset="0"/>
              </a:rPr>
            </a:br>
            <a:r>
              <a:rPr lang="en-US" sz="1600" b="0" i="0" dirty="0">
                <a:solidFill>
                  <a:srgbClr val="D73A49"/>
                </a:solidFill>
                <a:effectLst/>
                <a:latin typeface="Consolas" panose="020B0609020204030204" pitchFamily="49" charset="0"/>
              </a:rPr>
              <a:t>  </a:t>
            </a:r>
            <a:r>
              <a:rPr lang="en-US" sz="1600" b="0" i="1" dirty="0">
                <a:solidFill>
                  <a:srgbClr val="D73A49"/>
                </a:solidFill>
                <a:effectLst/>
                <a:latin typeface="Consolas" panose="020B0609020204030204" pitchFamily="49" charset="0"/>
              </a:rPr>
              <a:t>font-properties</a:t>
            </a:r>
            <a:r>
              <a:rPr lang="en-US" sz="1600" b="0" i="0" dirty="0">
                <a:solidFill>
                  <a:srgbClr val="D73A49"/>
                </a:solidFill>
                <a:effectLst/>
                <a:latin typeface="Consolas" panose="020B0609020204030204" pitchFamily="49" charset="0"/>
              </a:rPr>
              <a:t/>
            </a:r>
            <a:br>
              <a:rPr lang="en-US" sz="1600" b="0" i="0" dirty="0">
                <a:solidFill>
                  <a:srgbClr val="D73A49"/>
                </a:solidFill>
                <a:effectLst/>
                <a:latin typeface="Consolas" panose="020B0609020204030204" pitchFamily="49" charset="0"/>
              </a:rPr>
            </a:br>
            <a:r>
              <a:rPr lang="en-US" sz="1600" b="0" i="0" dirty="0">
                <a:solidFill>
                  <a:srgbClr val="999999"/>
                </a:solidFill>
                <a:effectLst/>
                <a:latin typeface="Consolas" panose="020B0609020204030204" pitchFamily="49" charset="0"/>
              </a:rPr>
              <a:t>}</a:t>
            </a:r>
            <a:endParaRPr lang="fa-IR" sz="1600" dirty="0"/>
          </a:p>
        </p:txBody>
      </p:sp>
    </p:spTree>
    <p:extLst>
      <p:ext uri="{BB962C8B-B14F-4D97-AF65-F5344CB8AC3E}">
        <p14:creationId xmlns:p14="http://schemas.microsoft.com/office/powerpoint/2010/main" val="2175483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5FCF498B-E155-DB70-8BF5-2C145B36B99E}"/>
              </a:ext>
            </a:extLst>
          </p:cNvPr>
          <p:cNvSpPr txBox="1"/>
          <p:nvPr/>
        </p:nvSpPr>
        <p:spPr>
          <a:xfrm>
            <a:off x="1026485" y="737127"/>
            <a:ext cx="3130845" cy="83099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CSS Selectors</a:t>
            </a:r>
          </a:p>
          <a:p>
            <a:endParaRPr lang="it-IT" sz="2400" dirty="0">
              <a:solidFill>
                <a:schemeClr val="accent1">
                  <a:lumMod val="75000"/>
                </a:schemeClr>
              </a:solidFill>
              <a:latin typeface="Arial" panose="020B0604020202020204" pitchFamily="34" charset="0"/>
              <a:cs typeface="Arial" panose="020B0604020202020204" pitchFamily="34" charset="0"/>
            </a:endParaRPr>
          </a:p>
        </p:txBody>
      </p:sp>
      <p:sp>
        <p:nvSpPr>
          <p:cNvPr id="6" name="箭头: 五边形 1">
            <a:extLst>
              <a:ext uri="{FF2B5EF4-FFF2-40B4-BE49-F238E27FC236}">
                <a16:creationId xmlns="" xmlns:a16="http://schemas.microsoft.com/office/drawing/2014/main" id="{0520CE0C-A771-8534-3E99-398C531DAE73}"/>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 xmlns:a16="http://schemas.microsoft.com/office/drawing/2014/main" id="{B3C90A53-4CE5-1A22-977B-CBEF8A733497}"/>
              </a:ext>
            </a:extLst>
          </p:cNvPr>
          <p:cNvPicPr>
            <a:picLocks noChangeAspect="1"/>
          </p:cNvPicPr>
          <p:nvPr/>
        </p:nvPicPr>
        <p:blipFill>
          <a:blip r:embed="rId2"/>
          <a:stretch>
            <a:fillRect/>
          </a:stretch>
        </p:blipFill>
        <p:spPr>
          <a:xfrm>
            <a:off x="10569676" y="604804"/>
            <a:ext cx="983226" cy="1229634"/>
          </a:xfrm>
          <a:prstGeom prst="rect">
            <a:avLst/>
          </a:prstGeom>
        </p:spPr>
      </p:pic>
      <p:sp>
        <p:nvSpPr>
          <p:cNvPr id="8" name="TextBox 7">
            <a:extLst>
              <a:ext uri="{FF2B5EF4-FFF2-40B4-BE49-F238E27FC236}">
                <a16:creationId xmlns="" xmlns:a16="http://schemas.microsoft.com/office/drawing/2014/main" id="{92E58B76-58EC-CF20-48B8-51D398209C6D}"/>
              </a:ext>
            </a:extLst>
          </p:cNvPr>
          <p:cNvSpPr txBox="1"/>
          <p:nvPr/>
        </p:nvSpPr>
        <p:spPr>
          <a:xfrm>
            <a:off x="1032387" y="1482627"/>
            <a:ext cx="7374194" cy="646331"/>
          </a:xfrm>
          <a:prstGeom prst="rect">
            <a:avLst/>
          </a:prstGeom>
          <a:noFill/>
        </p:spPr>
        <p:txBody>
          <a:bodyPr wrap="square" rtlCol="0">
            <a:spAutoFit/>
          </a:bodyPr>
          <a:lstStyle/>
          <a:p>
            <a:r>
              <a:rPr lang="en-US" dirty="0">
                <a:latin typeface="Arial(body)"/>
              </a:rPr>
              <a:t>A CSS selector selects the HTML element(s) you want to style.</a:t>
            </a:r>
          </a:p>
          <a:p>
            <a:endParaRPr lang="en-US" dirty="0">
              <a:latin typeface="Arial(body)"/>
            </a:endParaRPr>
          </a:p>
        </p:txBody>
      </p:sp>
      <p:sp>
        <p:nvSpPr>
          <p:cNvPr id="9" name="TextBox 8">
            <a:extLst>
              <a:ext uri="{FF2B5EF4-FFF2-40B4-BE49-F238E27FC236}">
                <a16:creationId xmlns="" xmlns:a16="http://schemas.microsoft.com/office/drawing/2014/main" id="{D4223199-75A9-CFDB-A195-4F6BCB3DAFE4}"/>
              </a:ext>
            </a:extLst>
          </p:cNvPr>
          <p:cNvSpPr txBox="1"/>
          <p:nvPr/>
        </p:nvSpPr>
        <p:spPr>
          <a:xfrm>
            <a:off x="1032387" y="1840076"/>
            <a:ext cx="6094268" cy="369332"/>
          </a:xfrm>
          <a:prstGeom prst="rect">
            <a:avLst/>
          </a:prstGeom>
          <a:noFill/>
        </p:spPr>
        <p:txBody>
          <a:bodyPr wrap="square">
            <a:spAutoFit/>
          </a:bodyPr>
          <a:lstStyle/>
          <a:p>
            <a:r>
              <a:rPr lang="en-US" dirty="0">
                <a:latin typeface="Arial(body)"/>
              </a:rPr>
              <a:t>We can divide CSS selectors into five categories:</a:t>
            </a:r>
          </a:p>
        </p:txBody>
      </p:sp>
      <p:sp>
        <p:nvSpPr>
          <p:cNvPr id="10" name="TextBox 9">
            <a:extLst>
              <a:ext uri="{FF2B5EF4-FFF2-40B4-BE49-F238E27FC236}">
                <a16:creationId xmlns="" xmlns:a16="http://schemas.microsoft.com/office/drawing/2014/main" id="{41D199F7-2C2C-388B-C498-A7569EA3D113}"/>
              </a:ext>
            </a:extLst>
          </p:cNvPr>
          <p:cNvSpPr txBox="1"/>
          <p:nvPr/>
        </p:nvSpPr>
        <p:spPr>
          <a:xfrm>
            <a:off x="1651819" y="2603869"/>
            <a:ext cx="8401664" cy="923330"/>
          </a:xfrm>
          <a:prstGeom prst="rect">
            <a:avLst/>
          </a:prstGeom>
          <a:noFill/>
        </p:spPr>
        <p:txBody>
          <a:bodyPr wrap="square">
            <a:spAutoFit/>
          </a:bodyPr>
          <a:lstStyle/>
          <a:p>
            <a:r>
              <a:rPr lang="en-US" dirty="0">
                <a:latin typeface="Arial(body)"/>
                <a:cs typeface="Arial" panose="020B0604020202020204" pitchFamily="34" charset="0"/>
              </a:rPr>
              <a:t>Simple selectors (select elements based on id, class, tags and etc.)</a:t>
            </a:r>
          </a:p>
          <a:p>
            <a:endParaRPr lang="en-US" dirty="0">
              <a:latin typeface="Arial(body)"/>
              <a:cs typeface="Arial" panose="020B0604020202020204" pitchFamily="34" charset="0"/>
            </a:endParaRPr>
          </a:p>
          <a:p>
            <a:endParaRPr lang="en-US" dirty="0">
              <a:latin typeface="Arial(body)"/>
              <a:cs typeface="Arial" panose="020B0604020202020204" pitchFamily="34" charset="0"/>
            </a:endParaRPr>
          </a:p>
        </p:txBody>
      </p:sp>
      <p:sp>
        <p:nvSpPr>
          <p:cNvPr id="11" name="椭圆 4">
            <a:extLst>
              <a:ext uri="{FF2B5EF4-FFF2-40B4-BE49-F238E27FC236}">
                <a16:creationId xmlns="" xmlns:a16="http://schemas.microsoft.com/office/drawing/2014/main" id="{1BC50437-5D85-C000-FC88-C4F3D21F124C}"/>
              </a:ext>
            </a:extLst>
          </p:cNvPr>
          <p:cNvSpPr/>
          <p:nvPr/>
        </p:nvSpPr>
        <p:spPr>
          <a:xfrm>
            <a:off x="1032387" y="2552866"/>
            <a:ext cx="534877" cy="5126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altLang="zh-CN" sz="2000" dirty="0">
                <a:cs typeface="+mn-ea"/>
                <a:sym typeface="+mn-lt"/>
              </a:rPr>
              <a:t>1</a:t>
            </a:r>
            <a:endParaRPr lang="zh-CN" altLang="en-US" sz="2000" dirty="0">
              <a:cs typeface="+mn-ea"/>
              <a:sym typeface="+mn-lt"/>
            </a:endParaRPr>
          </a:p>
        </p:txBody>
      </p:sp>
      <p:sp>
        <p:nvSpPr>
          <p:cNvPr id="13" name="TextBox 12">
            <a:extLst>
              <a:ext uri="{FF2B5EF4-FFF2-40B4-BE49-F238E27FC236}">
                <a16:creationId xmlns="" xmlns:a16="http://schemas.microsoft.com/office/drawing/2014/main" id="{970B4145-8086-9CAF-8E2A-2D755A1DF608}"/>
              </a:ext>
            </a:extLst>
          </p:cNvPr>
          <p:cNvSpPr txBox="1"/>
          <p:nvPr/>
        </p:nvSpPr>
        <p:spPr>
          <a:xfrm>
            <a:off x="1651819" y="3310954"/>
            <a:ext cx="9045678" cy="646331"/>
          </a:xfrm>
          <a:prstGeom prst="rect">
            <a:avLst/>
          </a:prstGeom>
          <a:noFill/>
        </p:spPr>
        <p:txBody>
          <a:bodyPr wrap="square" rtlCol="0">
            <a:spAutoFit/>
          </a:bodyPr>
          <a:lstStyle/>
          <a:p>
            <a:r>
              <a:rPr lang="en-US" dirty="0">
                <a:latin typeface="Arial(body)"/>
              </a:rPr>
              <a:t>Combinator selectors (select elements based on a specific relationship between them)</a:t>
            </a:r>
          </a:p>
          <a:p>
            <a:endParaRPr lang="it-IT" dirty="0">
              <a:latin typeface="Arial(body)"/>
            </a:endParaRPr>
          </a:p>
        </p:txBody>
      </p:sp>
      <p:sp>
        <p:nvSpPr>
          <p:cNvPr id="15" name="椭圆 4">
            <a:extLst>
              <a:ext uri="{FF2B5EF4-FFF2-40B4-BE49-F238E27FC236}">
                <a16:creationId xmlns="" xmlns:a16="http://schemas.microsoft.com/office/drawing/2014/main" id="{F29ABB7F-9D00-C16A-FC76-EA226F0CCDF8}"/>
              </a:ext>
            </a:extLst>
          </p:cNvPr>
          <p:cNvSpPr/>
          <p:nvPr/>
        </p:nvSpPr>
        <p:spPr>
          <a:xfrm>
            <a:off x="1026485" y="4004800"/>
            <a:ext cx="534877" cy="5126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altLang="zh-CN" sz="2000" dirty="0">
                <a:cs typeface="+mn-ea"/>
                <a:sym typeface="+mn-lt"/>
              </a:rPr>
              <a:t>3</a:t>
            </a:r>
            <a:endParaRPr lang="zh-CN" altLang="en-US" sz="2000" dirty="0">
              <a:cs typeface="+mn-ea"/>
              <a:sym typeface="+mn-lt"/>
            </a:endParaRPr>
          </a:p>
        </p:txBody>
      </p:sp>
      <p:sp>
        <p:nvSpPr>
          <p:cNvPr id="16" name="TextBox 15">
            <a:extLst>
              <a:ext uri="{FF2B5EF4-FFF2-40B4-BE49-F238E27FC236}">
                <a16:creationId xmlns="" xmlns:a16="http://schemas.microsoft.com/office/drawing/2014/main" id="{281601AD-DF56-8BC8-2BB1-17BFCFBE4228}"/>
              </a:ext>
            </a:extLst>
          </p:cNvPr>
          <p:cNvSpPr txBox="1"/>
          <p:nvPr/>
        </p:nvSpPr>
        <p:spPr>
          <a:xfrm>
            <a:off x="1651818" y="4054151"/>
            <a:ext cx="8101781" cy="646331"/>
          </a:xfrm>
          <a:prstGeom prst="rect">
            <a:avLst/>
          </a:prstGeom>
          <a:noFill/>
        </p:spPr>
        <p:txBody>
          <a:bodyPr wrap="square" rtlCol="0">
            <a:spAutoFit/>
          </a:bodyPr>
          <a:lstStyle/>
          <a:p>
            <a:r>
              <a:rPr lang="en-US" dirty="0">
                <a:latin typeface="Arial(body)"/>
              </a:rPr>
              <a:t>Pseudo-class selectors (select elements based on a certain state)</a:t>
            </a:r>
          </a:p>
          <a:p>
            <a:endParaRPr lang="it-IT" dirty="0">
              <a:latin typeface="Arial(body)"/>
            </a:endParaRPr>
          </a:p>
        </p:txBody>
      </p:sp>
      <p:sp>
        <p:nvSpPr>
          <p:cNvPr id="18" name="椭圆 4">
            <a:extLst>
              <a:ext uri="{FF2B5EF4-FFF2-40B4-BE49-F238E27FC236}">
                <a16:creationId xmlns="" xmlns:a16="http://schemas.microsoft.com/office/drawing/2014/main" id="{4242C0FE-83F1-BA71-E200-AED5A4866706}"/>
              </a:ext>
            </a:extLst>
          </p:cNvPr>
          <p:cNvSpPr/>
          <p:nvPr/>
        </p:nvSpPr>
        <p:spPr>
          <a:xfrm>
            <a:off x="1026486" y="4725183"/>
            <a:ext cx="534877" cy="5126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altLang="zh-CN" sz="2000" dirty="0">
                <a:cs typeface="+mn-ea"/>
                <a:sym typeface="+mn-lt"/>
              </a:rPr>
              <a:t>4</a:t>
            </a:r>
            <a:endParaRPr lang="zh-CN" altLang="en-US" sz="2000" dirty="0">
              <a:cs typeface="+mn-ea"/>
              <a:sym typeface="+mn-lt"/>
            </a:endParaRPr>
          </a:p>
        </p:txBody>
      </p:sp>
      <p:sp>
        <p:nvSpPr>
          <p:cNvPr id="19" name="TextBox 18">
            <a:extLst>
              <a:ext uri="{FF2B5EF4-FFF2-40B4-BE49-F238E27FC236}">
                <a16:creationId xmlns="" xmlns:a16="http://schemas.microsoft.com/office/drawing/2014/main" id="{1ED0BF4A-46CA-6D47-7D82-83F6EAEAA1FD}"/>
              </a:ext>
            </a:extLst>
          </p:cNvPr>
          <p:cNvSpPr txBox="1"/>
          <p:nvPr/>
        </p:nvSpPr>
        <p:spPr>
          <a:xfrm>
            <a:off x="1651818" y="4786936"/>
            <a:ext cx="7708492" cy="646331"/>
          </a:xfrm>
          <a:prstGeom prst="rect">
            <a:avLst/>
          </a:prstGeom>
          <a:noFill/>
        </p:spPr>
        <p:txBody>
          <a:bodyPr wrap="square" rtlCol="0">
            <a:spAutoFit/>
          </a:bodyPr>
          <a:lstStyle/>
          <a:p>
            <a:r>
              <a:rPr lang="en-US" dirty="0">
                <a:latin typeface="Arial(body)"/>
              </a:rPr>
              <a:t>Pseudo-elements selectors (select and style a part of an element)</a:t>
            </a:r>
          </a:p>
          <a:p>
            <a:endParaRPr lang="it-IT" dirty="0">
              <a:latin typeface="Arial(body)"/>
            </a:endParaRPr>
          </a:p>
        </p:txBody>
      </p:sp>
      <p:sp>
        <p:nvSpPr>
          <p:cNvPr id="21" name="椭圆 4">
            <a:extLst>
              <a:ext uri="{FF2B5EF4-FFF2-40B4-BE49-F238E27FC236}">
                <a16:creationId xmlns="" xmlns:a16="http://schemas.microsoft.com/office/drawing/2014/main" id="{478BA4A3-53AF-BA41-797B-E0E494B3F4AA}"/>
              </a:ext>
            </a:extLst>
          </p:cNvPr>
          <p:cNvSpPr/>
          <p:nvPr/>
        </p:nvSpPr>
        <p:spPr>
          <a:xfrm>
            <a:off x="1026485" y="5433267"/>
            <a:ext cx="534877" cy="5168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altLang="zh-CN" sz="2000" dirty="0">
                <a:cs typeface="+mn-ea"/>
                <a:sym typeface="+mn-lt"/>
              </a:rPr>
              <a:t>5</a:t>
            </a:r>
            <a:endParaRPr lang="zh-CN" altLang="en-US" sz="2000" dirty="0">
              <a:cs typeface="+mn-ea"/>
              <a:sym typeface="+mn-lt"/>
            </a:endParaRPr>
          </a:p>
        </p:txBody>
      </p:sp>
      <p:sp>
        <p:nvSpPr>
          <p:cNvPr id="22" name="TextBox 21">
            <a:extLst>
              <a:ext uri="{FF2B5EF4-FFF2-40B4-BE49-F238E27FC236}">
                <a16:creationId xmlns="" xmlns:a16="http://schemas.microsoft.com/office/drawing/2014/main" id="{5323C19D-6F16-DCBF-72D6-AA87660E5D86}"/>
              </a:ext>
            </a:extLst>
          </p:cNvPr>
          <p:cNvSpPr txBox="1"/>
          <p:nvPr/>
        </p:nvSpPr>
        <p:spPr>
          <a:xfrm>
            <a:off x="1651818" y="5519721"/>
            <a:ext cx="8401665" cy="369332"/>
          </a:xfrm>
          <a:prstGeom prst="rect">
            <a:avLst/>
          </a:prstGeom>
          <a:noFill/>
        </p:spPr>
        <p:txBody>
          <a:bodyPr wrap="square" rtlCol="0">
            <a:spAutoFit/>
          </a:bodyPr>
          <a:lstStyle/>
          <a:p>
            <a:r>
              <a:rPr lang="en-US" dirty="0">
                <a:latin typeface="Arial(body)"/>
              </a:rPr>
              <a:t>Attribute selectors (select elements based on an attribute or attribute value)</a:t>
            </a:r>
            <a:endParaRPr lang="it-IT" dirty="0">
              <a:latin typeface="Arial(body)"/>
            </a:endParaRPr>
          </a:p>
        </p:txBody>
      </p:sp>
      <p:sp>
        <p:nvSpPr>
          <p:cNvPr id="24" name="椭圆 4">
            <a:extLst>
              <a:ext uri="{FF2B5EF4-FFF2-40B4-BE49-F238E27FC236}">
                <a16:creationId xmlns="" xmlns:a16="http://schemas.microsoft.com/office/drawing/2014/main" id="{CA0B072F-8345-9E87-62A7-D026495A5D2D}"/>
              </a:ext>
            </a:extLst>
          </p:cNvPr>
          <p:cNvSpPr/>
          <p:nvPr/>
        </p:nvSpPr>
        <p:spPr>
          <a:xfrm>
            <a:off x="1026485" y="3267445"/>
            <a:ext cx="534877" cy="5126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altLang="zh-CN" sz="2000" dirty="0">
                <a:cs typeface="+mn-ea"/>
                <a:sym typeface="+mn-lt"/>
              </a:rPr>
              <a:t>2</a:t>
            </a:r>
            <a:endParaRPr lang="zh-CN" altLang="en-US" sz="2000" dirty="0">
              <a:cs typeface="+mn-ea"/>
              <a:sym typeface="+mn-lt"/>
            </a:endParaRPr>
          </a:p>
        </p:txBody>
      </p:sp>
    </p:spTree>
    <p:extLst>
      <p:ext uri="{BB962C8B-B14F-4D97-AF65-F5344CB8AC3E}">
        <p14:creationId xmlns:p14="http://schemas.microsoft.com/office/powerpoint/2010/main" val="28697627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85BB416-4DFB-F161-4AC6-E72D5A6D449A}"/>
              </a:ext>
            </a:extLst>
          </p:cNvPr>
          <p:cNvSpPr/>
          <p:nvPr/>
        </p:nvSpPr>
        <p:spPr>
          <a:xfrm>
            <a:off x="818444" y="839927"/>
            <a:ext cx="3894667" cy="5429955"/>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sp>
        <p:nvSpPr>
          <p:cNvPr id="12" name="TextBox 11">
            <a:extLst>
              <a:ext uri="{FF2B5EF4-FFF2-40B4-BE49-F238E27FC236}">
                <a16:creationId xmlns="" xmlns:a16="http://schemas.microsoft.com/office/drawing/2014/main" id="{791D4DB7-921E-C91C-1D31-61B5A4B51B96}"/>
              </a:ext>
            </a:extLst>
          </p:cNvPr>
          <p:cNvSpPr txBox="1"/>
          <p:nvPr/>
        </p:nvSpPr>
        <p:spPr>
          <a:xfrm>
            <a:off x="835378" y="868403"/>
            <a:ext cx="3860800" cy="5401479"/>
          </a:xfrm>
          <a:prstGeom prst="rect">
            <a:avLst/>
          </a:prstGeom>
          <a:noFill/>
        </p:spPr>
        <p:txBody>
          <a:bodyPr wrap="square">
            <a:spAutoFit/>
          </a:bodyPr>
          <a:lstStyle/>
          <a:p>
            <a:r>
              <a:rPr lang="en-US" sz="1500" dirty="0">
                <a:solidFill>
                  <a:srgbClr val="C00000"/>
                </a:solidFill>
              </a:rPr>
              <a:t>&lt;!DOCTYPE html&gt;</a:t>
            </a:r>
          </a:p>
          <a:p>
            <a:r>
              <a:rPr lang="en-US" sz="1500" dirty="0"/>
              <a:t>&lt;</a:t>
            </a:r>
            <a:r>
              <a:rPr lang="en-US" sz="1500" dirty="0">
                <a:solidFill>
                  <a:srgbClr val="C00000"/>
                </a:solidFill>
              </a:rPr>
              <a:t>html</a:t>
            </a:r>
            <a:r>
              <a:rPr lang="en-US" sz="1500" dirty="0"/>
              <a:t>&gt;</a:t>
            </a:r>
          </a:p>
          <a:p>
            <a:r>
              <a:rPr lang="en-US" sz="1500" dirty="0"/>
              <a:t>&lt;</a:t>
            </a:r>
            <a:r>
              <a:rPr lang="en-US" sz="1500" dirty="0">
                <a:solidFill>
                  <a:srgbClr val="C00000"/>
                </a:solidFill>
              </a:rPr>
              <a:t>head</a:t>
            </a:r>
            <a:r>
              <a:rPr lang="en-US" sz="1500" dirty="0"/>
              <a:t>&gt;</a:t>
            </a:r>
          </a:p>
          <a:p>
            <a:r>
              <a:rPr lang="en-US" sz="1500" dirty="0"/>
              <a:t>&lt;</a:t>
            </a:r>
            <a:r>
              <a:rPr lang="en-US" sz="1500" dirty="0">
                <a:solidFill>
                  <a:srgbClr val="C00000"/>
                </a:solidFill>
              </a:rPr>
              <a:t>style</a:t>
            </a:r>
            <a:r>
              <a:rPr lang="en-US" sz="1500" dirty="0"/>
              <a:t>&gt; </a:t>
            </a:r>
          </a:p>
          <a:p>
            <a:r>
              <a:rPr lang="en-US" sz="1500" dirty="0">
                <a:solidFill>
                  <a:srgbClr val="C00000"/>
                </a:solidFill>
              </a:rPr>
              <a:t>@font-face {</a:t>
            </a:r>
          </a:p>
          <a:p>
            <a:r>
              <a:rPr lang="en-US" sz="1500" dirty="0"/>
              <a:t>  </a:t>
            </a:r>
            <a:r>
              <a:rPr lang="en-US" sz="1500" dirty="0">
                <a:solidFill>
                  <a:srgbClr val="FF0000"/>
                </a:solidFill>
              </a:rPr>
              <a:t>font-family</a:t>
            </a:r>
            <a:r>
              <a:rPr lang="en-US" sz="1500" dirty="0"/>
              <a:t>: </a:t>
            </a:r>
            <a:r>
              <a:rPr lang="en-US" sz="1500" dirty="0" err="1">
                <a:solidFill>
                  <a:srgbClr val="0070C0"/>
                </a:solidFill>
              </a:rPr>
              <a:t>myFirstFont</a:t>
            </a:r>
            <a:r>
              <a:rPr lang="en-US" sz="1500" dirty="0"/>
              <a:t>;</a:t>
            </a:r>
          </a:p>
          <a:p>
            <a:r>
              <a:rPr lang="en-US" sz="1500" dirty="0"/>
              <a:t>  </a:t>
            </a:r>
            <a:r>
              <a:rPr lang="en-US" sz="1500" dirty="0" err="1">
                <a:solidFill>
                  <a:srgbClr val="FF0000"/>
                </a:solidFill>
              </a:rPr>
              <a:t>src</a:t>
            </a:r>
            <a:r>
              <a:rPr lang="en-US" sz="1500" dirty="0"/>
              <a:t>: </a:t>
            </a:r>
            <a:r>
              <a:rPr lang="en-US" sz="1500" dirty="0" err="1">
                <a:solidFill>
                  <a:srgbClr val="0070C0"/>
                </a:solidFill>
              </a:rPr>
              <a:t>url</a:t>
            </a:r>
            <a:r>
              <a:rPr lang="en-US" sz="1500" dirty="0">
                <a:solidFill>
                  <a:srgbClr val="0070C0"/>
                </a:solidFill>
              </a:rPr>
              <a:t>(</a:t>
            </a:r>
            <a:r>
              <a:rPr lang="en-US" sz="1500" dirty="0" err="1">
                <a:solidFill>
                  <a:srgbClr val="0070C0"/>
                </a:solidFill>
              </a:rPr>
              <a:t>sansation_light.woff</a:t>
            </a:r>
            <a:r>
              <a:rPr lang="en-US" sz="1500" dirty="0"/>
              <a:t>);</a:t>
            </a:r>
          </a:p>
          <a:p>
            <a:r>
              <a:rPr lang="en-US" sz="1500" dirty="0"/>
              <a:t>}</a:t>
            </a:r>
          </a:p>
          <a:p>
            <a:r>
              <a:rPr lang="en-US" sz="1500" dirty="0">
                <a:solidFill>
                  <a:srgbClr val="C00000"/>
                </a:solidFill>
              </a:rPr>
              <a:t>@font-face {</a:t>
            </a:r>
          </a:p>
          <a:p>
            <a:r>
              <a:rPr lang="en-US" sz="1500" dirty="0"/>
              <a:t>  </a:t>
            </a:r>
            <a:r>
              <a:rPr lang="en-US" sz="1500" dirty="0">
                <a:solidFill>
                  <a:srgbClr val="FF0000"/>
                </a:solidFill>
              </a:rPr>
              <a:t>font-family</a:t>
            </a:r>
            <a:r>
              <a:rPr lang="en-US" sz="1500" dirty="0"/>
              <a:t>: </a:t>
            </a:r>
            <a:r>
              <a:rPr lang="en-US" sz="1500" dirty="0" err="1">
                <a:solidFill>
                  <a:srgbClr val="0070C0"/>
                </a:solidFill>
              </a:rPr>
              <a:t>myFirstFont</a:t>
            </a:r>
            <a:r>
              <a:rPr lang="en-US" sz="1500" dirty="0"/>
              <a:t>;</a:t>
            </a:r>
          </a:p>
          <a:p>
            <a:r>
              <a:rPr lang="en-US" sz="1500" dirty="0"/>
              <a:t>  </a:t>
            </a:r>
            <a:r>
              <a:rPr lang="en-US" sz="1500" dirty="0" err="1">
                <a:solidFill>
                  <a:srgbClr val="FF0000"/>
                </a:solidFill>
              </a:rPr>
              <a:t>src</a:t>
            </a:r>
            <a:r>
              <a:rPr lang="en-US" sz="1500" dirty="0"/>
              <a:t>: </a:t>
            </a:r>
            <a:r>
              <a:rPr lang="en-US" sz="1500" dirty="0" err="1">
                <a:solidFill>
                  <a:srgbClr val="0070C0"/>
                </a:solidFill>
              </a:rPr>
              <a:t>url</a:t>
            </a:r>
            <a:r>
              <a:rPr lang="en-US" sz="1500" dirty="0">
                <a:solidFill>
                  <a:srgbClr val="0070C0"/>
                </a:solidFill>
              </a:rPr>
              <a:t>(</a:t>
            </a:r>
            <a:r>
              <a:rPr lang="en-US" sz="1500" dirty="0" err="1">
                <a:solidFill>
                  <a:srgbClr val="0070C0"/>
                </a:solidFill>
              </a:rPr>
              <a:t>sansation_bold.woff</a:t>
            </a:r>
            <a:r>
              <a:rPr lang="en-US" sz="1500" dirty="0">
                <a:solidFill>
                  <a:srgbClr val="0070C0"/>
                </a:solidFill>
              </a:rPr>
              <a:t>);</a:t>
            </a:r>
          </a:p>
          <a:p>
            <a:r>
              <a:rPr lang="en-US" sz="1500" dirty="0"/>
              <a:t>  </a:t>
            </a:r>
            <a:r>
              <a:rPr lang="en-US" sz="1500" dirty="0">
                <a:solidFill>
                  <a:srgbClr val="FF0000"/>
                </a:solidFill>
              </a:rPr>
              <a:t>font-weight</a:t>
            </a:r>
            <a:r>
              <a:rPr lang="en-US" sz="1500" dirty="0"/>
              <a:t>: </a:t>
            </a:r>
            <a:r>
              <a:rPr lang="en-US" sz="1500" dirty="0">
                <a:solidFill>
                  <a:srgbClr val="0070C0"/>
                </a:solidFill>
              </a:rPr>
              <a:t>bold</a:t>
            </a:r>
            <a:r>
              <a:rPr lang="en-US" sz="1500" dirty="0"/>
              <a:t>;</a:t>
            </a:r>
          </a:p>
          <a:p>
            <a:r>
              <a:rPr lang="en-US" sz="1500" dirty="0"/>
              <a:t>}</a:t>
            </a:r>
          </a:p>
          <a:p>
            <a:r>
              <a:rPr lang="en-US" sz="1500" dirty="0">
                <a:solidFill>
                  <a:srgbClr val="C00000"/>
                </a:solidFill>
              </a:rPr>
              <a:t>div</a:t>
            </a:r>
            <a:r>
              <a:rPr lang="en-US" sz="1500" dirty="0"/>
              <a:t> {</a:t>
            </a:r>
          </a:p>
          <a:p>
            <a:r>
              <a:rPr lang="en-US" sz="1500" dirty="0"/>
              <a:t>  </a:t>
            </a:r>
            <a:r>
              <a:rPr lang="en-US" sz="1500" dirty="0">
                <a:solidFill>
                  <a:srgbClr val="FF0000"/>
                </a:solidFill>
              </a:rPr>
              <a:t>font-family</a:t>
            </a:r>
            <a:r>
              <a:rPr lang="en-US" sz="1500" dirty="0"/>
              <a:t>: </a:t>
            </a:r>
            <a:r>
              <a:rPr lang="en-US" sz="1500" dirty="0" err="1">
                <a:solidFill>
                  <a:srgbClr val="0070C0"/>
                </a:solidFill>
              </a:rPr>
              <a:t>myFirstFont</a:t>
            </a:r>
            <a:r>
              <a:rPr lang="en-US" sz="1500" dirty="0"/>
              <a:t>;</a:t>
            </a:r>
          </a:p>
          <a:p>
            <a:r>
              <a:rPr lang="en-US" sz="1500" dirty="0"/>
              <a:t>}</a:t>
            </a:r>
          </a:p>
          <a:p>
            <a:r>
              <a:rPr lang="en-US" sz="1500" dirty="0">
                <a:solidFill>
                  <a:srgbClr val="C00000"/>
                </a:solidFill>
              </a:rPr>
              <a:t>&lt;/style&gt;</a:t>
            </a:r>
          </a:p>
          <a:p>
            <a:r>
              <a:rPr lang="en-US" sz="1500" dirty="0">
                <a:solidFill>
                  <a:srgbClr val="C00000"/>
                </a:solidFill>
              </a:rPr>
              <a:t>&lt;/head&gt;</a:t>
            </a:r>
          </a:p>
          <a:p>
            <a:r>
              <a:rPr lang="en-US" sz="1500" dirty="0">
                <a:solidFill>
                  <a:srgbClr val="C00000"/>
                </a:solidFill>
              </a:rPr>
              <a:t>&lt;body&gt;</a:t>
            </a:r>
          </a:p>
          <a:p>
            <a:r>
              <a:rPr lang="en-US" sz="1500" dirty="0"/>
              <a:t>&lt;</a:t>
            </a:r>
            <a:r>
              <a:rPr lang="en-US" sz="1500" dirty="0">
                <a:solidFill>
                  <a:srgbClr val="C00000"/>
                </a:solidFill>
              </a:rPr>
              <a:t>h1</a:t>
            </a:r>
            <a:r>
              <a:rPr lang="en-US" sz="1500" dirty="0"/>
              <a:t> </a:t>
            </a:r>
            <a:r>
              <a:rPr lang="en-US" sz="1500" dirty="0">
                <a:solidFill>
                  <a:srgbClr val="009900"/>
                </a:solidFill>
              </a:rPr>
              <a:t>class</a:t>
            </a:r>
            <a:r>
              <a:rPr lang="en-US" sz="1500" dirty="0"/>
              <a:t>=“</a:t>
            </a:r>
            <a:r>
              <a:rPr lang="en-US" sz="1500" dirty="0">
                <a:solidFill>
                  <a:srgbClr val="0070C0"/>
                </a:solidFill>
              </a:rPr>
              <a:t>one</a:t>
            </a:r>
            <a:r>
              <a:rPr lang="en-US" sz="1500" dirty="0"/>
              <a:t>”&gt;This is heading &lt;/</a:t>
            </a:r>
            <a:r>
              <a:rPr lang="en-US" sz="1500" dirty="0">
                <a:solidFill>
                  <a:srgbClr val="C00000"/>
                </a:solidFill>
              </a:rPr>
              <a:t>h1</a:t>
            </a:r>
            <a:r>
              <a:rPr lang="en-US" sz="1500" dirty="0"/>
              <a:t>&gt;</a:t>
            </a:r>
          </a:p>
          <a:p>
            <a:r>
              <a:rPr lang="en-US" sz="1500" dirty="0"/>
              <a:t>&lt;</a:t>
            </a:r>
            <a:r>
              <a:rPr lang="en-US" sz="1500" dirty="0">
                <a:solidFill>
                  <a:srgbClr val="C00000"/>
                </a:solidFill>
              </a:rPr>
              <a:t>h2</a:t>
            </a:r>
            <a:r>
              <a:rPr lang="en-US" sz="1500" dirty="0"/>
              <a:t> </a:t>
            </a:r>
            <a:r>
              <a:rPr lang="en-US" sz="1500" dirty="0">
                <a:solidFill>
                  <a:srgbClr val="009900"/>
                </a:solidFill>
              </a:rPr>
              <a:t>class</a:t>
            </a:r>
            <a:r>
              <a:rPr lang="en-US" sz="1500" dirty="0"/>
              <a:t>=“</a:t>
            </a:r>
            <a:r>
              <a:rPr lang="en-US" sz="1500" dirty="0">
                <a:solidFill>
                  <a:srgbClr val="0070C0"/>
                </a:solidFill>
              </a:rPr>
              <a:t>two</a:t>
            </a:r>
            <a:r>
              <a:rPr lang="en-US" sz="1500" dirty="0"/>
              <a:t>”&gt;Hello world&lt;/</a:t>
            </a:r>
            <a:r>
              <a:rPr lang="en-US" sz="1500" dirty="0">
                <a:solidFill>
                  <a:srgbClr val="C00000"/>
                </a:solidFill>
              </a:rPr>
              <a:t>h2</a:t>
            </a:r>
            <a:r>
              <a:rPr lang="en-US" sz="1500" dirty="0"/>
              <a:t>&gt;</a:t>
            </a:r>
          </a:p>
          <a:p>
            <a:r>
              <a:rPr lang="en-US" sz="1500" dirty="0">
                <a:solidFill>
                  <a:srgbClr val="C00000"/>
                </a:solidFill>
              </a:rPr>
              <a:t>&lt;/body&gt;</a:t>
            </a:r>
          </a:p>
          <a:p>
            <a:r>
              <a:rPr lang="en-US" sz="1500" dirty="0">
                <a:solidFill>
                  <a:srgbClr val="C00000"/>
                </a:solidFill>
              </a:rPr>
              <a:t>&lt;/html&gt;</a:t>
            </a:r>
            <a:endParaRPr lang="fa-IR" sz="1500" dirty="0">
              <a:solidFill>
                <a:srgbClr val="C00000"/>
              </a:solidFill>
            </a:endParaRPr>
          </a:p>
        </p:txBody>
      </p:sp>
      <p:pic>
        <p:nvPicPr>
          <p:cNvPr id="16" name="Picture 15">
            <a:extLst>
              <a:ext uri="{FF2B5EF4-FFF2-40B4-BE49-F238E27FC236}">
                <a16:creationId xmlns="" xmlns:a16="http://schemas.microsoft.com/office/drawing/2014/main" id="{C11E1B6A-6842-7F9A-9A57-64775FA570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8136" y="651933"/>
            <a:ext cx="950841" cy="1382712"/>
          </a:xfrm>
          <a:prstGeom prst="rect">
            <a:avLst/>
          </a:prstGeom>
        </p:spPr>
      </p:pic>
      <p:sp>
        <p:nvSpPr>
          <p:cNvPr id="17" name="Rectangle 16">
            <a:extLst>
              <a:ext uri="{FF2B5EF4-FFF2-40B4-BE49-F238E27FC236}">
                <a16:creationId xmlns="" xmlns:a16="http://schemas.microsoft.com/office/drawing/2014/main" id="{2B4666D7-C119-5186-97AB-AAAC83D2AE92}"/>
              </a:ext>
            </a:extLst>
          </p:cNvPr>
          <p:cNvSpPr/>
          <p:nvPr/>
        </p:nvSpPr>
        <p:spPr>
          <a:xfrm>
            <a:off x="7355810" y="2855208"/>
            <a:ext cx="3256492" cy="1382712"/>
          </a:xfrm>
          <a:prstGeom prst="rect">
            <a:avLst/>
          </a:prstGeom>
        </p:spPr>
        <p:style>
          <a:lnRef idx="2">
            <a:schemeClr val="accent1"/>
          </a:lnRef>
          <a:fillRef idx="1">
            <a:schemeClr val="lt1"/>
          </a:fillRef>
          <a:effectRef idx="0">
            <a:schemeClr val="accent1"/>
          </a:effectRef>
          <a:fontRef idx="minor">
            <a:schemeClr val="dk1"/>
          </a:fontRef>
        </p:style>
        <p:txBody>
          <a:bodyPr rtlCol="1" anchor="ctr"/>
          <a:lstStyle/>
          <a:p>
            <a:pPr algn="ctr"/>
            <a:endParaRPr lang="fa-IR"/>
          </a:p>
        </p:txBody>
      </p:sp>
      <p:pic>
        <p:nvPicPr>
          <p:cNvPr id="15" name="Picture 14">
            <a:extLst>
              <a:ext uri="{FF2B5EF4-FFF2-40B4-BE49-F238E27FC236}">
                <a16:creationId xmlns="" xmlns:a16="http://schemas.microsoft.com/office/drawing/2014/main" id="{29CB7C0B-8397-2D72-8BDF-BED6D2B820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685" y="2899735"/>
            <a:ext cx="3103428" cy="1310337"/>
          </a:xfrm>
          <a:prstGeom prst="rect">
            <a:avLst/>
          </a:prstGeom>
        </p:spPr>
      </p:pic>
      <p:sp>
        <p:nvSpPr>
          <p:cNvPr id="18" name="TextBox 17">
            <a:extLst>
              <a:ext uri="{FF2B5EF4-FFF2-40B4-BE49-F238E27FC236}">
                <a16:creationId xmlns="" xmlns:a16="http://schemas.microsoft.com/office/drawing/2014/main" id="{3430A566-8923-810D-9121-352A16F843A0}"/>
              </a:ext>
            </a:extLst>
          </p:cNvPr>
          <p:cNvSpPr txBox="1"/>
          <p:nvPr/>
        </p:nvSpPr>
        <p:spPr>
          <a:xfrm>
            <a:off x="6516910" y="2177801"/>
            <a:ext cx="1390124" cy="369332"/>
          </a:xfrm>
          <a:prstGeom prst="rect">
            <a:avLst/>
          </a:prstGeom>
          <a:noFill/>
        </p:spPr>
        <p:txBody>
          <a:bodyPr wrap="none" rtlCol="1">
            <a:spAutoFit/>
          </a:bodyPr>
          <a:lstStyle/>
          <a:p>
            <a:r>
              <a:rPr lang="en-US" b="1" dirty="0">
                <a:solidFill>
                  <a:srgbClr val="FF0000"/>
                </a:solidFill>
                <a:latin typeface="Arial" panose="020B0604020202020204" pitchFamily="34" charset="0"/>
                <a:cs typeface="Arial" panose="020B0604020202020204" pitchFamily="34" charset="0"/>
              </a:rPr>
              <a:t>Output </a:t>
            </a:r>
            <a:r>
              <a:rPr lang="en-US" b="1" dirty="0" err="1">
                <a:solidFill>
                  <a:srgbClr val="FF0000"/>
                </a:solidFill>
                <a:latin typeface="Arial" panose="020B0604020202020204" pitchFamily="34" charset="0"/>
                <a:cs typeface="Arial" panose="020B0604020202020204" pitchFamily="34" charset="0"/>
              </a:rPr>
              <a:t>css</a:t>
            </a:r>
            <a:endParaRPr lang="fa-IR" b="1" dirty="0">
              <a:solidFill>
                <a:srgbClr val="FF0000"/>
              </a:solidFill>
              <a:latin typeface="Arial" panose="020B0604020202020204" pitchFamily="34" charset="0"/>
              <a:cs typeface="Arial" panose="020B0604020202020204" pitchFamily="34" charset="0"/>
            </a:endParaRPr>
          </a:p>
        </p:txBody>
      </p:sp>
      <p:cxnSp>
        <p:nvCxnSpPr>
          <p:cNvPr id="19" name="Straight Arrow Connector 18">
            <a:extLst>
              <a:ext uri="{FF2B5EF4-FFF2-40B4-BE49-F238E27FC236}">
                <a16:creationId xmlns="" xmlns:a16="http://schemas.microsoft.com/office/drawing/2014/main" id="{D05847C1-3BDE-22CC-8CEE-4915D2A5C872}"/>
              </a:ext>
            </a:extLst>
          </p:cNvPr>
          <p:cNvCxnSpPr>
            <a:cxnSpLocks/>
          </p:cNvCxnSpPr>
          <p:nvPr/>
        </p:nvCxnSpPr>
        <p:spPr>
          <a:xfrm>
            <a:off x="7907034" y="2547133"/>
            <a:ext cx="162893" cy="20229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085DC7F0-FD69-BB9E-0EB7-3F63196F42F2}"/>
              </a:ext>
            </a:extLst>
          </p:cNvPr>
          <p:cNvSpPr txBox="1"/>
          <p:nvPr/>
        </p:nvSpPr>
        <p:spPr>
          <a:xfrm>
            <a:off x="5165437" y="839927"/>
            <a:ext cx="2313454" cy="369332"/>
          </a:xfrm>
          <a:prstGeom prst="rect">
            <a:avLst/>
          </a:prstGeom>
          <a:noFill/>
        </p:spPr>
        <p:txBody>
          <a:bodyPr wrap="none" rtlCol="1">
            <a:spAutoFit/>
          </a:bodyPr>
          <a:lstStyle/>
          <a:p>
            <a:r>
              <a:rPr lang="en-US" b="1" dirty="0">
                <a:solidFill>
                  <a:srgbClr val="00B050"/>
                </a:solidFill>
                <a:latin typeface="Arial" panose="020B0604020202020204" pitchFamily="34" charset="0"/>
                <a:cs typeface="Arial" panose="020B0604020202020204" pitchFamily="34" charset="0"/>
              </a:rPr>
              <a:t> html &amp; Internal </a:t>
            </a:r>
            <a:r>
              <a:rPr lang="en-US" b="1" dirty="0" err="1">
                <a:solidFill>
                  <a:srgbClr val="00B050"/>
                </a:solidFill>
                <a:latin typeface="Arial" panose="020B0604020202020204" pitchFamily="34" charset="0"/>
                <a:cs typeface="Arial" panose="020B0604020202020204" pitchFamily="34" charset="0"/>
              </a:rPr>
              <a:t>css</a:t>
            </a:r>
            <a:endParaRPr lang="fa-IR" b="1" dirty="0">
              <a:solidFill>
                <a:srgbClr val="00B050"/>
              </a:solidFill>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 xmlns:a16="http://schemas.microsoft.com/office/drawing/2014/main" id="{A6C72863-26A2-C7D7-7B9D-E4F7AFD9FDE4}"/>
              </a:ext>
            </a:extLst>
          </p:cNvPr>
          <p:cNvCxnSpPr/>
          <p:nvPr/>
        </p:nvCxnSpPr>
        <p:spPr>
          <a:xfrm flipH="1">
            <a:off x="4978400" y="1209259"/>
            <a:ext cx="555164" cy="574385"/>
          </a:xfrm>
          <a:prstGeom prst="straightConnector1">
            <a:avLst/>
          </a:prstGeom>
          <a:ln>
            <a:solidFill>
              <a:srgbClr val="00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9358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437981"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Layout - display: inline-block</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文本框 12">
            <a:extLst>
              <a:ext uri="{FF2B5EF4-FFF2-40B4-BE49-F238E27FC236}">
                <a16:creationId xmlns="" xmlns:a16="http://schemas.microsoft.com/office/drawing/2014/main" id="{99F9D0A9-1E0B-414F-8AB5-3355E286DE5D}"/>
              </a:ext>
            </a:extLst>
          </p:cNvPr>
          <p:cNvSpPr txBox="1"/>
          <p:nvPr/>
        </p:nvSpPr>
        <p:spPr>
          <a:xfrm>
            <a:off x="719455" y="1496345"/>
            <a:ext cx="10627258" cy="3884397"/>
          </a:xfrm>
          <a:prstGeom prst="rect">
            <a:avLst/>
          </a:prstGeom>
          <a:noFill/>
        </p:spPr>
        <p:txBody>
          <a:bodyPr wrap="square">
            <a:spAutoFit/>
          </a:bodyPr>
          <a:lstStyle/>
          <a:p>
            <a:pPr>
              <a:lnSpc>
                <a:spcPct val="200000"/>
              </a:lnSpc>
            </a:pPr>
            <a:endParaRPr lang="fa-IR" b="0" i="0" dirty="0">
              <a:solidFill>
                <a:srgbClr val="000000"/>
              </a:solidFill>
              <a:effectLst/>
              <a:latin typeface="Arial" panose="020B0604020202020204" pitchFamily="34" charset="0"/>
              <a:cs typeface="Arial" panose="020B0604020202020204" pitchFamily="34" charset="0"/>
            </a:endParaRPr>
          </a:p>
          <a:p>
            <a:pPr>
              <a:lnSpc>
                <a:spcPct val="200000"/>
              </a:lnSpc>
            </a:pPr>
            <a:r>
              <a:rPr lang="en-US" b="0" i="0" dirty="0">
                <a:solidFill>
                  <a:srgbClr val="000000"/>
                </a:solidFill>
                <a:effectLst/>
                <a:latin typeface="Arial" panose="020B0604020202020204" pitchFamily="34" charset="0"/>
                <a:cs typeface="Arial" panose="020B0604020202020204" pitchFamily="34" charset="0"/>
              </a:rPr>
              <a:t>Compared to </a:t>
            </a:r>
            <a:r>
              <a:rPr lang="en-US" b="0" i="0" dirty="0">
                <a:solidFill>
                  <a:srgbClr val="FF0000"/>
                </a:solidFill>
                <a:effectLst/>
                <a:latin typeface="Arial" panose="020B0604020202020204" pitchFamily="34" charset="0"/>
                <a:cs typeface="Arial" panose="020B0604020202020204" pitchFamily="34" charset="0"/>
              </a:rPr>
              <a:t>display: inline</a:t>
            </a:r>
            <a:r>
              <a:rPr lang="en-US" b="0" i="0" dirty="0">
                <a:solidFill>
                  <a:srgbClr val="000000"/>
                </a:solidFill>
                <a:effectLst/>
                <a:latin typeface="Arial" panose="020B0604020202020204" pitchFamily="34" charset="0"/>
                <a:cs typeface="Arial" panose="020B0604020202020204" pitchFamily="34" charset="0"/>
              </a:rPr>
              <a:t>, the major difference is that </a:t>
            </a:r>
            <a:r>
              <a:rPr lang="en-US" b="0" i="0" dirty="0">
                <a:solidFill>
                  <a:srgbClr val="FF0000"/>
                </a:solidFill>
                <a:effectLst/>
                <a:latin typeface="Arial" panose="020B0604020202020204" pitchFamily="34" charset="0"/>
                <a:cs typeface="Arial" panose="020B0604020202020204" pitchFamily="34" charset="0"/>
              </a:rPr>
              <a:t>display: inline-block </a:t>
            </a:r>
            <a:r>
              <a:rPr lang="en-US" b="0" i="0" dirty="0">
                <a:solidFill>
                  <a:srgbClr val="000000"/>
                </a:solidFill>
                <a:effectLst/>
                <a:latin typeface="Arial" panose="020B0604020202020204" pitchFamily="34" charset="0"/>
                <a:cs typeface="Arial" panose="020B0604020202020204" pitchFamily="34" charset="0"/>
              </a:rPr>
              <a:t>allows to set a width and height on the element.</a:t>
            </a:r>
          </a:p>
          <a:p>
            <a:pPr>
              <a:lnSpc>
                <a:spcPct val="200000"/>
              </a:lnSpc>
            </a:pPr>
            <a:r>
              <a:rPr lang="en-US" b="0" i="0" dirty="0">
                <a:solidFill>
                  <a:srgbClr val="000000"/>
                </a:solidFill>
                <a:effectLst/>
                <a:latin typeface="Arial" panose="020B0604020202020204" pitchFamily="34" charset="0"/>
                <a:cs typeface="Arial" panose="020B0604020202020204" pitchFamily="34" charset="0"/>
              </a:rPr>
              <a:t>Also, with </a:t>
            </a:r>
            <a:r>
              <a:rPr lang="en-US" b="0" i="0" dirty="0">
                <a:solidFill>
                  <a:srgbClr val="FF0000"/>
                </a:solidFill>
                <a:effectLst/>
                <a:latin typeface="Arial" panose="020B0604020202020204" pitchFamily="34" charset="0"/>
                <a:cs typeface="Arial" panose="020B0604020202020204" pitchFamily="34" charset="0"/>
              </a:rPr>
              <a:t>display: inline-block</a:t>
            </a:r>
            <a:r>
              <a:rPr lang="en-US" b="0" i="0" dirty="0">
                <a:solidFill>
                  <a:srgbClr val="000000"/>
                </a:solidFill>
                <a:effectLst/>
                <a:latin typeface="Arial" panose="020B0604020202020204" pitchFamily="34" charset="0"/>
                <a:cs typeface="Arial" panose="020B0604020202020204" pitchFamily="34" charset="0"/>
              </a:rPr>
              <a:t>, the top and bottom margins/paddings are respected, but with </a:t>
            </a:r>
            <a:r>
              <a:rPr lang="en-US" b="0" i="0" dirty="0">
                <a:solidFill>
                  <a:srgbClr val="FF0000"/>
                </a:solidFill>
                <a:effectLst/>
                <a:latin typeface="Arial" panose="020B0604020202020204" pitchFamily="34" charset="0"/>
                <a:cs typeface="Arial" panose="020B0604020202020204" pitchFamily="34" charset="0"/>
              </a:rPr>
              <a:t>display: inline</a:t>
            </a:r>
            <a:r>
              <a:rPr lang="en-US" b="0" i="0" dirty="0">
                <a:solidFill>
                  <a:srgbClr val="000000"/>
                </a:solidFill>
                <a:effectLst/>
                <a:latin typeface="Arial" panose="020B0604020202020204" pitchFamily="34" charset="0"/>
                <a:cs typeface="Arial" panose="020B0604020202020204" pitchFamily="34" charset="0"/>
              </a:rPr>
              <a:t> they are not.</a:t>
            </a:r>
          </a:p>
          <a:p>
            <a:pPr>
              <a:lnSpc>
                <a:spcPct val="200000"/>
              </a:lnSpc>
            </a:pPr>
            <a:r>
              <a:rPr lang="en-US" b="0" i="0" dirty="0">
                <a:solidFill>
                  <a:srgbClr val="000000"/>
                </a:solidFill>
                <a:effectLst/>
                <a:latin typeface="Arial" panose="020B0604020202020204" pitchFamily="34" charset="0"/>
                <a:cs typeface="Arial" panose="020B0604020202020204" pitchFamily="34" charset="0"/>
              </a:rPr>
              <a:t>Compared to </a:t>
            </a:r>
            <a:r>
              <a:rPr lang="en-US" b="0" i="0" dirty="0">
                <a:solidFill>
                  <a:srgbClr val="FF0000"/>
                </a:solidFill>
                <a:effectLst/>
                <a:latin typeface="Arial" panose="020B0604020202020204" pitchFamily="34" charset="0"/>
                <a:cs typeface="Arial" panose="020B0604020202020204" pitchFamily="34" charset="0"/>
              </a:rPr>
              <a:t>display: block</a:t>
            </a:r>
            <a:r>
              <a:rPr lang="en-US" b="0" i="0" dirty="0">
                <a:solidFill>
                  <a:srgbClr val="000000"/>
                </a:solidFill>
                <a:effectLst/>
                <a:latin typeface="Arial" panose="020B0604020202020204" pitchFamily="34" charset="0"/>
                <a:cs typeface="Arial" panose="020B0604020202020204" pitchFamily="34" charset="0"/>
              </a:rPr>
              <a:t>, the major difference is that </a:t>
            </a:r>
            <a:r>
              <a:rPr lang="en-US" b="0" i="0" dirty="0">
                <a:solidFill>
                  <a:srgbClr val="FF0000"/>
                </a:solidFill>
                <a:effectLst/>
                <a:latin typeface="Arial" panose="020B0604020202020204" pitchFamily="34" charset="0"/>
                <a:cs typeface="Arial" panose="020B0604020202020204" pitchFamily="34" charset="0"/>
              </a:rPr>
              <a:t>display: inline-block </a:t>
            </a:r>
            <a:r>
              <a:rPr lang="en-US" b="0" i="0" dirty="0">
                <a:solidFill>
                  <a:srgbClr val="000000"/>
                </a:solidFill>
                <a:effectLst/>
                <a:latin typeface="Arial" panose="020B0604020202020204" pitchFamily="34" charset="0"/>
                <a:cs typeface="Arial" panose="020B0604020202020204" pitchFamily="34" charset="0"/>
              </a:rPr>
              <a:t>does not add a line-break after the element, so the element can sit next to other elements.</a:t>
            </a:r>
            <a:endParaRPr lang="en-US" altLang="zh-CN" dirty="0">
              <a:latin typeface="Arial" panose="020B0604020202020204" pitchFamily="34" charset="0"/>
              <a:cs typeface="Arial" panose="020B0604020202020204" pitchFamily="34" charset="0"/>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81</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Tree>
    <p:extLst>
      <p:ext uri="{BB962C8B-B14F-4D97-AF65-F5344CB8AC3E}">
        <p14:creationId xmlns:p14="http://schemas.microsoft.com/office/powerpoint/2010/main" val="10745980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D700815-AB3F-41D6-9724-212EC876C2EF}"/>
              </a:ext>
            </a:extLst>
          </p:cNvPr>
          <p:cNvSpPr>
            <a:spLocks noGrp="1"/>
          </p:cNvSpPr>
          <p:nvPr>
            <p:ph type="sldNum" sz="quarter" idx="12"/>
          </p:nvPr>
        </p:nvSpPr>
        <p:spPr/>
        <p:txBody>
          <a:bodyPr/>
          <a:lstStyle/>
          <a:p>
            <a:fld id="{CDE1651F-BCDB-4DC2-9A8D-B6E1C817E896}" type="slidenum">
              <a:rPr lang="zh-CN" altLang="en-US" smtClean="0"/>
              <a:t>82</a:t>
            </a:fld>
            <a:endParaRPr lang="zh-CN" altLang="en-US"/>
          </a:p>
        </p:txBody>
      </p:sp>
      <p:sp>
        <p:nvSpPr>
          <p:cNvPr id="3" name="箭头: 五边形 1">
            <a:extLst>
              <a:ext uri="{FF2B5EF4-FFF2-40B4-BE49-F238E27FC236}">
                <a16:creationId xmlns="" xmlns:a16="http://schemas.microsoft.com/office/drawing/2014/main" id="{5900A933-53A9-4C89-B605-0CF974DB2D14}"/>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
            <a:extLst>
              <a:ext uri="{FF2B5EF4-FFF2-40B4-BE49-F238E27FC236}">
                <a16:creationId xmlns="" xmlns:a16="http://schemas.microsoft.com/office/drawing/2014/main" id="{82C3E075-7F89-4368-9D8D-DAEAA930A320}"/>
              </a:ext>
            </a:extLst>
          </p:cNvPr>
          <p:cNvSpPr/>
          <p:nvPr/>
        </p:nvSpPr>
        <p:spPr>
          <a:xfrm>
            <a:off x="719455" y="1125989"/>
            <a:ext cx="9991325"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The following example shows the different behavior of </a:t>
            </a:r>
            <a:r>
              <a:rPr lang="en-US" sz="1600" dirty="0">
                <a:solidFill>
                  <a:srgbClr val="FF0000"/>
                </a:solidFill>
                <a:latin typeface="Arial" panose="020B0604020202020204" pitchFamily="34" charset="0"/>
                <a:cs typeface="Arial" panose="020B0604020202020204" pitchFamily="34" charset="0"/>
              </a:rPr>
              <a:t>display: inline</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display: inline-block </a:t>
            </a:r>
            <a:r>
              <a:rPr lang="en-US" sz="1600" dirty="0">
                <a:latin typeface="Arial" panose="020B0604020202020204" pitchFamily="34" charset="0"/>
                <a:cs typeface="Arial" panose="020B0604020202020204" pitchFamily="34" charset="0"/>
              </a:rPr>
              <a:t>and </a:t>
            </a:r>
            <a:r>
              <a:rPr lang="en-US" sz="1600" dirty="0">
                <a:solidFill>
                  <a:srgbClr val="FF0000"/>
                </a:solidFill>
                <a:latin typeface="Arial" panose="020B0604020202020204" pitchFamily="34" charset="0"/>
                <a:cs typeface="Arial" panose="020B0604020202020204" pitchFamily="34" charset="0"/>
              </a:rPr>
              <a:t>display: block</a:t>
            </a:r>
            <a:r>
              <a:rPr lang="en-US" sz="1600" dirty="0">
                <a:latin typeface="Arial" panose="020B0604020202020204" pitchFamily="34" charset="0"/>
                <a:cs typeface="Arial" panose="020B0604020202020204" pitchFamily="34" charset="0"/>
              </a:rPr>
              <a:t>:</a:t>
            </a:r>
            <a:endParaRPr lang="zh-CN" altLang="en-US" sz="1600" dirty="0">
              <a:latin typeface="Arial" panose="020B0604020202020204" pitchFamily="34" charset="0"/>
              <a:cs typeface="Arial" panose="020B0604020202020204" pitchFamily="34" charset="0"/>
              <a:sym typeface="+mn-lt"/>
            </a:endParaRPr>
          </a:p>
        </p:txBody>
      </p:sp>
      <p:sp>
        <p:nvSpPr>
          <p:cNvPr id="13" name="矩形 2">
            <a:extLst>
              <a:ext uri="{FF2B5EF4-FFF2-40B4-BE49-F238E27FC236}">
                <a16:creationId xmlns="" xmlns:a16="http://schemas.microsoft.com/office/drawing/2014/main" id="{EB0AEFF5-9211-46AA-9699-B3240BC24B55}"/>
              </a:ext>
            </a:extLst>
          </p:cNvPr>
          <p:cNvSpPr/>
          <p:nvPr/>
        </p:nvSpPr>
        <p:spPr>
          <a:xfrm>
            <a:off x="757022" y="477401"/>
            <a:ext cx="2468946" cy="584775"/>
          </a:xfrm>
          <a:prstGeom prst="rect">
            <a:avLst/>
          </a:prstGeom>
        </p:spPr>
        <p:txBody>
          <a:bodyPr wrap="none">
            <a:spAutoFit/>
          </a:bodyPr>
          <a:lstStyle/>
          <a:p>
            <a:pPr marL="457200" indent="-457200">
              <a:buFont typeface="Wingdings" panose="05000000000000000000" pitchFamily="2" charset="2"/>
              <a:buChar char="Ø"/>
            </a:pPr>
            <a:r>
              <a:rPr lang="en-US" altLang="zh-CN" sz="3200" b="1" dirty="0">
                <a:solidFill>
                  <a:srgbClr val="C00000"/>
                </a:solidFill>
                <a:latin typeface="Arial" panose="020B0604020202020204" pitchFamily="34" charset="0"/>
                <a:cs typeface="Arial" panose="020B0604020202020204" pitchFamily="34" charset="0"/>
                <a:sym typeface="+mn-lt"/>
              </a:rPr>
              <a:t>Example:</a:t>
            </a:r>
            <a:endParaRPr lang="zh-CN" altLang="en-US" sz="3200" b="1" dirty="0">
              <a:solidFill>
                <a:srgbClr val="C00000"/>
              </a:solidFill>
              <a:latin typeface="Arial" panose="020B0604020202020204" pitchFamily="34" charset="0"/>
              <a:cs typeface="Arial" panose="020B0604020202020204" pitchFamily="34" charset="0"/>
              <a:sym typeface="+mn-lt"/>
            </a:endParaRPr>
          </a:p>
        </p:txBody>
      </p:sp>
      <p:pic>
        <p:nvPicPr>
          <p:cNvPr id="12" name="Picture 11">
            <a:extLst>
              <a:ext uri="{FF2B5EF4-FFF2-40B4-BE49-F238E27FC236}">
                <a16:creationId xmlns="" xmlns:a16="http://schemas.microsoft.com/office/drawing/2014/main" id="{78243713-5F52-482A-A08A-5444D1FDD5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43C1C22-05AD-4DA2-BC24-D65D9EACF8E4}"/>
              </a:ext>
            </a:extLst>
          </p:cNvPr>
          <p:cNvSpPr txBox="1"/>
          <p:nvPr/>
        </p:nvSpPr>
        <p:spPr>
          <a:xfrm>
            <a:off x="838200" y="1464543"/>
            <a:ext cx="5398008" cy="4862870"/>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&lt;!DOCTYPE html&gt;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html</a:t>
            </a:r>
            <a:r>
              <a:rPr lang="en-US" sz="1600" dirty="0">
                <a:latin typeface="Arial" panose="020B0604020202020204" pitchFamily="34" charset="0"/>
                <a:cs typeface="Arial" panose="020B0604020202020204" pitchFamily="34" charset="0"/>
              </a:rPr>
              <a:t>&gt;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body</a:t>
            </a:r>
            <a:r>
              <a:rPr lang="en-US" sz="1600" dirty="0">
                <a:latin typeface="Arial" panose="020B0604020202020204" pitchFamily="34" charset="0"/>
                <a:cs typeface="Arial" panose="020B0604020202020204" pitchFamily="34" charset="0"/>
              </a:rPr>
              <a:t>&gt;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&gt;display: inline&lt;/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&gt;&lt;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2">
                    <a:lumMod val="75000"/>
                  </a:schemeClr>
                </a:solidFill>
                <a:latin typeface="Arial" panose="020B0604020202020204" pitchFamily="34" charset="0"/>
                <a:cs typeface="Arial" panose="020B0604020202020204" pitchFamily="34" charset="0"/>
              </a:rPr>
              <a:t>a</a:t>
            </a:r>
            <a:r>
              <a:rPr lang="en-US" sz="1600" dirty="0">
                <a:latin typeface="Arial" panose="020B0604020202020204" pitchFamily="34" charset="0"/>
                <a:cs typeface="Arial" panose="020B0604020202020204" pitchFamily="34" charset="0"/>
              </a:rPr>
              <a:t>"&gt;a1&lt;/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&gt; &lt;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2">
                    <a:lumMod val="75000"/>
                  </a:schemeClr>
                </a:solidFill>
                <a:latin typeface="Arial" panose="020B0604020202020204" pitchFamily="34" charset="0"/>
                <a:cs typeface="Arial" panose="020B0604020202020204" pitchFamily="34" charset="0"/>
              </a:rPr>
              <a:t>a</a:t>
            </a:r>
            <a:r>
              <a:rPr lang="en-US" sz="1600" dirty="0">
                <a:latin typeface="Arial" panose="020B0604020202020204" pitchFamily="34" charset="0"/>
                <a:cs typeface="Arial" panose="020B0604020202020204" pitchFamily="34" charset="0"/>
              </a:rPr>
              <a:t>"&gt;a2&lt;/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&gt; &lt;/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&gt;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&gt;display: inline-block&lt;/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&gt; &lt;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2">
                    <a:lumMod val="75000"/>
                  </a:schemeClr>
                </a:solidFill>
                <a:latin typeface="Arial" panose="020B0604020202020204" pitchFamily="34" charset="0"/>
                <a:cs typeface="Arial" panose="020B0604020202020204" pitchFamily="34" charset="0"/>
              </a:rPr>
              <a:t>b</a:t>
            </a:r>
            <a:r>
              <a:rPr lang="en-US" sz="1600" dirty="0">
                <a:latin typeface="Arial" panose="020B0604020202020204" pitchFamily="34" charset="0"/>
                <a:cs typeface="Arial" panose="020B0604020202020204" pitchFamily="34" charset="0"/>
              </a:rPr>
              <a:t>"&gt;a1&lt;/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&gt; &lt;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2">
                    <a:lumMod val="75000"/>
                  </a:schemeClr>
                </a:solidFill>
                <a:latin typeface="Arial" panose="020B0604020202020204" pitchFamily="34" charset="0"/>
                <a:cs typeface="Arial" panose="020B0604020202020204" pitchFamily="34" charset="0"/>
              </a:rPr>
              <a:t>b</a:t>
            </a:r>
            <a:r>
              <a:rPr lang="en-US" sz="1600" dirty="0">
                <a:latin typeface="Arial" panose="020B0604020202020204" pitchFamily="34" charset="0"/>
                <a:cs typeface="Arial" panose="020B0604020202020204" pitchFamily="34" charset="0"/>
              </a:rPr>
              <a:t>"&gt;a2&lt;/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&gt; &lt;/div&gt;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&gt;display: block&lt;/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&gt; &lt;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2">
                    <a:lumMod val="75000"/>
                  </a:schemeClr>
                </a:solidFill>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"&gt;a1&lt;/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&gt; &lt;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2">
                    <a:lumMod val="75000"/>
                  </a:schemeClr>
                </a:solidFill>
                <a:latin typeface="Arial" panose="020B0604020202020204" pitchFamily="34" charset="0"/>
                <a:cs typeface="Arial" panose="020B0604020202020204" pitchFamily="34" charset="0"/>
              </a:rPr>
              <a:t>c</a:t>
            </a:r>
            <a:r>
              <a:rPr lang="en-US" sz="1600" dirty="0">
                <a:latin typeface="Arial" panose="020B0604020202020204" pitchFamily="34" charset="0"/>
                <a:cs typeface="Arial" panose="020B0604020202020204" pitchFamily="34" charset="0"/>
              </a:rPr>
              <a:t>"&gt;a2&lt;/</a:t>
            </a:r>
            <a:r>
              <a:rPr lang="en-US" sz="1600" dirty="0">
                <a:solidFill>
                  <a:srgbClr val="994E15"/>
                </a:solidFill>
                <a:latin typeface="Arial" panose="020B0604020202020204" pitchFamily="34" charset="0"/>
                <a:cs typeface="Arial" panose="020B0604020202020204" pitchFamily="34" charset="0"/>
              </a:rPr>
              <a:t>span</a:t>
            </a:r>
            <a:r>
              <a:rPr lang="en-US" sz="1600" dirty="0">
                <a:latin typeface="Arial" panose="020B0604020202020204" pitchFamily="34" charset="0"/>
                <a:cs typeface="Arial" panose="020B0604020202020204" pitchFamily="34" charset="0"/>
              </a:rPr>
              <a:t>&gt; &lt;/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&gt;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body</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html</a:t>
            </a:r>
            <a:r>
              <a:rPr lang="en-US" sz="1600" dirty="0">
                <a:latin typeface="Arial" panose="020B0604020202020204" pitchFamily="34" charset="0"/>
                <a:cs typeface="Arial" panose="020B0604020202020204" pitchFamily="34" charset="0"/>
              </a:rPr>
              <a:t>&gt;</a:t>
            </a:r>
          </a:p>
        </p:txBody>
      </p:sp>
      <p:pic>
        <p:nvPicPr>
          <p:cNvPr id="7" name="Picture 6">
            <a:extLst>
              <a:ext uri="{FF2B5EF4-FFF2-40B4-BE49-F238E27FC236}">
                <a16:creationId xmlns="" xmlns:a16="http://schemas.microsoft.com/office/drawing/2014/main" id="{3EE4A6F3-CA93-4169-86DF-0FB74F0A483C}"/>
              </a:ext>
            </a:extLst>
          </p:cNvPr>
          <p:cNvPicPr>
            <a:picLocks noChangeAspect="1"/>
          </p:cNvPicPr>
          <p:nvPr/>
        </p:nvPicPr>
        <p:blipFill>
          <a:blip r:embed="rId3"/>
          <a:stretch>
            <a:fillRect/>
          </a:stretch>
        </p:blipFill>
        <p:spPr>
          <a:xfrm>
            <a:off x="5232713" y="2462784"/>
            <a:ext cx="6374920" cy="3134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57721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2D700815-AB3F-41D6-9724-212EC876C2EF}"/>
              </a:ext>
            </a:extLst>
          </p:cNvPr>
          <p:cNvSpPr>
            <a:spLocks noGrp="1"/>
          </p:cNvSpPr>
          <p:nvPr>
            <p:ph type="sldNum" sz="quarter" idx="12"/>
          </p:nvPr>
        </p:nvSpPr>
        <p:spPr/>
        <p:txBody>
          <a:bodyPr/>
          <a:lstStyle/>
          <a:p>
            <a:fld id="{CDE1651F-BCDB-4DC2-9A8D-B6E1C817E896}" type="slidenum">
              <a:rPr lang="zh-CN" altLang="en-US" smtClean="0"/>
              <a:t>83</a:t>
            </a:fld>
            <a:endParaRPr lang="zh-CN" altLang="en-US"/>
          </a:p>
        </p:txBody>
      </p:sp>
      <p:sp>
        <p:nvSpPr>
          <p:cNvPr id="3" name="箭头: 五边形 1">
            <a:extLst>
              <a:ext uri="{FF2B5EF4-FFF2-40B4-BE49-F238E27FC236}">
                <a16:creationId xmlns="" xmlns:a16="http://schemas.microsoft.com/office/drawing/2014/main" id="{5900A933-53A9-4C89-B605-0CF974DB2D14}"/>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2">
            <a:extLst>
              <a:ext uri="{FF2B5EF4-FFF2-40B4-BE49-F238E27FC236}">
                <a16:creationId xmlns="" xmlns:a16="http://schemas.microsoft.com/office/drawing/2014/main" id="{82C3E075-7F89-4368-9D8D-DAEAA930A320}"/>
              </a:ext>
            </a:extLst>
          </p:cNvPr>
          <p:cNvSpPr/>
          <p:nvPr/>
        </p:nvSpPr>
        <p:spPr>
          <a:xfrm>
            <a:off x="719455" y="1125989"/>
            <a:ext cx="9991325"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The following example shows the different behavior of </a:t>
            </a:r>
            <a:r>
              <a:rPr lang="en-US" sz="1600" dirty="0">
                <a:solidFill>
                  <a:srgbClr val="FF0000"/>
                </a:solidFill>
                <a:latin typeface="Arial" panose="020B0604020202020204" pitchFamily="34" charset="0"/>
                <a:cs typeface="Arial" panose="020B0604020202020204" pitchFamily="34" charset="0"/>
              </a:rPr>
              <a:t>display: inline</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display: inline-block </a:t>
            </a:r>
            <a:r>
              <a:rPr lang="en-US" sz="1600" dirty="0">
                <a:latin typeface="Arial" panose="020B0604020202020204" pitchFamily="34" charset="0"/>
                <a:cs typeface="Arial" panose="020B0604020202020204" pitchFamily="34" charset="0"/>
              </a:rPr>
              <a:t>and </a:t>
            </a:r>
            <a:r>
              <a:rPr lang="en-US" sz="1600" dirty="0">
                <a:solidFill>
                  <a:srgbClr val="FF0000"/>
                </a:solidFill>
                <a:latin typeface="Arial" panose="020B0604020202020204" pitchFamily="34" charset="0"/>
                <a:cs typeface="Arial" panose="020B0604020202020204" pitchFamily="34" charset="0"/>
              </a:rPr>
              <a:t>display: block</a:t>
            </a:r>
            <a:r>
              <a:rPr lang="en-US" sz="1600" dirty="0">
                <a:latin typeface="Arial" panose="020B0604020202020204" pitchFamily="34" charset="0"/>
                <a:cs typeface="Arial" panose="020B0604020202020204" pitchFamily="34" charset="0"/>
              </a:rPr>
              <a:t>:</a:t>
            </a:r>
            <a:endParaRPr lang="zh-CN" altLang="en-US" sz="1600" dirty="0">
              <a:latin typeface="Arial" panose="020B0604020202020204" pitchFamily="34" charset="0"/>
              <a:cs typeface="Arial" panose="020B0604020202020204" pitchFamily="34" charset="0"/>
              <a:sym typeface="+mn-lt"/>
            </a:endParaRPr>
          </a:p>
        </p:txBody>
      </p:sp>
      <p:sp>
        <p:nvSpPr>
          <p:cNvPr id="13" name="矩形 2">
            <a:extLst>
              <a:ext uri="{FF2B5EF4-FFF2-40B4-BE49-F238E27FC236}">
                <a16:creationId xmlns="" xmlns:a16="http://schemas.microsoft.com/office/drawing/2014/main" id="{EB0AEFF5-9211-46AA-9699-B3240BC24B55}"/>
              </a:ext>
            </a:extLst>
          </p:cNvPr>
          <p:cNvSpPr/>
          <p:nvPr/>
        </p:nvSpPr>
        <p:spPr>
          <a:xfrm>
            <a:off x="757022" y="477401"/>
            <a:ext cx="2468946" cy="584775"/>
          </a:xfrm>
          <a:prstGeom prst="rect">
            <a:avLst/>
          </a:prstGeom>
        </p:spPr>
        <p:txBody>
          <a:bodyPr wrap="none">
            <a:spAutoFit/>
          </a:bodyPr>
          <a:lstStyle/>
          <a:p>
            <a:pPr marL="457200" indent="-457200">
              <a:buFont typeface="Wingdings" panose="05000000000000000000" pitchFamily="2" charset="2"/>
              <a:buChar char="Ø"/>
            </a:pPr>
            <a:r>
              <a:rPr lang="en-US" altLang="zh-CN" sz="3200" b="1" dirty="0">
                <a:solidFill>
                  <a:srgbClr val="C00000"/>
                </a:solidFill>
                <a:latin typeface="Arial" panose="020B0604020202020204" pitchFamily="34" charset="0"/>
                <a:cs typeface="Arial" panose="020B0604020202020204" pitchFamily="34" charset="0"/>
                <a:sym typeface="+mn-lt"/>
              </a:rPr>
              <a:t>Example:</a:t>
            </a:r>
            <a:endParaRPr lang="zh-CN" altLang="en-US" sz="3200" b="1" dirty="0">
              <a:solidFill>
                <a:srgbClr val="C00000"/>
              </a:solidFill>
              <a:latin typeface="Arial" panose="020B0604020202020204" pitchFamily="34" charset="0"/>
              <a:cs typeface="Arial" panose="020B0604020202020204" pitchFamily="34" charset="0"/>
              <a:sym typeface="+mn-lt"/>
            </a:endParaRPr>
          </a:p>
        </p:txBody>
      </p:sp>
      <p:pic>
        <p:nvPicPr>
          <p:cNvPr id="12" name="Picture 11">
            <a:extLst>
              <a:ext uri="{FF2B5EF4-FFF2-40B4-BE49-F238E27FC236}">
                <a16:creationId xmlns="" xmlns:a16="http://schemas.microsoft.com/office/drawing/2014/main" id="{78243713-5F52-482A-A08A-5444D1FDD5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4" name="TextBox 13">
            <a:extLst>
              <a:ext uri="{FF2B5EF4-FFF2-40B4-BE49-F238E27FC236}">
                <a16:creationId xmlns="" xmlns:a16="http://schemas.microsoft.com/office/drawing/2014/main" id="{22BC5208-7BEA-4688-89F3-2C12B06D816F}"/>
              </a:ext>
            </a:extLst>
          </p:cNvPr>
          <p:cNvSpPr txBox="1"/>
          <p:nvPr/>
        </p:nvSpPr>
        <p:spPr>
          <a:xfrm>
            <a:off x="596008" y="1614487"/>
            <a:ext cx="6094476" cy="492442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   &lt;</a:t>
            </a:r>
            <a:r>
              <a:rPr lang="en-US" sz="1600" dirty="0">
                <a:solidFill>
                  <a:srgbClr val="994E15"/>
                </a:solidFill>
                <a:latin typeface="Arial" panose="020B0604020202020204" pitchFamily="34" charset="0"/>
                <a:cs typeface="Arial" panose="020B0604020202020204" pitchFamily="34" charset="0"/>
              </a:rPr>
              <a:t>style</a:t>
            </a:r>
            <a:r>
              <a:rPr lang="en-US" sz="1600" dirty="0">
                <a:latin typeface="Arial" panose="020B0604020202020204" pitchFamily="34" charset="0"/>
                <a:cs typeface="Arial" panose="020B0604020202020204" pitchFamily="34" charset="0"/>
              </a:rPr>
              <a:t>&gt;</a:t>
            </a:r>
          </a:p>
          <a:p>
            <a:pPr lvl="1"/>
            <a:r>
              <a:rPr lang="en-US" sz="1600" dirty="0" err="1">
                <a:solidFill>
                  <a:srgbClr val="994E15"/>
                </a:solidFill>
                <a:latin typeface="Arial" panose="020B0604020202020204" pitchFamily="34" charset="0"/>
                <a:cs typeface="Arial" panose="020B0604020202020204" pitchFamily="34" charset="0"/>
              </a:rPr>
              <a:t>span.a</a:t>
            </a:r>
            <a:r>
              <a:rPr lang="en-US" sz="16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display</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inline</a:t>
            </a:r>
            <a:r>
              <a:rPr lang="en-US" sz="1600" dirty="0">
                <a:latin typeface="Arial" panose="020B0604020202020204" pitchFamily="34" charset="0"/>
                <a:cs typeface="Arial" panose="020B0604020202020204" pitchFamily="34" charset="0"/>
              </a:rPr>
              <a:t>; </a:t>
            </a:r>
            <a:r>
              <a:rPr lang="en-US" sz="1600" dirty="0">
                <a:solidFill>
                  <a:srgbClr val="00B050"/>
                </a:solidFill>
                <a:latin typeface="Arial" panose="020B0604020202020204" pitchFamily="34" charset="0"/>
                <a:cs typeface="Arial" panose="020B0604020202020204" pitchFamily="34" charset="0"/>
              </a:rPr>
              <a:t>/* the default for span */</a:t>
            </a:r>
          </a:p>
          <a:p>
            <a:pPr lvl="1"/>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border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1px solid blue</a:t>
            </a:r>
            <a:r>
              <a:rPr lang="en-US" sz="16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background-color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yellow</a:t>
            </a:r>
            <a:r>
              <a:rPr lang="en-US" sz="16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a:t>
            </a:r>
          </a:p>
          <a:p>
            <a:pPr lvl="1"/>
            <a:endParaRPr lang="en-US" sz="1600" dirty="0">
              <a:latin typeface="Arial" panose="020B0604020202020204" pitchFamily="34" charset="0"/>
              <a:cs typeface="Arial" panose="020B0604020202020204" pitchFamily="34" charset="0"/>
            </a:endParaRPr>
          </a:p>
          <a:p>
            <a:pPr lvl="1"/>
            <a:r>
              <a:rPr lang="en-US" sz="1600" dirty="0" err="1">
                <a:solidFill>
                  <a:srgbClr val="994E15"/>
                </a:solidFill>
                <a:latin typeface="Arial" panose="020B0604020202020204" pitchFamily="34" charset="0"/>
                <a:cs typeface="Arial" panose="020B0604020202020204" pitchFamily="34" charset="0"/>
              </a:rPr>
              <a:t>span.b</a:t>
            </a:r>
            <a:r>
              <a:rPr lang="en-US" sz="16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display</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inline-block</a:t>
            </a:r>
            <a:r>
              <a:rPr lang="en-US" sz="1600" dirty="0">
                <a:latin typeface="Arial" panose="020B0604020202020204" pitchFamily="34" charset="0"/>
                <a:cs typeface="Arial" panose="020B0604020202020204" pitchFamily="34" charset="0"/>
              </a:rPr>
              <a:t>;</a:t>
            </a:r>
          </a:p>
          <a:p>
            <a:pPr lvl="1"/>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border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1px solid blue</a:t>
            </a:r>
            <a:r>
              <a:rPr lang="en-US" sz="16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background-color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yellow</a:t>
            </a:r>
            <a:r>
              <a:rPr lang="en-US" sz="16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a:t>
            </a:r>
          </a:p>
          <a:p>
            <a:pPr lvl="1"/>
            <a:endParaRPr lang="en-US" sz="1600" dirty="0">
              <a:latin typeface="Arial" panose="020B0604020202020204" pitchFamily="34" charset="0"/>
              <a:cs typeface="Arial" panose="020B0604020202020204" pitchFamily="34" charset="0"/>
            </a:endParaRPr>
          </a:p>
          <a:p>
            <a:pPr lvl="1"/>
            <a:r>
              <a:rPr lang="en-US" sz="1600" dirty="0" err="1">
                <a:solidFill>
                  <a:srgbClr val="994E15"/>
                </a:solidFill>
                <a:latin typeface="Arial" panose="020B0604020202020204" pitchFamily="34" charset="0"/>
                <a:cs typeface="Arial" panose="020B0604020202020204" pitchFamily="34" charset="0"/>
              </a:rPr>
              <a:t>span.c</a:t>
            </a:r>
            <a:r>
              <a:rPr lang="en-US" sz="16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display</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block</a:t>
            </a:r>
            <a:r>
              <a:rPr lang="en-US" sz="1600" dirty="0">
                <a:latin typeface="Arial" panose="020B0604020202020204" pitchFamily="34" charset="0"/>
                <a:cs typeface="Arial" panose="020B0604020202020204" pitchFamily="34" charset="0"/>
              </a:rPr>
              <a:t>;</a:t>
            </a:r>
          </a:p>
          <a:p>
            <a:pPr lvl="1"/>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border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1px solid blue</a:t>
            </a:r>
            <a:r>
              <a:rPr lang="en-US" sz="16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background-color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yellow</a:t>
            </a:r>
            <a:r>
              <a:rPr lang="en-US" sz="1600" dirty="0">
                <a:latin typeface="Arial" panose="020B0604020202020204" pitchFamily="34" charset="0"/>
                <a:cs typeface="Arial" panose="020B0604020202020204" pitchFamily="34" charset="0"/>
              </a:rPr>
              <a:t>; </a:t>
            </a:r>
          </a:p>
          <a:p>
            <a:pPr lvl="1"/>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&lt;/</a:t>
            </a:r>
            <a:r>
              <a:rPr lang="en-US" sz="1600" dirty="0">
                <a:solidFill>
                  <a:srgbClr val="994E15"/>
                </a:solidFill>
                <a:latin typeface="Arial" panose="020B0604020202020204" pitchFamily="34" charset="0"/>
                <a:cs typeface="Arial" panose="020B0604020202020204" pitchFamily="34" charset="0"/>
              </a:rPr>
              <a:t>style</a:t>
            </a:r>
            <a:r>
              <a:rPr lang="en-US" sz="1600" dirty="0">
                <a:latin typeface="Arial" panose="020B0604020202020204" pitchFamily="34" charset="0"/>
                <a:cs typeface="Arial" panose="020B0604020202020204" pitchFamily="34" charset="0"/>
              </a:rPr>
              <a:t>&gt;</a:t>
            </a:r>
          </a:p>
        </p:txBody>
      </p:sp>
      <p:pic>
        <p:nvPicPr>
          <p:cNvPr id="11" name="Picture 10">
            <a:extLst>
              <a:ext uri="{FF2B5EF4-FFF2-40B4-BE49-F238E27FC236}">
                <a16:creationId xmlns="" xmlns:a16="http://schemas.microsoft.com/office/drawing/2014/main" id="{B00BECC3-3C8C-4CC1-8C8D-500AFE72449F}"/>
              </a:ext>
            </a:extLst>
          </p:cNvPr>
          <p:cNvPicPr>
            <a:picLocks noChangeAspect="1"/>
          </p:cNvPicPr>
          <p:nvPr/>
        </p:nvPicPr>
        <p:blipFill>
          <a:blip r:embed="rId3"/>
          <a:stretch>
            <a:fillRect/>
          </a:stretch>
        </p:blipFill>
        <p:spPr>
          <a:xfrm>
            <a:off x="3939153" y="2875902"/>
            <a:ext cx="7668480" cy="2887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76417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 xmlns:a16="http://schemas.microsoft.com/office/drawing/2014/main" id="{096DA217-A51B-44F3-8551-50D6FA5E9A03}"/>
              </a:ext>
            </a:extLst>
          </p:cNvPr>
          <p:cNvSpPr txBox="1"/>
          <p:nvPr/>
        </p:nvSpPr>
        <p:spPr>
          <a:xfrm>
            <a:off x="797719" y="942590"/>
            <a:ext cx="8091100" cy="523220"/>
          </a:xfrm>
          <a:prstGeom prst="rect">
            <a:avLst/>
          </a:prstGeom>
          <a:noFill/>
        </p:spPr>
        <p:txBody>
          <a:bodyPr wrap="square">
            <a:spAutoFit/>
          </a:bodyPr>
          <a:lstStyle/>
          <a:p>
            <a:r>
              <a:rPr lang="en-US" altLang="zh-CN" sz="2800" b="1" dirty="0">
                <a:solidFill>
                  <a:srgbClr val="C00000"/>
                </a:solidFill>
                <a:latin typeface="Arial" panose="020B0604020202020204" pitchFamily="34" charset="0"/>
                <a:cs typeface="Arial" panose="020B0604020202020204" pitchFamily="34" charset="0"/>
                <a:sym typeface="+mn-lt"/>
              </a:rPr>
              <a:t>Using inline-block to Create Navigation Links</a:t>
            </a:r>
            <a:endParaRPr lang="zh-CN" altLang="en-US" sz="2800" b="1" dirty="0">
              <a:solidFill>
                <a:srgbClr val="C00000"/>
              </a:solidFill>
              <a:latin typeface="Arial" panose="020B0604020202020204" pitchFamily="34" charset="0"/>
              <a:cs typeface="Arial" panose="020B0604020202020204" pitchFamily="34" charset="0"/>
              <a:sym typeface="+mn-lt"/>
            </a:endParaRPr>
          </a:p>
        </p:txBody>
      </p:sp>
      <p:cxnSp>
        <p:nvCxnSpPr>
          <p:cNvPr id="4" name="直接连接符 3">
            <a:extLst>
              <a:ext uri="{FF2B5EF4-FFF2-40B4-BE49-F238E27FC236}">
                <a16:creationId xmlns="" xmlns:a16="http://schemas.microsoft.com/office/drawing/2014/main" id="{AF6DC636-9B51-48A0-ADB9-26DA77AECD8C}"/>
              </a:ext>
            </a:extLst>
          </p:cNvPr>
          <p:cNvCxnSpPr>
            <a:cxnSpLocks/>
          </p:cNvCxnSpPr>
          <p:nvPr/>
        </p:nvCxnSpPr>
        <p:spPr>
          <a:xfrm>
            <a:off x="797719" y="1639867"/>
            <a:ext cx="724900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Arrow Slight curve">
            <a:extLst>
              <a:ext uri="{FF2B5EF4-FFF2-40B4-BE49-F238E27FC236}">
                <a16:creationId xmlns="" xmlns:a16="http://schemas.microsoft.com/office/drawing/2014/main" id="{0A323D09-F6F7-4318-BF09-4EFAEAB5E59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8" name="文本框 7">
            <a:extLst>
              <a:ext uri="{FF2B5EF4-FFF2-40B4-BE49-F238E27FC236}">
                <a16:creationId xmlns="" xmlns:a16="http://schemas.microsoft.com/office/drawing/2014/main" id="{62735972-7A0A-4AED-9FC3-130AB7127938}"/>
              </a:ext>
            </a:extLst>
          </p:cNvPr>
          <p:cNvSpPr txBox="1"/>
          <p:nvPr/>
        </p:nvSpPr>
        <p:spPr>
          <a:xfrm>
            <a:off x="5766816" y="5355000"/>
            <a:ext cx="7278915" cy="560410"/>
          </a:xfrm>
          <a:prstGeom prst="rect">
            <a:avLst/>
          </a:prstGeom>
          <a:noFill/>
        </p:spPr>
        <p:txBody>
          <a:bodyPr wrap="square">
            <a:spAutoFit/>
          </a:bodyPr>
          <a:lstStyle/>
          <a:p>
            <a:pPr algn="ctr">
              <a:lnSpc>
                <a:spcPct val="200000"/>
              </a:lnSpc>
            </a:pPr>
            <a:r>
              <a:rPr lang="en-US" altLang="zh-CN" dirty="0">
                <a:latin typeface="Arial" panose="020B0604020202020204" pitchFamily="34" charset="0"/>
                <a:cs typeface="Arial" panose="020B0604020202020204" pitchFamily="34" charset="0"/>
                <a:sym typeface="+mn-lt"/>
              </a:rPr>
              <a:t>Let’s see how… </a:t>
            </a:r>
          </a:p>
        </p:txBody>
      </p:sp>
      <p:sp>
        <p:nvSpPr>
          <p:cNvPr id="6" name="Slide Number Placeholder 5">
            <a:extLst>
              <a:ext uri="{FF2B5EF4-FFF2-40B4-BE49-F238E27FC236}">
                <a16:creationId xmlns="" xmlns:a16="http://schemas.microsoft.com/office/drawing/2014/main" id="{9B9B41DB-0A97-45FD-B06A-4479FC620764}"/>
              </a:ext>
            </a:extLst>
          </p:cNvPr>
          <p:cNvSpPr>
            <a:spLocks noGrp="1"/>
          </p:cNvSpPr>
          <p:nvPr>
            <p:ph type="sldNum" sz="quarter" idx="12"/>
          </p:nvPr>
        </p:nvSpPr>
        <p:spPr/>
        <p:txBody>
          <a:bodyPr/>
          <a:lstStyle/>
          <a:p>
            <a:fld id="{CDE1651F-BCDB-4DC2-9A8D-B6E1C817E896}" type="slidenum">
              <a:rPr lang="zh-CN" altLang="en-US" smtClean="0"/>
              <a:t>84</a:t>
            </a:fld>
            <a:endParaRPr lang="zh-CN" altLang="en-US"/>
          </a:p>
        </p:txBody>
      </p:sp>
      <p:pic>
        <p:nvPicPr>
          <p:cNvPr id="9" name="Picture 8">
            <a:extLst>
              <a:ext uri="{FF2B5EF4-FFF2-40B4-BE49-F238E27FC236}">
                <a16:creationId xmlns="" xmlns:a16="http://schemas.microsoft.com/office/drawing/2014/main" id="{205DFDD7-BC8E-467B-BDF5-7B439C5668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3" name="TextBox 12">
            <a:extLst>
              <a:ext uri="{FF2B5EF4-FFF2-40B4-BE49-F238E27FC236}">
                <a16:creationId xmlns="" xmlns:a16="http://schemas.microsoft.com/office/drawing/2014/main" id="{3839F97F-6D66-4884-B54F-BC637508C95A}"/>
              </a:ext>
            </a:extLst>
          </p:cNvPr>
          <p:cNvSpPr txBox="1"/>
          <p:nvPr/>
        </p:nvSpPr>
        <p:spPr>
          <a:xfrm>
            <a:off x="797719" y="2949670"/>
            <a:ext cx="8988647" cy="958660"/>
          </a:xfrm>
          <a:prstGeom prst="rect">
            <a:avLst/>
          </a:prstGeom>
          <a:noFill/>
        </p:spPr>
        <p:txBody>
          <a:bodyPr wrap="square">
            <a:spAutoFit/>
          </a:bodyPr>
          <a:lstStyle/>
          <a:p>
            <a:pPr>
              <a:lnSpc>
                <a:spcPct val="150000"/>
              </a:lnSpc>
            </a:pPr>
            <a:r>
              <a:rPr lang="en-US" sz="2000" dirty="0">
                <a:latin typeface="Arial" panose="020B0604020202020204" pitchFamily="34" charset="0"/>
                <a:cs typeface="Arial" panose="020B0604020202020204" pitchFamily="34" charset="0"/>
              </a:rPr>
              <a:t>One common use for display: inline-block is to display list items horizontally instead of vertically. The following example creates horizontal navigation links</a:t>
            </a:r>
            <a:r>
              <a:rPr lang="fa-IR"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25270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B9B41DB-0A97-45FD-B06A-4479FC620764}"/>
              </a:ext>
            </a:extLst>
          </p:cNvPr>
          <p:cNvSpPr>
            <a:spLocks noGrp="1"/>
          </p:cNvSpPr>
          <p:nvPr>
            <p:ph type="sldNum" sz="quarter" idx="12"/>
          </p:nvPr>
        </p:nvSpPr>
        <p:spPr/>
        <p:txBody>
          <a:bodyPr/>
          <a:lstStyle/>
          <a:p>
            <a:fld id="{CDE1651F-BCDB-4DC2-9A8D-B6E1C817E896}" type="slidenum">
              <a:rPr lang="zh-CN" altLang="en-US" smtClean="0"/>
              <a:t>85</a:t>
            </a:fld>
            <a:endParaRPr lang="zh-CN" altLang="en-US"/>
          </a:p>
        </p:txBody>
      </p:sp>
      <p:pic>
        <p:nvPicPr>
          <p:cNvPr id="9" name="Picture 8">
            <a:extLst>
              <a:ext uri="{FF2B5EF4-FFF2-40B4-BE49-F238E27FC236}">
                <a16:creationId xmlns="" xmlns:a16="http://schemas.microsoft.com/office/drawing/2014/main" id="{205DFDD7-BC8E-467B-BDF5-7B439C5668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C596A2AB-B754-40FE-9D23-3C50A3BDA60F}"/>
              </a:ext>
            </a:extLst>
          </p:cNvPr>
          <p:cNvSpPr txBox="1"/>
          <p:nvPr/>
        </p:nvSpPr>
        <p:spPr>
          <a:xfrm>
            <a:off x="898398" y="689788"/>
            <a:ext cx="6094476" cy="5478423"/>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html</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head</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style</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      </a:t>
            </a:r>
            <a:r>
              <a:rPr lang="en-US" sz="1400" dirty="0">
                <a:solidFill>
                  <a:srgbClr val="994E15"/>
                </a:solidFill>
                <a:latin typeface="Arial" panose="020B0604020202020204" pitchFamily="34" charset="0"/>
                <a:cs typeface="Arial" panose="020B0604020202020204" pitchFamily="34" charset="0"/>
              </a:rPr>
              <a:t>.nav </a:t>
            </a:r>
            <a:r>
              <a:rPr lang="en-US" sz="1400" dirty="0">
                <a:latin typeface="Arial" panose="020B0604020202020204" pitchFamily="34" charset="0"/>
                <a:cs typeface="Arial" panose="020B0604020202020204" pitchFamily="34" charset="0"/>
              </a:rPr>
              <a:t>{</a:t>
            </a:r>
          </a:p>
          <a:p>
            <a:pPr lvl="1"/>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background-color</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yellow</a:t>
            </a:r>
            <a:r>
              <a:rPr lang="en-US" sz="1400" dirty="0">
                <a:latin typeface="Arial" panose="020B0604020202020204" pitchFamily="34" charset="0"/>
                <a:cs typeface="Arial" panose="020B0604020202020204" pitchFamily="34" charset="0"/>
              </a:rPr>
              <a:t>; </a:t>
            </a:r>
          </a:p>
          <a:p>
            <a:pPr lvl="1"/>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list-style-type</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none</a:t>
            </a:r>
            <a:r>
              <a:rPr lang="en-US" sz="1400" dirty="0">
                <a:latin typeface="Arial" panose="020B0604020202020204" pitchFamily="34" charset="0"/>
                <a:cs typeface="Arial" panose="020B0604020202020204" pitchFamily="34" charset="0"/>
              </a:rPr>
              <a:t>;</a:t>
            </a:r>
          </a:p>
          <a:p>
            <a:pPr lvl="1"/>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text-align</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center</a:t>
            </a:r>
            <a:r>
              <a:rPr lang="en-US" sz="1400" dirty="0">
                <a:latin typeface="Arial" panose="020B0604020202020204" pitchFamily="34" charset="0"/>
                <a:cs typeface="Arial" panose="020B0604020202020204" pitchFamily="34" charset="0"/>
              </a:rPr>
              <a:t>;</a:t>
            </a:r>
          </a:p>
          <a:p>
            <a:pPr lvl="1"/>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margin</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0</a:t>
            </a:r>
            <a:r>
              <a:rPr lang="en-US" sz="1400" dirty="0">
                <a:latin typeface="Arial" panose="020B0604020202020204" pitchFamily="34" charset="0"/>
                <a:cs typeface="Arial" panose="020B0604020202020204" pitchFamily="34" charset="0"/>
              </a:rPr>
              <a:t>;</a:t>
            </a:r>
          </a:p>
          <a:p>
            <a:pPr lvl="1"/>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padding</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0</a:t>
            </a:r>
            <a:r>
              <a:rPr lang="en-US" sz="1400" dirty="0">
                <a:latin typeface="Arial" panose="020B0604020202020204" pitchFamily="34" charset="0"/>
                <a:cs typeface="Arial" panose="020B0604020202020204" pitchFamily="34" charset="0"/>
              </a:rPr>
              <a:t>;</a:t>
            </a:r>
          </a:p>
          <a:p>
            <a:pPr lvl="1"/>
            <a:r>
              <a:rPr lang="en-US" sz="1400" dirty="0">
                <a:latin typeface="Arial" panose="020B0604020202020204" pitchFamily="34" charset="0"/>
                <a:cs typeface="Arial" panose="020B0604020202020204" pitchFamily="34" charset="0"/>
              </a:rPr>
              <a:t>}</a:t>
            </a:r>
          </a:p>
          <a:p>
            <a:pPr lvl="1"/>
            <a:r>
              <a:rPr lang="en-US" sz="1400" dirty="0">
                <a:solidFill>
                  <a:srgbClr val="994E15"/>
                </a:solidFill>
                <a:latin typeface="Arial" panose="020B0604020202020204" pitchFamily="34" charset="0"/>
                <a:cs typeface="Arial" panose="020B0604020202020204" pitchFamily="34" charset="0"/>
              </a:rPr>
              <a:t>.nav li</a:t>
            </a:r>
            <a:r>
              <a:rPr lang="en-US" sz="1400" dirty="0">
                <a:latin typeface="Arial" panose="020B0604020202020204" pitchFamily="34" charset="0"/>
                <a:cs typeface="Arial" panose="020B0604020202020204" pitchFamily="34" charset="0"/>
              </a:rPr>
              <a:t> {</a:t>
            </a:r>
          </a:p>
          <a:p>
            <a:pPr lvl="1"/>
            <a:r>
              <a:rPr lang="en-US" sz="1400" dirty="0">
                <a:latin typeface="Arial" panose="020B0604020202020204" pitchFamily="34" charset="0"/>
                <a:cs typeface="Arial" panose="020B0604020202020204" pitchFamily="34" charset="0"/>
              </a:rPr>
              <a:t>  </a:t>
            </a:r>
            <a:r>
              <a:rPr lang="en-US" sz="1400" u="sng" dirty="0">
                <a:solidFill>
                  <a:srgbClr val="FF0000"/>
                </a:solidFill>
                <a:latin typeface="Arial" panose="020B0604020202020204" pitchFamily="34" charset="0"/>
                <a:cs typeface="Arial" panose="020B0604020202020204" pitchFamily="34" charset="0"/>
              </a:rPr>
              <a:t>display</a:t>
            </a:r>
            <a:r>
              <a:rPr lang="en-US" sz="1400" u="sng" dirty="0">
                <a:latin typeface="Arial" panose="020B0604020202020204" pitchFamily="34" charset="0"/>
                <a:cs typeface="Arial" panose="020B0604020202020204" pitchFamily="34" charset="0"/>
              </a:rPr>
              <a:t>: </a:t>
            </a:r>
            <a:r>
              <a:rPr lang="en-US" sz="1400" u="sng" dirty="0">
                <a:solidFill>
                  <a:schemeClr val="accent3">
                    <a:lumMod val="75000"/>
                  </a:schemeClr>
                </a:solidFill>
                <a:latin typeface="Arial" panose="020B0604020202020204" pitchFamily="34" charset="0"/>
                <a:cs typeface="Arial" panose="020B0604020202020204" pitchFamily="34" charset="0"/>
              </a:rPr>
              <a:t>inline-block</a:t>
            </a:r>
            <a:r>
              <a:rPr lang="en-US" sz="1400" dirty="0">
                <a:latin typeface="Arial" panose="020B0604020202020204" pitchFamily="34" charset="0"/>
                <a:cs typeface="Arial" panose="020B0604020202020204" pitchFamily="34" charset="0"/>
              </a:rPr>
              <a:t>;</a:t>
            </a:r>
          </a:p>
          <a:p>
            <a:pPr lvl="1"/>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font-size</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20px</a:t>
            </a:r>
            <a:r>
              <a:rPr lang="en-US" sz="1400" dirty="0">
                <a:latin typeface="Arial" panose="020B0604020202020204" pitchFamily="34" charset="0"/>
                <a:cs typeface="Arial" panose="020B0604020202020204" pitchFamily="34" charset="0"/>
              </a:rPr>
              <a:t>;</a:t>
            </a:r>
          </a:p>
          <a:p>
            <a:pPr lvl="1"/>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padding</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20px</a:t>
            </a:r>
            <a:r>
              <a:rPr lang="en-US" sz="1400" dirty="0">
                <a:latin typeface="Arial" panose="020B0604020202020204" pitchFamily="34" charset="0"/>
                <a:cs typeface="Arial" panose="020B0604020202020204" pitchFamily="34" charset="0"/>
              </a:rPr>
              <a:t>;</a:t>
            </a:r>
          </a:p>
          <a:p>
            <a:pPr lvl="1"/>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style</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head</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body</a:t>
            </a:r>
            <a:r>
              <a:rPr lang="en-US" sz="1400" dirty="0">
                <a:latin typeface="Arial" panose="020B0604020202020204" pitchFamily="34" charset="0"/>
                <a:cs typeface="Arial" panose="020B0604020202020204" pitchFamily="34" charset="0"/>
              </a:rPr>
              <a:t>&gt;</a:t>
            </a:r>
          </a:p>
          <a:p>
            <a:pPr lvl="1"/>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ul</a:t>
            </a:r>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class</a:t>
            </a:r>
            <a:r>
              <a:rPr lang="en-US" sz="1400" dirty="0">
                <a:latin typeface="Arial" panose="020B0604020202020204" pitchFamily="34" charset="0"/>
                <a:cs typeface="Arial" panose="020B0604020202020204" pitchFamily="34" charset="0"/>
              </a:rPr>
              <a:t>="</a:t>
            </a:r>
            <a:r>
              <a:rPr lang="en-US" sz="1400" dirty="0">
                <a:solidFill>
                  <a:schemeClr val="accent3">
                    <a:lumMod val="75000"/>
                  </a:schemeClr>
                </a:solidFill>
                <a:latin typeface="Arial" panose="020B0604020202020204" pitchFamily="34" charset="0"/>
                <a:cs typeface="Arial" panose="020B0604020202020204" pitchFamily="34" charset="0"/>
              </a:rPr>
              <a:t>nav</a:t>
            </a:r>
            <a:r>
              <a:rPr lang="en-US" sz="1400" dirty="0">
                <a:latin typeface="Arial" panose="020B0604020202020204" pitchFamily="34" charset="0"/>
                <a:cs typeface="Arial" panose="020B0604020202020204" pitchFamily="34" charset="0"/>
              </a:rPr>
              <a:t>"&gt;</a:t>
            </a:r>
          </a:p>
          <a:p>
            <a:pPr lvl="1"/>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li</a:t>
            </a:r>
            <a:r>
              <a:rPr lang="en-US" sz="1400" dirty="0">
                <a:latin typeface="Arial" panose="020B0604020202020204" pitchFamily="34" charset="0"/>
                <a:cs typeface="Arial" panose="020B0604020202020204" pitchFamily="34" charset="0"/>
              </a:rPr>
              <a:t>&gt;&lt;</a:t>
            </a:r>
            <a:r>
              <a:rPr lang="en-US" sz="1400" dirty="0">
                <a:solidFill>
                  <a:srgbClr val="994E15"/>
                </a:solidFill>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a:t>
            </a:r>
            <a:r>
              <a:rPr lang="en-US" sz="1400" dirty="0" err="1">
                <a:solidFill>
                  <a:srgbClr val="FF0000"/>
                </a:solidFill>
                <a:latin typeface="Arial" panose="020B0604020202020204" pitchFamily="34" charset="0"/>
                <a:cs typeface="Arial" panose="020B0604020202020204" pitchFamily="34" charset="0"/>
              </a:rPr>
              <a:t>href</a:t>
            </a:r>
            <a:r>
              <a:rPr lang="en-US" sz="1400" dirty="0">
                <a:latin typeface="Arial" panose="020B0604020202020204" pitchFamily="34" charset="0"/>
                <a:cs typeface="Arial" panose="020B0604020202020204" pitchFamily="34" charset="0"/>
              </a:rPr>
              <a:t>="</a:t>
            </a:r>
            <a:r>
              <a:rPr lang="en-US" sz="1400" dirty="0">
                <a:solidFill>
                  <a:schemeClr val="accent3">
                    <a:lumMod val="75000"/>
                  </a:schemeClr>
                </a:solidFill>
                <a:latin typeface="Arial" panose="020B0604020202020204" pitchFamily="34" charset="0"/>
                <a:cs typeface="Arial" panose="020B0604020202020204" pitchFamily="34" charset="0"/>
              </a:rPr>
              <a:t>#home</a:t>
            </a:r>
            <a:r>
              <a:rPr lang="en-US" sz="1400" dirty="0">
                <a:latin typeface="Arial" panose="020B0604020202020204" pitchFamily="34" charset="0"/>
                <a:cs typeface="Arial" panose="020B0604020202020204" pitchFamily="34" charset="0"/>
              </a:rPr>
              <a:t>"&gt;Home&lt;/</a:t>
            </a:r>
            <a:r>
              <a:rPr lang="en-US" sz="1400" dirty="0">
                <a:solidFill>
                  <a:srgbClr val="994E15"/>
                </a:solidFill>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&gt;&lt;/</a:t>
            </a:r>
            <a:r>
              <a:rPr lang="en-US" sz="1400" dirty="0">
                <a:solidFill>
                  <a:srgbClr val="994E15"/>
                </a:solidFill>
                <a:latin typeface="Arial" panose="020B0604020202020204" pitchFamily="34" charset="0"/>
                <a:cs typeface="Arial" panose="020B0604020202020204" pitchFamily="34" charset="0"/>
              </a:rPr>
              <a:t>li</a:t>
            </a:r>
            <a:r>
              <a:rPr lang="en-US" sz="1400" dirty="0">
                <a:latin typeface="Arial" panose="020B0604020202020204" pitchFamily="34" charset="0"/>
                <a:cs typeface="Arial" panose="020B0604020202020204" pitchFamily="34" charset="0"/>
              </a:rPr>
              <a:t>&gt;</a:t>
            </a:r>
          </a:p>
          <a:p>
            <a:pPr lvl="1"/>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li</a:t>
            </a:r>
            <a:r>
              <a:rPr lang="en-US" sz="1400" dirty="0">
                <a:latin typeface="Arial" panose="020B0604020202020204" pitchFamily="34" charset="0"/>
                <a:cs typeface="Arial" panose="020B0604020202020204" pitchFamily="34" charset="0"/>
              </a:rPr>
              <a:t>&gt;&lt;</a:t>
            </a:r>
            <a:r>
              <a:rPr lang="en-US" sz="1400" dirty="0">
                <a:solidFill>
                  <a:srgbClr val="994E15"/>
                </a:solidFill>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a:t>
            </a:r>
            <a:r>
              <a:rPr lang="en-US" sz="1400" dirty="0" err="1">
                <a:solidFill>
                  <a:srgbClr val="FF0000"/>
                </a:solidFill>
                <a:latin typeface="Arial" panose="020B0604020202020204" pitchFamily="34" charset="0"/>
                <a:cs typeface="Arial" panose="020B0604020202020204" pitchFamily="34" charset="0"/>
              </a:rPr>
              <a:t>href</a:t>
            </a:r>
            <a:r>
              <a:rPr lang="en-US" sz="1400" dirty="0">
                <a:latin typeface="Arial" panose="020B0604020202020204" pitchFamily="34" charset="0"/>
                <a:cs typeface="Arial" panose="020B0604020202020204" pitchFamily="34" charset="0"/>
              </a:rPr>
              <a:t>="</a:t>
            </a:r>
            <a:r>
              <a:rPr lang="en-US" sz="1400" dirty="0">
                <a:solidFill>
                  <a:schemeClr val="accent3">
                    <a:lumMod val="75000"/>
                  </a:schemeClr>
                </a:solidFill>
                <a:latin typeface="Arial" panose="020B0604020202020204" pitchFamily="34" charset="0"/>
                <a:cs typeface="Arial" panose="020B0604020202020204" pitchFamily="34" charset="0"/>
              </a:rPr>
              <a:t>#about</a:t>
            </a:r>
            <a:r>
              <a:rPr lang="en-US" sz="1400" dirty="0">
                <a:latin typeface="Arial" panose="020B0604020202020204" pitchFamily="34" charset="0"/>
                <a:cs typeface="Arial" panose="020B0604020202020204" pitchFamily="34" charset="0"/>
              </a:rPr>
              <a:t>"&gt;About Us&lt;/</a:t>
            </a:r>
            <a:r>
              <a:rPr lang="en-US" sz="1400" dirty="0">
                <a:solidFill>
                  <a:srgbClr val="994E15"/>
                </a:solidFill>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&gt;&lt;/</a:t>
            </a:r>
            <a:r>
              <a:rPr lang="en-US" sz="1400" dirty="0">
                <a:solidFill>
                  <a:srgbClr val="994E15"/>
                </a:solidFill>
                <a:latin typeface="Arial" panose="020B0604020202020204" pitchFamily="34" charset="0"/>
                <a:cs typeface="Arial" panose="020B0604020202020204" pitchFamily="34" charset="0"/>
              </a:rPr>
              <a:t>li</a:t>
            </a:r>
            <a:r>
              <a:rPr lang="en-US" sz="1400" dirty="0">
                <a:latin typeface="Arial" panose="020B0604020202020204" pitchFamily="34" charset="0"/>
                <a:cs typeface="Arial" panose="020B0604020202020204" pitchFamily="34" charset="0"/>
              </a:rPr>
              <a:t>&gt;</a:t>
            </a:r>
          </a:p>
          <a:p>
            <a:pPr lvl="1"/>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li</a:t>
            </a:r>
            <a:r>
              <a:rPr lang="en-US" sz="1400" dirty="0">
                <a:latin typeface="Arial" panose="020B0604020202020204" pitchFamily="34" charset="0"/>
                <a:cs typeface="Arial" panose="020B0604020202020204" pitchFamily="34" charset="0"/>
              </a:rPr>
              <a:t>&gt;&lt;</a:t>
            </a:r>
            <a:r>
              <a:rPr lang="en-US" sz="1400" dirty="0">
                <a:solidFill>
                  <a:srgbClr val="994E15"/>
                </a:solidFill>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 </a:t>
            </a:r>
            <a:r>
              <a:rPr lang="en-US" sz="1400" dirty="0" err="1">
                <a:solidFill>
                  <a:srgbClr val="FF0000"/>
                </a:solidFill>
                <a:latin typeface="Arial" panose="020B0604020202020204" pitchFamily="34" charset="0"/>
                <a:cs typeface="Arial" panose="020B0604020202020204" pitchFamily="34" charset="0"/>
              </a:rPr>
              <a:t>href</a:t>
            </a:r>
            <a:r>
              <a:rPr lang="en-US" sz="1400" dirty="0">
                <a:latin typeface="Arial" panose="020B0604020202020204" pitchFamily="34" charset="0"/>
                <a:cs typeface="Arial" panose="020B0604020202020204" pitchFamily="34" charset="0"/>
              </a:rPr>
              <a:t>="</a:t>
            </a:r>
            <a:r>
              <a:rPr lang="en-US" sz="1400" dirty="0">
                <a:solidFill>
                  <a:schemeClr val="accent3">
                    <a:lumMod val="75000"/>
                  </a:schemeClr>
                </a:solidFill>
                <a:latin typeface="Arial" panose="020B0604020202020204" pitchFamily="34" charset="0"/>
                <a:cs typeface="Arial" panose="020B0604020202020204" pitchFamily="34" charset="0"/>
              </a:rPr>
              <a:t>#clients</a:t>
            </a:r>
            <a:r>
              <a:rPr lang="en-US" sz="1400" dirty="0">
                <a:latin typeface="Arial" panose="020B0604020202020204" pitchFamily="34" charset="0"/>
                <a:cs typeface="Arial" panose="020B0604020202020204" pitchFamily="34" charset="0"/>
              </a:rPr>
              <a:t>"&gt;Our Clients&lt;/</a:t>
            </a:r>
            <a:r>
              <a:rPr lang="en-US" sz="1400" dirty="0">
                <a:solidFill>
                  <a:srgbClr val="994E15"/>
                </a:solidFill>
                <a:latin typeface="Arial" panose="020B0604020202020204" pitchFamily="34" charset="0"/>
                <a:cs typeface="Arial" panose="020B0604020202020204" pitchFamily="34" charset="0"/>
              </a:rPr>
              <a:t>a</a:t>
            </a:r>
            <a:r>
              <a:rPr lang="en-US" sz="1400" dirty="0">
                <a:latin typeface="Arial" panose="020B0604020202020204" pitchFamily="34" charset="0"/>
                <a:cs typeface="Arial" panose="020B0604020202020204" pitchFamily="34" charset="0"/>
              </a:rPr>
              <a:t>&gt;&lt;/</a:t>
            </a:r>
            <a:r>
              <a:rPr lang="en-US" sz="1400" dirty="0">
                <a:solidFill>
                  <a:srgbClr val="994E15"/>
                </a:solidFill>
                <a:latin typeface="Arial" panose="020B0604020202020204" pitchFamily="34" charset="0"/>
                <a:cs typeface="Arial" panose="020B0604020202020204" pitchFamily="34" charset="0"/>
              </a:rPr>
              <a:t>li</a:t>
            </a:r>
            <a:r>
              <a:rPr lang="en-US" sz="1400" dirty="0">
                <a:latin typeface="Arial" panose="020B0604020202020204" pitchFamily="34" charset="0"/>
                <a:cs typeface="Arial" panose="020B0604020202020204" pitchFamily="34" charset="0"/>
              </a:rPr>
              <a:t>&gt;  </a:t>
            </a:r>
          </a:p>
          <a:p>
            <a:pPr lvl="1"/>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ul</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body</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html</a:t>
            </a:r>
            <a:r>
              <a:rPr lang="en-US" sz="1400" dirty="0">
                <a:latin typeface="Arial" panose="020B0604020202020204" pitchFamily="34" charset="0"/>
                <a:cs typeface="Arial" panose="020B0604020202020204" pitchFamily="34" charset="0"/>
              </a:rPr>
              <a:t>&gt;</a:t>
            </a:r>
          </a:p>
        </p:txBody>
      </p:sp>
      <p:pic>
        <p:nvPicPr>
          <p:cNvPr id="7" name="Picture 6">
            <a:extLst>
              <a:ext uri="{FF2B5EF4-FFF2-40B4-BE49-F238E27FC236}">
                <a16:creationId xmlns="" xmlns:a16="http://schemas.microsoft.com/office/drawing/2014/main" id="{B451F88D-90E3-4AD5-8749-B70D05E55DF5}"/>
              </a:ext>
            </a:extLst>
          </p:cNvPr>
          <p:cNvPicPr>
            <a:picLocks noChangeAspect="1"/>
          </p:cNvPicPr>
          <p:nvPr/>
        </p:nvPicPr>
        <p:blipFill>
          <a:blip r:embed="rId4"/>
          <a:stretch>
            <a:fillRect/>
          </a:stretch>
        </p:blipFill>
        <p:spPr>
          <a:xfrm>
            <a:off x="3712402" y="2744075"/>
            <a:ext cx="7581200" cy="986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69226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696064"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Layout - The position Property</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文本框 12">
            <a:extLst>
              <a:ext uri="{FF2B5EF4-FFF2-40B4-BE49-F238E27FC236}">
                <a16:creationId xmlns="" xmlns:a16="http://schemas.microsoft.com/office/drawing/2014/main" id="{99F9D0A9-1E0B-414F-8AB5-3355E286DE5D}"/>
              </a:ext>
            </a:extLst>
          </p:cNvPr>
          <p:cNvSpPr txBox="1"/>
          <p:nvPr/>
        </p:nvSpPr>
        <p:spPr>
          <a:xfrm>
            <a:off x="719455" y="1584204"/>
            <a:ext cx="10627258" cy="4438395"/>
          </a:xfrm>
          <a:prstGeom prst="rect">
            <a:avLst/>
          </a:prstGeom>
          <a:noFill/>
        </p:spPr>
        <p:txBody>
          <a:bodyPr wrap="square">
            <a:spAutoFit/>
          </a:bodyPr>
          <a:lstStyle/>
          <a:p>
            <a:pPr>
              <a:lnSpc>
                <a:spcPct val="200000"/>
              </a:lnSpc>
            </a:pPr>
            <a:r>
              <a:rPr lang="en-US" altLang="zh-CN" dirty="0">
                <a:latin typeface="Arial" panose="020B0604020202020204" pitchFamily="34" charset="0"/>
                <a:cs typeface="Arial" panose="020B0604020202020204" pitchFamily="34" charset="0"/>
                <a:sym typeface="+mn-lt"/>
              </a:rPr>
              <a:t>The position property specifies the type of positioning method used for an </a:t>
            </a:r>
            <a:r>
              <a:rPr lang="en-US" altLang="zh-CN" dirty="0" err="1">
                <a:latin typeface="Arial" panose="020B0604020202020204" pitchFamily="34" charset="0"/>
                <a:cs typeface="Arial" panose="020B0604020202020204" pitchFamily="34" charset="0"/>
                <a:sym typeface="+mn-lt"/>
              </a:rPr>
              <a:t>element.There</a:t>
            </a:r>
            <a:r>
              <a:rPr lang="en-US" altLang="zh-CN" dirty="0">
                <a:latin typeface="Arial" panose="020B0604020202020204" pitchFamily="34" charset="0"/>
                <a:cs typeface="Arial" panose="020B0604020202020204" pitchFamily="34" charset="0"/>
                <a:sym typeface="+mn-lt"/>
              </a:rPr>
              <a:t> are five different position values:</a:t>
            </a:r>
          </a:p>
          <a:p>
            <a:pPr>
              <a:lnSpc>
                <a:spcPct val="200000"/>
              </a:lnSpc>
            </a:pPr>
            <a:endParaRPr lang="en-US" altLang="zh-CN" dirty="0">
              <a:latin typeface="Arial" panose="020B0604020202020204" pitchFamily="34" charset="0"/>
              <a:cs typeface="Arial" panose="020B0604020202020204" pitchFamily="34" charset="0"/>
              <a:sym typeface="+mn-lt"/>
            </a:endParaRPr>
          </a:p>
          <a:p>
            <a:pPr>
              <a:lnSpc>
                <a:spcPct val="200000"/>
              </a:lnSpc>
            </a:pPr>
            <a:endParaRPr lang="en-US" altLang="zh-CN" dirty="0">
              <a:latin typeface="Arial" panose="020B0604020202020204" pitchFamily="34" charset="0"/>
              <a:cs typeface="Arial" panose="020B0604020202020204" pitchFamily="34" charset="0"/>
              <a:sym typeface="+mn-lt"/>
            </a:endParaRPr>
          </a:p>
          <a:p>
            <a:pPr>
              <a:lnSpc>
                <a:spcPct val="200000"/>
              </a:lnSpc>
            </a:pPr>
            <a:endParaRPr lang="en-US" altLang="zh-CN" dirty="0">
              <a:latin typeface="Arial" panose="020B0604020202020204" pitchFamily="34" charset="0"/>
              <a:cs typeface="Arial" panose="020B0604020202020204" pitchFamily="34" charset="0"/>
              <a:sym typeface="+mn-lt"/>
            </a:endParaRPr>
          </a:p>
          <a:p>
            <a:pPr>
              <a:lnSpc>
                <a:spcPct val="200000"/>
              </a:lnSpc>
            </a:pPr>
            <a:r>
              <a:rPr lang="en-US" altLang="zh-CN" dirty="0">
                <a:latin typeface="Arial" panose="020B0604020202020204" pitchFamily="34" charset="0"/>
                <a:cs typeface="Arial" panose="020B0604020202020204" pitchFamily="34" charset="0"/>
                <a:sym typeface="+mn-lt"/>
              </a:rPr>
              <a:t>Elements are then positioned using the top, bottom, left, and right properties. However, these properties will not work unless the position property is set first. They also work differently depending on the position value.</a:t>
            </a: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86</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5" name="Rectangle 1">
            <a:extLst>
              <a:ext uri="{FF2B5EF4-FFF2-40B4-BE49-F238E27FC236}">
                <a16:creationId xmlns="" xmlns:a16="http://schemas.microsoft.com/office/drawing/2014/main" id="{683244D6-F147-470A-BE76-109DCD7B3E83}"/>
              </a:ext>
            </a:extLst>
          </p:cNvPr>
          <p:cNvSpPr>
            <a:spLocks noChangeArrowheads="1"/>
          </p:cNvSpPr>
          <p:nvPr/>
        </p:nvSpPr>
        <p:spPr bwMode="auto">
          <a:xfrm>
            <a:off x="845287" y="2680855"/>
            <a:ext cx="1031051" cy="18774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C00000"/>
                </a:solidFill>
                <a:effectLst/>
                <a:latin typeface="Arial" panose="020B0604020202020204" pitchFamily="34" charset="0"/>
                <a:cs typeface="Arial" panose="020B0604020202020204" pitchFamily="34" charset="0"/>
              </a:rPr>
              <a:t>static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C00000"/>
                </a:solidFill>
                <a:effectLst/>
                <a:latin typeface="Arial" panose="020B0604020202020204" pitchFamily="34" charset="0"/>
                <a:cs typeface="Arial" panose="020B0604020202020204" pitchFamily="34" charset="0"/>
              </a:rPr>
              <a:t>relative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C00000"/>
                </a:solidFill>
                <a:effectLst/>
                <a:latin typeface="Arial" panose="020B0604020202020204" pitchFamily="34" charset="0"/>
                <a:cs typeface="Arial" panose="020B0604020202020204" pitchFamily="34" charset="0"/>
              </a:rPr>
              <a:t>fixed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C00000"/>
                </a:solidFill>
                <a:effectLst/>
                <a:latin typeface="Arial" panose="020B0604020202020204" pitchFamily="34" charset="0"/>
                <a:cs typeface="Arial" panose="020B0604020202020204" pitchFamily="34" charset="0"/>
              </a:rPr>
              <a:t>absolute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C00000"/>
                </a:solidFill>
                <a:effectLst/>
                <a:latin typeface="Arial" panose="020B0604020202020204" pitchFamily="34" charset="0"/>
                <a:cs typeface="Arial" panose="020B0604020202020204" pitchFamily="34" charset="0"/>
              </a:rPr>
              <a:t>sticky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Graphic 7" descr="Arrow Slight curve">
            <a:extLst>
              <a:ext uri="{FF2B5EF4-FFF2-40B4-BE49-F238E27FC236}">
                <a16:creationId xmlns="" xmlns:a16="http://schemas.microsoft.com/office/drawing/2014/main" id="{A0ABE3CD-6C72-457C-A029-F9743CB2D8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Tree>
    <p:extLst>
      <p:ext uri="{BB962C8B-B14F-4D97-AF65-F5344CB8AC3E}">
        <p14:creationId xmlns:p14="http://schemas.microsoft.com/office/powerpoint/2010/main" val="31025363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696064"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Layout - The position Property</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87</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1214872"/>
            <a:ext cx="6094476" cy="461665"/>
          </a:xfrm>
          <a:prstGeom prst="rect">
            <a:avLst/>
          </a:prstGeom>
          <a:noFill/>
        </p:spPr>
        <p:txBody>
          <a:bodyPr wrap="square">
            <a:spAutoFit/>
          </a:bodyPr>
          <a:lstStyle/>
          <a:p>
            <a:r>
              <a:rPr lang="en-US" sz="2400" b="1" i="1" dirty="0">
                <a:solidFill>
                  <a:srgbClr val="C00000"/>
                </a:solidFill>
                <a:latin typeface="Arial" panose="020B0604020202020204" pitchFamily="34" charset="0"/>
                <a:cs typeface="Arial" panose="020B0604020202020204" pitchFamily="34" charset="0"/>
              </a:rPr>
              <a:t>position: static;</a:t>
            </a:r>
          </a:p>
        </p:txBody>
      </p:sp>
      <p:sp>
        <p:nvSpPr>
          <p:cNvPr id="12" name="TextBox 11">
            <a:extLst>
              <a:ext uri="{FF2B5EF4-FFF2-40B4-BE49-F238E27FC236}">
                <a16:creationId xmlns="" xmlns:a16="http://schemas.microsoft.com/office/drawing/2014/main" id="{991607F6-6D62-4A5C-8294-F1BDEB137BA0}"/>
              </a:ext>
            </a:extLst>
          </p:cNvPr>
          <p:cNvSpPr txBox="1"/>
          <p:nvPr/>
        </p:nvSpPr>
        <p:spPr>
          <a:xfrm>
            <a:off x="719454" y="1945654"/>
            <a:ext cx="10634345" cy="1754326"/>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HTML elements are positioned static by default.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Static positioned elements are not affected by the top, bottom, left, and right properties.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 element with </a:t>
            </a:r>
            <a:r>
              <a:rPr lang="en-US" dirty="0">
                <a:solidFill>
                  <a:srgbClr val="C00000"/>
                </a:solidFill>
                <a:latin typeface="Arial" panose="020B0604020202020204" pitchFamily="34" charset="0"/>
                <a:cs typeface="Arial" panose="020B0604020202020204" pitchFamily="34" charset="0"/>
              </a:rPr>
              <a:t>position: static; </a:t>
            </a:r>
            <a:r>
              <a:rPr lang="en-US" dirty="0">
                <a:latin typeface="Arial" panose="020B0604020202020204" pitchFamily="34" charset="0"/>
                <a:cs typeface="Arial" panose="020B0604020202020204" pitchFamily="34" charset="0"/>
              </a:rPr>
              <a:t>is not positioned in any special way; it is always positioned according to the normal flow of the page:</a:t>
            </a:r>
          </a:p>
        </p:txBody>
      </p:sp>
      <p:sp>
        <p:nvSpPr>
          <p:cNvPr id="14" name="TextBox 13">
            <a:extLst>
              <a:ext uri="{FF2B5EF4-FFF2-40B4-BE49-F238E27FC236}">
                <a16:creationId xmlns="" xmlns:a16="http://schemas.microsoft.com/office/drawing/2014/main" id="{1737C15A-4BCF-4832-BFFF-E9952D82102B}"/>
              </a:ext>
            </a:extLst>
          </p:cNvPr>
          <p:cNvSpPr txBox="1"/>
          <p:nvPr/>
        </p:nvSpPr>
        <p:spPr>
          <a:xfrm>
            <a:off x="757022" y="4404068"/>
            <a:ext cx="3252978" cy="1077218"/>
          </a:xfrm>
          <a:prstGeom prst="rect">
            <a:avLst/>
          </a:prstGeom>
          <a:noFill/>
        </p:spPr>
        <p:txBody>
          <a:bodyPr wrap="square">
            <a:spAutoFit/>
          </a:bodyPr>
          <a:lstStyle/>
          <a:p>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  </a:t>
            </a:r>
            <a:r>
              <a:rPr lang="en-US" sz="1600" u="sng" dirty="0">
                <a:solidFill>
                  <a:srgbClr val="FF0000"/>
                </a:solidFill>
                <a:latin typeface="Arial" panose="020B0604020202020204" pitchFamily="34" charset="0"/>
                <a:cs typeface="Arial" panose="020B0604020202020204" pitchFamily="34" charset="0"/>
              </a:rPr>
              <a:t>position</a:t>
            </a:r>
            <a:r>
              <a:rPr lang="en-US" sz="1600" u="sng" dirty="0">
                <a:latin typeface="Arial" panose="020B0604020202020204" pitchFamily="34" charset="0"/>
                <a:cs typeface="Arial" panose="020B0604020202020204" pitchFamily="34" charset="0"/>
              </a:rPr>
              <a:t>: </a:t>
            </a:r>
            <a:r>
              <a:rPr lang="en-US" sz="1600" u="sng" dirty="0">
                <a:solidFill>
                  <a:schemeClr val="accent3">
                    <a:lumMod val="75000"/>
                  </a:schemeClr>
                </a:solidFill>
                <a:latin typeface="Arial" panose="020B0604020202020204" pitchFamily="34" charset="0"/>
                <a:cs typeface="Arial" panose="020B0604020202020204" pitchFamily="34" charset="0"/>
              </a:rPr>
              <a:t>static</a:t>
            </a:r>
            <a:r>
              <a:rPr lang="en-US" sz="1600" u="sng"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border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3px solid #73AD21</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a:t>
            </a:r>
          </a:p>
        </p:txBody>
      </p:sp>
      <p:pic>
        <p:nvPicPr>
          <p:cNvPr id="13" name="Picture 12">
            <a:extLst>
              <a:ext uri="{FF2B5EF4-FFF2-40B4-BE49-F238E27FC236}">
                <a16:creationId xmlns="" xmlns:a16="http://schemas.microsoft.com/office/drawing/2014/main" id="{1F90337B-D0AC-4404-A2F7-4F598C8F9C31}"/>
              </a:ext>
            </a:extLst>
          </p:cNvPr>
          <p:cNvPicPr>
            <a:picLocks noChangeAspect="1"/>
          </p:cNvPicPr>
          <p:nvPr/>
        </p:nvPicPr>
        <p:blipFill>
          <a:blip r:embed="rId3"/>
          <a:stretch>
            <a:fillRect/>
          </a:stretch>
        </p:blipFill>
        <p:spPr>
          <a:xfrm>
            <a:off x="3741013" y="4600236"/>
            <a:ext cx="7693965" cy="827552"/>
          </a:xfrm>
          <a:prstGeom prst="rect">
            <a:avLst/>
          </a:prstGeom>
        </p:spPr>
      </p:pic>
    </p:spTree>
    <p:extLst>
      <p:ext uri="{BB962C8B-B14F-4D97-AF65-F5344CB8AC3E}">
        <p14:creationId xmlns:p14="http://schemas.microsoft.com/office/powerpoint/2010/main" val="15729925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696064"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Layout - The position Property</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88</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1214872"/>
            <a:ext cx="6094476" cy="461665"/>
          </a:xfrm>
          <a:prstGeom prst="rect">
            <a:avLst/>
          </a:prstGeom>
          <a:noFill/>
        </p:spPr>
        <p:txBody>
          <a:bodyPr wrap="square">
            <a:spAutoFit/>
          </a:bodyPr>
          <a:lstStyle/>
          <a:p>
            <a:r>
              <a:rPr lang="en-US" sz="2400" b="1" i="1" dirty="0">
                <a:solidFill>
                  <a:srgbClr val="1F448E"/>
                </a:solidFill>
                <a:latin typeface="Arial" panose="020B0604020202020204" pitchFamily="34" charset="0"/>
                <a:cs typeface="Arial" panose="020B0604020202020204" pitchFamily="34" charset="0"/>
              </a:rPr>
              <a:t>position: relative;</a:t>
            </a:r>
          </a:p>
        </p:txBody>
      </p:sp>
      <p:sp>
        <p:nvSpPr>
          <p:cNvPr id="12" name="TextBox 11">
            <a:extLst>
              <a:ext uri="{FF2B5EF4-FFF2-40B4-BE49-F238E27FC236}">
                <a16:creationId xmlns="" xmlns:a16="http://schemas.microsoft.com/office/drawing/2014/main" id="{991607F6-6D62-4A5C-8294-F1BDEB137BA0}"/>
              </a:ext>
            </a:extLst>
          </p:cNvPr>
          <p:cNvSpPr txBox="1"/>
          <p:nvPr/>
        </p:nvSpPr>
        <p:spPr>
          <a:xfrm>
            <a:off x="757022" y="2914824"/>
            <a:ext cx="10634345"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An element with </a:t>
            </a:r>
            <a:r>
              <a:rPr lang="en-US" dirty="0">
                <a:solidFill>
                  <a:srgbClr val="C00000"/>
                </a:solidFill>
                <a:latin typeface="Arial" panose="020B0604020202020204" pitchFamily="34" charset="0"/>
                <a:cs typeface="Arial" panose="020B0604020202020204" pitchFamily="34" charset="0"/>
              </a:rPr>
              <a:t>position: relative; </a:t>
            </a:r>
            <a:r>
              <a:rPr lang="en-US" dirty="0">
                <a:latin typeface="Arial" panose="020B0604020202020204" pitchFamily="34" charset="0"/>
                <a:cs typeface="Arial" panose="020B0604020202020204" pitchFamily="34" charset="0"/>
              </a:rPr>
              <a:t>is positioned relative to its normal position.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Setting the top, right, bottom, and left properties of a relatively-positioned element will cause it to be adjusted away from its normal position. Other content will not be adjusted to fit into any gap left by the element.</a:t>
            </a:r>
          </a:p>
        </p:txBody>
      </p:sp>
      <p:pic>
        <p:nvPicPr>
          <p:cNvPr id="15" name="Graphic 14" descr="Arrow Slight curve">
            <a:extLst>
              <a:ext uri="{FF2B5EF4-FFF2-40B4-BE49-F238E27FC236}">
                <a16:creationId xmlns="" xmlns:a16="http://schemas.microsoft.com/office/drawing/2014/main" id="{D583B060-53CD-4496-A444-BF9B0F7538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16" name="文本框 7">
            <a:extLst>
              <a:ext uri="{FF2B5EF4-FFF2-40B4-BE49-F238E27FC236}">
                <a16:creationId xmlns="" xmlns:a16="http://schemas.microsoft.com/office/drawing/2014/main" id="{A8F81C02-D16A-410F-9FFC-140A2DE8943D}"/>
              </a:ext>
            </a:extLst>
          </p:cNvPr>
          <p:cNvSpPr txBox="1"/>
          <p:nvPr/>
        </p:nvSpPr>
        <p:spPr>
          <a:xfrm>
            <a:off x="5766816" y="5355000"/>
            <a:ext cx="7278915" cy="560410"/>
          </a:xfrm>
          <a:prstGeom prst="rect">
            <a:avLst/>
          </a:prstGeom>
          <a:noFill/>
        </p:spPr>
        <p:txBody>
          <a:bodyPr wrap="square">
            <a:spAutoFit/>
          </a:bodyPr>
          <a:lstStyle/>
          <a:p>
            <a:pPr algn="ctr">
              <a:lnSpc>
                <a:spcPct val="200000"/>
              </a:lnSpc>
            </a:pPr>
            <a:r>
              <a:rPr lang="en-US" altLang="zh-CN" dirty="0">
                <a:latin typeface="Arial" panose="020B0604020202020204" pitchFamily="34" charset="0"/>
                <a:cs typeface="Arial" panose="020B0604020202020204" pitchFamily="34" charset="0"/>
                <a:sym typeface="+mn-lt"/>
              </a:rPr>
              <a:t>Let’s see how… </a:t>
            </a:r>
          </a:p>
        </p:txBody>
      </p:sp>
    </p:spTree>
    <p:extLst>
      <p:ext uri="{BB962C8B-B14F-4D97-AF65-F5344CB8AC3E}">
        <p14:creationId xmlns:p14="http://schemas.microsoft.com/office/powerpoint/2010/main" val="2823736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89</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460623"/>
            <a:ext cx="6094476" cy="113184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b="1" i="1" dirty="0">
                <a:solidFill>
                  <a:srgbClr val="C00000"/>
                </a:solidFill>
                <a:latin typeface="Arial" panose="020B0604020202020204" pitchFamily="34" charset="0"/>
                <a:cs typeface="Arial" panose="020B0604020202020204" pitchFamily="34" charset="0"/>
              </a:rPr>
              <a:t>position: relative;</a:t>
            </a:r>
          </a:p>
          <a:p>
            <a:pPr>
              <a:lnSpc>
                <a:spcPct val="150000"/>
              </a:lnSpc>
            </a:pPr>
            <a:r>
              <a:rPr lang="en-US" sz="2400" dirty="0">
                <a:latin typeface="Arial" panose="020B0604020202020204" pitchFamily="34" charset="0"/>
                <a:cs typeface="Arial" panose="020B0604020202020204" pitchFamily="34" charset="0"/>
              </a:rPr>
              <a:t>Example:</a:t>
            </a:r>
          </a:p>
        </p:txBody>
      </p:sp>
      <p:sp>
        <p:nvSpPr>
          <p:cNvPr id="11" name="TextBox 10">
            <a:extLst>
              <a:ext uri="{FF2B5EF4-FFF2-40B4-BE49-F238E27FC236}">
                <a16:creationId xmlns="" xmlns:a16="http://schemas.microsoft.com/office/drawing/2014/main" id="{AA55EDA1-38F2-4309-9004-86C212780EC6}"/>
              </a:ext>
            </a:extLst>
          </p:cNvPr>
          <p:cNvSpPr txBox="1"/>
          <p:nvPr/>
        </p:nvSpPr>
        <p:spPr>
          <a:xfrm>
            <a:off x="838200" y="1749951"/>
            <a:ext cx="6094476" cy="4647426"/>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&lt;!DOCTYPE html&gt;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html</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head</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style</a:t>
            </a:r>
            <a:r>
              <a:rPr lang="en-US" sz="1600" dirty="0">
                <a:latin typeface="Arial" panose="020B0604020202020204" pitchFamily="34" charset="0"/>
                <a:cs typeface="Arial" panose="020B0604020202020204" pitchFamily="34" charset="0"/>
              </a:rPr>
              <a:t>&gt;</a:t>
            </a:r>
          </a:p>
          <a:p>
            <a:r>
              <a:rPr lang="en-US" sz="1600" dirty="0" err="1">
                <a:solidFill>
                  <a:srgbClr val="994E15"/>
                </a:solidFill>
                <a:latin typeface="Arial" panose="020B0604020202020204" pitchFamily="34" charset="0"/>
                <a:cs typeface="Arial" panose="020B0604020202020204" pitchFamily="34" charset="0"/>
              </a:rPr>
              <a:t>div.relative</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position</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relative</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left</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30px</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border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3px solid #73AD21</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style</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head</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body</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&gt;position: relative;&lt;/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3">
                    <a:lumMod val="75000"/>
                  </a:schemeClr>
                </a:solidFill>
                <a:latin typeface="Arial" panose="020B0604020202020204" pitchFamily="34" charset="0"/>
                <a:cs typeface="Arial" panose="020B0604020202020204" pitchFamily="34" charset="0"/>
              </a:rPr>
              <a:t>relative</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This div element has position: relative;</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body</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html</a:t>
            </a:r>
            <a:r>
              <a:rPr lang="en-US" sz="1600" dirty="0">
                <a:latin typeface="Arial" panose="020B0604020202020204" pitchFamily="34" charset="0"/>
                <a:cs typeface="Arial" panose="020B0604020202020204" pitchFamily="34" charset="0"/>
              </a:rPr>
              <a:t>&gt;</a:t>
            </a:r>
          </a:p>
        </p:txBody>
      </p:sp>
      <p:pic>
        <p:nvPicPr>
          <p:cNvPr id="7" name="Picture 6">
            <a:extLst>
              <a:ext uri="{FF2B5EF4-FFF2-40B4-BE49-F238E27FC236}">
                <a16:creationId xmlns="" xmlns:a16="http://schemas.microsoft.com/office/drawing/2014/main" id="{087E3645-72C7-4D78-A522-644210493579}"/>
              </a:ext>
            </a:extLst>
          </p:cNvPr>
          <p:cNvPicPr>
            <a:picLocks noChangeAspect="1"/>
          </p:cNvPicPr>
          <p:nvPr/>
        </p:nvPicPr>
        <p:blipFill>
          <a:blip r:embed="rId3"/>
          <a:stretch>
            <a:fillRect/>
          </a:stretch>
        </p:blipFill>
        <p:spPr>
          <a:xfrm>
            <a:off x="5666855" y="2219828"/>
            <a:ext cx="5887490" cy="3790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18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4D32AAE6-0361-5CC8-2A92-A264B91D644B}"/>
              </a:ext>
            </a:extLst>
          </p:cNvPr>
          <p:cNvSpPr/>
          <p:nvPr/>
        </p:nvSpPr>
        <p:spPr>
          <a:xfrm>
            <a:off x="1005196" y="1632649"/>
            <a:ext cx="3539613" cy="222209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TextBox 7">
            <a:extLst>
              <a:ext uri="{FF2B5EF4-FFF2-40B4-BE49-F238E27FC236}">
                <a16:creationId xmlns="" xmlns:a16="http://schemas.microsoft.com/office/drawing/2014/main" id="{E558E4E8-A786-1C2C-FB5B-75D8EFD24DEA}"/>
              </a:ext>
            </a:extLst>
          </p:cNvPr>
          <p:cNvSpPr txBox="1"/>
          <p:nvPr/>
        </p:nvSpPr>
        <p:spPr>
          <a:xfrm>
            <a:off x="1103744" y="2054529"/>
            <a:ext cx="3579361" cy="1477328"/>
          </a:xfrm>
          <a:prstGeom prst="rect">
            <a:avLst/>
          </a:prstGeom>
          <a:noFill/>
        </p:spPr>
        <p:txBody>
          <a:bodyPr wrap="square" rtlCol="0">
            <a:spAutoFit/>
          </a:bodyPr>
          <a:lstStyle/>
          <a:p>
            <a:r>
              <a:rPr lang="en-US" dirty="0"/>
              <a:t>&lt;</a:t>
            </a:r>
            <a:r>
              <a:rPr lang="en-US" dirty="0">
                <a:solidFill>
                  <a:schemeClr val="accent2">
                    <a:lumMod val="75000"/>
                  </a:schemeClr>
                </a:solidFill>
              </a:rPr>
              <a:t>h1</a:t>
            </a:r>
            <a:r>
              <a:rPr lang="en-US" dirty="0"/>
              <a:t>&gt;Hello World&lt;/</a:t>
            </a:r>
            <a:r>
              <a:rPr lang="en-US" dirty="0">
                <a:solidFill>
                  <a:schemeClr val="accent2">
                    <a:lumMod val="75000"/>
                  </a:schemeClr>
                </a:solidFill>
              </a:rPr>
              <a:t>h1</a:t>
            </a:r>
            <a:r>
              <a:rPr lang="en-US" dirty="0"/>
              <a:t>&gt;</a:t>
            </a:r>
          </a:p>
          <a:p>
            <a:r>
              <a:rPr lang="en-US" dirty="0"/>
              <a:t>    &lt;</a:t>
            </a:r>
            <a:r>
              <a:rPr lang="en-US" dirty="0">
                <a:solidFill>
                  <a:schemeClr val="accent2">
                    <a:lumMod val="75000"/>
                  </a:schemeClr>
                </a:solidFill>
              </a:rPr>
              <a:t>div</a:t>
            </a:r>
            <a:r>
              <a:rPr lang="en-US" dirty="0"/>
              <a:t>&gt;</a:t>
            </a:r>
          </a:p>
          <a:p>
            <a:r>
              <a:rPr lang="en-US" dirty="0"/>
              <a:t>    &lt;</a:t>
            </a:r>
            <a:r>
              <a:rPr lang="en-US" dirty="0">
                <a:solidFill>
                  <a:schemeClr val="accent2">
                    <a:lumMod val="75000"/>
                  </a:schemeClr>
                </a:solidFill>
              </a:rPr>
              <a:t>p</a:t>
            </a:r>
            <a:r>
              <a:rPr lang="en-US" dirty="0"/>
              <a:t> </a:t>
            </a:r>
            <a:r>
              <a:rPr lang="en-US" dirty="0">
                <a:solidFill>
                  <a:schemeClr val="accent3">
                    <a:lumMod val="75000"/>
                  </a:schemeClr>
                </a:solidFill>
              </a:rPr>
              <a:t>class</a:t>
            </a:r>
            <a:r>
              <a:rPr lang="en-US" dirty="0"/>
              <a:t>=</a:t>
            </a:r>
            <a:r>
              <a:rPr lang="en-US" dirty="0">
                <a:solidFill>
                  <a:srgbClr val="CC3300"/>
                </a:solidFill>
              </a:rPr>
              <a:t>"p1"</a:t>
            </a:r>
            <a:r>
              <a:rPr lang="en-US" dirty="0"/>
              <a:t>&gt;Hello World&lt;/</a:t>
            </a:r>
            <a:r>
              <a:rPr lang="en-US" dirty="0">
                <a:solidFill>
                  <a:schemeClr val="accent2">
                    <a:lumMod val="75000"/>
                  </a:schemeClr>
                </a:solidFill>
              </a:rPr>
              <a:t>p</a:t>
            </a:r>
            <a:r>
              <a:rPr lang="en-US" dirty="0"/>
              <a:t>&gt;</a:t>
            </a:r>
          </a:p>
          <a:p>
            <a:r>
              <a:rPr lang="en-US" dirty="0"/>
              <a:t>    &lt;</a:t>
            </a:r>
            <a:r>
              <a:rPr lang="en-US" dirty="0">
                <a:solidFill>
                  <a:schemeClr val="accent2">
                    <a:lumMod val="75000"/>
                  </a:schemeClr>
                </a:solidFill>
              </a:rPr>
              <a:t>p</a:t>
            </a:r>
            <a:r>
              <a:rPr lang="en-US" dirty="0"/>
              <a:t> </a:t>
            </a:r>
            <a:r>
              <a:rPr lang="en-US" dirty="0">
                <a:solidFill>
                  <a:schemeClr val="accent3">
                    <a:lumMod val="75000"/>
                  </a:schemeClr>
                </a:solidFill>
              </a:rPr>
              <a:t>id</a:t>
            </a:r>
            <a:r>
              <a:rPr lang="en-US" dirty="0"/>
              <a:t>=</a:t>
            </a:r>
            <a:r>
              <a:rPr lang="en-US" dirty="0">
                <a:solidFill>
                  <a:srgbClr val="CC3300"/>
                </a:solidFill>
              </a:rPr>
              <a:t>"p2"</a:t>
            </a:r>
            <a:r>
              <a:rPr lang="en-US" dirty="0"/>
              <a:t>&gt;Every paragraph will be affected by the style.&lt;/</a:t>
            </a:r>
            <a:r>
              <a:rPr lang="en-US" dirty="0">
                <a:solidFill>
                  <a:schemeClr val="accent2">
                    <a:lumMod val="75000"/>
                  </a:schemeClr>
                </a:solidFill>
              </a:rPr>
              <a:t>p</a:t>
            </a:r>
            <a:r>
              <a:rPr lang="en-US" dirty="0"/>
              <a:t>&gt;</a:t>
            </a:r>
            <a:endParaRPr lang="it-IT" dirty="0"/>
          </a:p>
        </p:txBody>
      </p:sp>
      <p:sp>
        <p:nvSpPr>
          <p:cNvPr id="9" name="Rectangle 8">
            <a:extLst>
              <a:ext uri="{FF2B5EF4-FFF2-40B4-BE49-F238E27FC236}">
                <a16:creationId xmlns="" xmlns:a16="http://schemas.microsoft.com/office/drawing/2014/main" id="{54E43D0A-7E1E-E759-32CF-5A64E0F20381}"/>
              </a:ext>
            </a:extLst>
          </p:cNvPr>
          <p:cNvSpPr/>
          <p:nvPr/>
        </p:nvSpPr>
        <p:spPr>
          <a:xfrm>
            <a:off x="4973022" y="1632649"/>
            <a:ext cx="4819908" cy="265627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10">
            <a:extLst>
              <a:ext uri="{FF2B5EF4-FFF2-40B4-BE49-F238E27FC236}">
                <a16:creationId xmlns="" xmlns:a16="http://schemas.microsoft.com/office/drawing/2014/main" id="{86A55B8C-9CBC-2627-4971-09DD60FF5A7E}"/>
              </a:ext>
            </a:extLst>
          </p:cNvPr>
          <p:cNvSpPr txBox="1"/>
          <p:nvPr/>
        </p:nvSpPr>
        <p:spPr>
          <a:xfrm>
            <a:off x="5019518" y="1609520"/>
            <a:ext cx="5063329" cy="3027495"/>
          </a:xfrm>
          <a:prstGeom prst="rect">
            <a:avLst/>
          </a:prstGeom>
          <a:noFill/>
        </p:spPr>
        <p:txBody>
          <a:bodyPr wrap="square">
            <a:spAutoFit/>
          </a:bodyPr>
          <a:lstStyle/>
          <a:p>
            <a:pPr>
              <a:lnSpc>
                <a:spcPts val="2250"/>
              </a:lnSpc>
            </a:pPr>
            <a:r>
              <a:rPr lang="en-US" b="0" dirty="0">
                <a:solidFill>
                  <a:srgbClr val="FFD44B"/>
                </a:solidFill>
                <a:effectLst/>
              </a:rPr>
              <a:t>.p1</a:t>
            </a:r>
            <a:r>
              <a:rPr lang="en-US" b="0" dirty="0">
                <a:solidFill>
                  <a:srgbClr val="FFC000"/>
                </a:solidFill>
                <a:effectLst/>
              </a:rPr>
              <a:t>{</a:t>
            </a:r>
          </a:p>
          <a:p>
            <a:pPr>
              <a:lnSpc>
                <a:spcPts val="2250"/>
              </a:lnSpc>
            </a:pPr>
            <a:r>
              <a:rPr lang="en-US" b="0" dirty="0">
                <a:solidFill>
                  <a:srgbClr val="D4D4D4"/>
                </a:solidFill>
                <a:effectLst/>
              </a:rPr>
              <a:t>    </a:t>
            </a:r>
            <a:r>
              <a:rPr lang="en-US" b="0" dirty="0">
                <a:solidFill>
                  <a:schemeClr val="accent1">
                    <a:lumMod val="60000"/>
                    <a:lumOff val="40000"/>
                  </a:schemeClr>
                </a:solidFill>
                <a:effectLst/>
              </a:rPr>
              <a:t>color</a:t>
            </a:r>
            <a:r>
              <a:rPr lang="en-US" b="0" dirty="0">
                <a:effectLst/>
              </a:rPr>
              <a:t>:</a:t>
            </a:r>
            <a:r>
              <a:rPr lang="en-US" b="0" dirty="0">
                <a:solidFill>
                  <a:srgbClr val="D4D4D4"/>
                </a:solidFill>
                <a:effectLst/>
              </a:rPr>
              <a:t> </a:t>
            </a:r>
            <a:r>
              <a:rPr lang="en-US" b="0" dirty="0" err="1">
                <a:solidFill>
                  <a:srgbClr val="FF0000"/>
                </a:solidFill>
                <a:effectLst/>
              </a:rPr>
              <a:t>rgb</a:t>
            </a:r>
            <a:r>
              <a:rPr lang="en-US" b="0" dirty="0">
                <a:solidFill>
                  <a:srgbClr val="FF0000"/>
                </a:solidFill>
                <a:effectLst/>
              </a:rPr>
              <a:t>(15, 205, 205</a:t>
            </a:r>
            <a:r>
              <a:rPr lang="en-US" b="0" dirty="0">
                <a:effectLst/>
              </a:rPr>
              <a:t>);</a:t>
            </a:r>
          </a:p>
          <a:p>
            <a:pPr>
              <a:lnSpc>
                <a:spcPts val="2250"/>
              </a:lnSpc>
            </a:pPr>
            <a:r>
              <a:rPr lang="en-US" b="0" dirty="0">
                <a:solidFill>
                  <a:srgbClr val="D4D4D4"/>
                </a:solidFill>
                <a:effectLst/>
              </a:rPr>
              <a:t>    </a:t>
            </a:r>
            <a:r>
              <a:rPr lang="en-US" b="0" dirty="0">
                <a:solidFill>
                  <a:schemeClr val="accent1">
                    <a:lumMod val="60000"/>
                    <a:lumOff val="40000"/>
                  </a:schemeClr>
                </a:solidFill>
                <a:effectLst/>
              </a:rPr>
              <a:t>padding</a:t>
            </a:r>
            <a:r>
              <a:rPr lang="en-US" b="0" dirty="0">
                <a:effectLst/>
              </a:rPr>
              <a:t>:</a:t>
            </a:r>
            <a:r>
              <a:rPr lang="en-US" b="0" dirty="0">
                <a:solidFill>
                  <a:srgbClr val="D4D4D4"/>
                </a:solidFill>
                <a:effectLst/>
              </a:rPr>
              <a:t> </a:t>
            </a:r>
            <a:r>
              <a:rPr lang="en-US" b="0" dirty="0">
                <a:solidFill>
                  <a:srgbClr val="FF0000"/>
                </a:solidFill>
                <a:effectLst/>
              </a:rPr>
              <a:t>4px</a:t>
            </a:r>
            <a:r>
              <a:rPr lang="en-US" b="0" dirty="0">
                <a:effectLst/>
              </a:rPr>
              <a:t>;</a:t>
            </a:r>
          </a:p>
          <a:p>
            <a:pPr>
              <a:lnSpc>
                <a:spcPts val="2250"/>
              </a:lnSpc>
            </a:pPr>
            <a:r>
              <a:rPr lang="en-US" b="0" dirty="0">
                <a:solidFill>
                  <a:srgbClr val="FFC000"/>
                </a:solidFill>
                <a:effectLst/>
              </a:rPr>
              <a:t>  }</a:t>
            </a:r>
          </a:p>
          <a:p>
            <a:pPr>
              <a:lnSpc>
                <a:spcPts val="2250"/>
              </a:lnSpc>
            </a:pPr>
            <a:r>
              <a:rPr lang="en-US" b="0" dirty="0">
                <a:solidFill>
                  <a:srgbClr val="FFC000"/>
                </a:solidFill>
                <a:effectLst/>
              </a:rPr>
              <a:t>  </a:t>
            </a:r>
            <a:r>
              <a:rPr lang="en-US" b="0" dirty="0">
                <a:solidFill>
                  <a:srgbClr val="FFD54F"/>
                </a:solidFill>
                <a:effectLst/>
              </a:rPr>
              <a:t>#p2</a:t>
            </a:r>
            <a:r>
              <a:rPr lang="en-US" b="0" dirty="0">
                <a:solidFill>
                  <a:srgbClr val="FFC000"/>
                </a:solidFill>
                <a:effectLst/>
              </a:rPr>
              <a:t>{</a:t>
            </a:r>
          </a:p>
          <a:p>
            <a:pPr>
              <a:lnSpc>
                <a:spcPts val="2250"/>
              </a:lnSpc>
            </a:pPr>
            <a:r>
              <a:rPr lang="en-US" b="0" dirty="0">
                <a:solidFill>
                  <a:srgbClr val="D4D4D4"/>
                </a:solidFill>
                <a:effectLst/>
              </a:rPr>
              <a:t>    </a:t>
            </a:r>
            <a:r>
              <a:rPr lang="en-US" b="0" dirty="0">
                <a:solidFill>
                  <a:schemeClr val="accent1">
                    <a:lumMod val="60000"/>
                    <a:lumOff val="40000"/>
                  </a:schemeClr>
                </a:solidFill>
                <a:effectLst/>
              </a:rPr>
              <a:t>color</a:t>
            </a:r>
            <a:r>
              <a:rPr lang="en-US" b="0" dirty="0">
                <a:effectLst/>
              </a:rPr>
              <a:t>:</a:t>
            </a:r>
            <a:r>
              <a:rPr lang="en-US" b="0" dirty="0">
                <a:solidFill>
                  <a:srgbClr val="D4D4D4"/>
                </a:solidFill>
                <a:effectLst/>
              </a:rPr>
              <a:t> </a:t>
            </a:r>
            <a:r>
              <a:rPr lang="en-US" b="0" dirty="0" err="1">
                <a:solidFill>
                  <a:srgbClr val="FF0000"/>
                </a:solidFill>
                <a:effectLst/>
              </a:rPr>
              <a:t>rgb</a:t>
            </a:r>
            <a:r>
              <a:rPr lang="en-US" b="0" dirty="0">
                <a:solidFill>
                  <a:srgbClr val="FF0000"/>
                </a:solidFill>
                <a:effectLst/>
              </a:rPr>
              <a:t>(77, 14, 114);</a:t>
            </a:r>
          </a:p>
          <a:p>
            <a:pPr>
              <a:lnSpc>
                <a:spcPts val="2250"/>
              </a:lnSpc>
            </a:pPr>
            <a:r>
              <a:rPr lang="en-US" b="0" dirty="0">
                <a:solidFill>
                  <a:srgbClr val="D4D4D4"/>
                </a:solidFill>
                <a:effectLst/>
              </a:rPr>
              <a:t>    </a:t>
            </a:r>
            <a:r>
              <a:rPr lang="en-US" b="0" dirty="0">
                <a:solidFill>
                  <a:schemeClr val="accent1">
                    <a:lumMod val="60000"/>
                    <a:lumOff val="40000"/>
                  </a:schemeClr>
                </a:solidFill>
                <a:effectLst/>
              </a:rPr>
              <a:t>padding</a:t>
            </a:r>
            <a:r>
              <a:rPr lang="en-US" b="0" dirty="0">
                <a:effectLst/>
              </a:rPr>
              <a:t>:</a:t>
            </a:r>
            <a:r>
              <a:rPr lang="en-US" b="0" dirty="0">
                <a:solidFill>
                  <a:srgbClr val="D4D4D4"/>
                </a:solidFill>
                <a:effectLst/>
              </a:rPr>
              <a:t> </a:t>
            </a:r>
            <a:r>
              <a:rPr lang="en-US" b="0" dirty="0">
                <a:solidFill>
                  <a:srgbClr val="FF0000"/>
                </a:solidFill>
                <a:effectLst/>
              </a:rPr>
              <a:t>4px</a:t>
            </a:r>
            <a:r>
              <a:rPr lang="en-US" b="0" dirty="0">
                <a:effectLst/>
              </a:rPr>
              <a:t>;</a:t>
            </a:r>
          </a:p>
          <a:p>
            <a:pPr>
              <a:lnSpc>
                <a:spcPts val="2250"/>
              </a:lnSpc>
            </a:pPr>
            <a:r>
              <a:rPr lang="en-US" b="0" dirty="0">
                <a:solidFill>
                  <a:srgbClr val="D4D4D4"/>
                </a:solidFill>
                <a:effectLst/>
              </a:rPr>
              <a:t>    </a:t>
            </a:r>
            <a:r>
              <a:rPr lang="en-US" b="0" dirty="0">
                <a:solidFill>
                  <a:schemeClr val="accent1">
                    <a:lumMod val="60000"/>
                    <a:lumOff val="40000"/>
                  </a:schemeClr>
                </a:solidFill>
                <a:effectLst/>
              </a:rPr>
              <a:t>background-color</a:t>
            </a:r>
            <a:r>
              <a:rPr lang="en-US" b="0" dirty="0">
                <a:effectLst/>
              </a:rPr>
              <a:t>:</a:t>
            </a:r>
            <a:r>
              <a:rPr lang="en-US" b="0" dirty="0">
                <a:solidFill>
                  <a:srgbClr val="D4D4D4"/>
                </a:solidFill>
                <a:effectLst/>
              </a:rPr>
              <a:t> </a:t>
            </a:r>
            <a:r>
              <a:rPr lang="en-US" b="0" dirty="0" err="1">
                <a:solidFill>
                  <a:srgbClr val="FF0000"/>
                </a:solidFill>
                <a:effectLst/>
              </a:rPr>
              <a:t>rgb</a:t>
            </a:r>
            <a:r>
              <a:rPr lang="en-US" b="0" dirty="0">
                <a:solidFill>
                  <a:srgbClr val="FF0000"/>
                </a:solidFill>
                <a:effectLst/>
              </a:rPr>
              <a:t>(240, 208, 237);</a:t>
            </a:r>
          </a:p>
          <a:p>
            <a:pPr>
              <a:lnSpc>
                <a:spcPts val="2250"/>
              </a:lnSpc>
            </a:pPr>
            <a:r>
              <a:rPr lang="en-US" b="0" dirty="0">
                <a:solidFill>
                  <a:srgbClr val="D4D4D4"/>
                </a:solidFill>
                <a:effectLst/>
              </a:rPr>
              <a:t> </a:t>
            </a:r>
            <a:r>
              <a:rPr lang="en-US" b="0" dirty="0">
                <a:solidFill>
                  <a:srgbClr val="FFC000"/>
                </a:solidFill>
                <a:effectLst/>
              </a:rPr>
              <a:t> }</a:t>
            </a:r>
          </a:p>
          <a:p>
            <a:pPr>
              <a:lnSpc>
                <a:spcPts val="2250"/>
              </a:lnSpc>
            </a:pPr>
            <a:r>
              <a:rPr lang="en-US" b="0" dirty="0">
                <a:solidFill>
                  <a:srgbClr val="D4D4D4"/>
                </a:solidFill>
                <a:effectLst/>
              </a:rPr>
              <a:t>  </a:t>
            </a:r>
          </a:p>
        </p:txBody>
      </p:sp>
      <p:sp>
        <p:nvSpPr>
          <p:cNvPr id="12" name="箭头: 五边形 1">
            <a:extLst>
              <a:ext uri="{FF2B5EF4-FFF2-40B4-BE49-F238E27FC236}">
                <a16:creationId xmlns="" xmlns:a16="http://schemas.microsoft.com/office/drawing/2014/main" id="{26ED0BF6-D79F-4402-669F-2D1736EEB29D}"/>
              </a:ext>
            </a:extLst>
          </p:cNvPr>
          <p:cNvSpPr/>
          <p:nvPr/>
        </p:nvSpPr>
        <p:spPr>
          <a:xfrm>
            <a:off x="455725" y="695755"/>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12">
            <a:extLst>
              <a:ext uri="{FF2B5EF4-FFF2-40B4-BE49-F238E27FC236}">
                <a16:creationId xmlns="" xmlns:a16="http://schemas.microsoft.com/office/drawing/2014/main" id="{717EB16D-2931-97C7-8704-D8B5B1913943}"/>
              </a:ext>
            </a:extLst>
          </p:cNvPr>
          <p:cNvSpPr txBox="1"/>
          <p:nvPr/>
        </p:nvSpPr>
        <p:spPr>
          <a:xfrm>
            <a:off x="1011807" y="755639"/>
            <a:ext cx="7231626"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C00000"/>
                </a:solidFill>
                <a:latin typeface="Arial" panose="020B0604020202020204" pitchFamily="34" charset="0"/>
                <a:cs typeface="Arial" panose="020B0604020202020204" pitchFamily="34" charset="0"/>
              </a:rPr>
              <a:t>Simple selectors</a:t>
            </a:r>
            <a:endParaRPr lang="it-IT" sz="2400" b="1" dirty="0">
              <a:solidFill>
                <a:srgbClr val="C00000"/>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 xmlns:a16="http://schemas.microsoft.com/office/drawing/2014/main" id="{1BFE771D-D034-E91D-C9A8-59D6502C022A}"/>
              </a:ext>
            </a:extLst>
          </p:cNvPr>
          <p:cNvPicPr>
            <a:picLocks noChangeAspect="1"/>
          </p:cNvPicPr>
          <p:nvPr/>
        </p:nvPicPr>
        <p:blipFill rotWithShape="1">
          <a:blip r:embed="rId2">
            <a:extLst>
              <a:ext uri="{28A0092B-C50C-407E-A947-70E740481C1C}">
                <a14:useLocalDpi xmlns:a14="http://schemas.microsoft.com/office/drawing/2010/main" val="0"/>
              </a:ext>
            </a:extLst>
          </a:blip>
          <a:srcRect r="20143" b="31217"/>
          <a:stretch/>
        </p:blipFill>
        <p:spPr>
          <a:xfrm>
            <a:off x="1641987" y="4200597"/>
            <a:ext cx="3331035" cy="1773020"/>
          </a:xfrm>
          <a:prstGeom prst="rect">
            <a:avLst/>
          </a:prstGeom>
        </p:spPr>
      </p:pic>
      <p:pic>
        <p:nvPicPr>
          <p:cNvPr id="16" name="Picture 15">
            <a:extLst>
              <a:ext uri="{FF2B5EF4-FFF2-40B4-BE49-F238E27FC236}">
                <a16:creationId xmlns="" xmlns:a16="http://schemas.microsoft.com/office/drawing/2014/main" id="{638882CA-4F88-6295-880B-9FB3B7011656}"/>
              </a:ext>
            </a:extLst>
          </p:cNvPr>
          <p:cNvPicPr>
            <a:picLocks noChangeAspect="1"/>
          </p:cNvPicPr>
          <p:nvPr/>
        </p:nvPicPr>
        <p:blipFill>
          <a:blip r:embed="rId3"/>
          <a:stretch>
            <a:fillRect/>
          </a:stretch>
        </p:blipFill>
        <p:spPr>
          <a:xfrm>
            <a:off x="10569676" y="604804"/>
            <a:ext cx="983226" cy="1229634"/>
          </a:xfrm>
          <a:prstGeom prst="rect">
            <a:avLst/>
          </a:prstGeom>
        </p:spPr>
      </p:pic>
      <p:sp>
        <p:nvSpPr>
          <p:cNvPr id="17" name="Arrow: Pentagon 16">
            <a:extLst>
              <a:ext uri="{FF2B5EF4-FFF2-40B4-BE49-F238E27FC236}">
                <a16:creationId xmlns="" xmlns:a16="http://schemas.microsoft.com/office/drawing/2014/main" id="{33C32204-C1D9-EE6A-AB6C-00F5B92D6750}"/>
              </a:ext>
            </a:extLst>
          </p:cNvPr>
          <p:cNvSpPr/>
          <p:nvPr/>
        </p:nvSpPr>
        <p:spPr>
          <a:xfrm rot="5400000">
            <a:off x="5496641" y="4268454"/>
            <a:ext cx="652615" cy="464365"/>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Arrow: Pentagon 17">
            <a:extLst>
              <a:ext uri="{FF2B5EF4-FFF2-40B4-BE49-F238E27FC236}">
                <a16:creationId xmlns="" xmlns:a16="http://schemas.microsoft.com/office/drawing/2014/main" id="{465CAA2F-EF27-AB72-F69F-0689FCBE7BD3}"/>
              </a:ext>
            </a:extLst>
          </p:cNvPr>
          <p:cNvSpPr/>
          <p:nvPr/>
        </p:nvSpPr>
        <p:spPr>
          <a:xfrm rot="5400000">
            <a:off x="1105125" y="3651357"/>
            <a:ext cx="652615" cy="622524"/>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TextBox 18">
            <a:extLst>
              <a:ext uri="{FF2B5EF4-FFF2-40B4-BE49-F238E27FC236}">
                <a16:creationId xmlns="" xmlns:a16="http://schemas.microsoft.com/office/drawing/2014/main" id="{944EB8DD-D003-BB3E-2CFE-6BF690B5EED1}"/>
              </a:ext>
            </a:extLst>
          </p:cNvPr>
          <p:cNvSpPr txBox="1"/>
          <p:nvPr/>
        </p:nvSpPr>
        <p:spPr>
          <a:xfrm>
            <a:off x="1120170" y="3667813"/>
            <a:ext cx="914400" cy="369332"/>
          </a:xfrm>
          <a:prstGeom prst="rect">
            <a:avLst/>
          </a:prstGeom>
          <a:noFill/>
        </p:spPr>
        <p:txBody>
          <a:bodyPr wrap="square" rtlCol="0">
            <a:spAutoFit/>
          </a:bodyPr>
          <a:lstStyle/>
          <a:p>
            <a:r>
              <a:rPr lang="en-US" dirty="0">
                <a:latin typeface="Arial(body)"/>
              </a:rPr>
              <a:t>html</a:t>
            </a:r>
            <a:endParaRPr lang="it-IT" dirty="0">
              <a:latin typeface="Arial(body)"/>
            </a:endParaRPr>
          </a:p>
        </p:txBody>
      </p:sp>
      <p:sp>
        <p:nvSpPr>
          <p:cNvPr id="20" name="TextBox 19">
            <a:extLst>
              <a:ext uri="{FF2B5EF4-FFF2-40B4-BE49-F238E27FC236}">
                <a16:creationId xmlns="" xmlns:a16="http://schemas.microsoft.com/office/drawing/2014/main" id="{93846B9B-733B-C1AD-DE08-F16C608875DB}"/>
              </a:ext>
            </a:extLst>
          </p:cNvPr>
          <p:cNvSpPr txBox="1"/>
          <p:nvPr/>
        </p:nvSpPr>
        <p:spPr>
          <a:xfrm>
            <a:off x="5549895" y="4288927"/>
            <a:ext cx="546105" cy="369332"/>
          </a:xfrm>
          <a:prstGeom prst="rect">
            <a:avLst/>
          </a:prstGeom>
          <a:noFill/>
        </p:spPr>
        <p:txBody>
          <a:bodyPr wrap="square" rtlCol="0">
            <a:spAutoFit/>
          </a:bodyPr>
          <a:lstStyle/>
          <a:p>
            <a:r>
              <a:rPr lang="en-US" dirty="0" err="1">
                <a:latin typeface="Arial(body)"/>
              </a:rPr>
              <a:t>css</a:t>
            </a:r>
            <a:endParaRPr lang="it-IT" dirty="0">
              <a:latin typeface="Arial(body)"/>
            </a:endParaRPr>
          </a:p>
        </p:txBody>
      </p:sp>
      <p:sp>
        <p:nvSpPr>
          <p:cNvPr id="23" name="Arrow: Pentagon 22">
            <a:extLst>
              <a:ext uri="{FF2B5EF4-FFF2-40B4-BE49-F238E27FC236}">
                <a16:creationId xmlns="" xmlns:a16="http://schemas.microsoft.com/office/drawing/2014/main" id="{0D1B3FEB-0E6A-5DF3-ADC9-B107B569E649}"/>
              </a:ext>
            </a:extLst>
          </p:cNvPr>
          <p:cNvSpPr/>
          <p:nvPr/>
        </p:nvSpPr>
        <p:spPr>
          <a:xfrm rot="5400000">
            <a:off x="1631473" y="5560017"/>
            <a:ext cx="681489" cy="837429"/>
          </a:xfrm>
          <a:prstGeom prst="homePlat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extBox 23">
            <a:extLst>
              <a:ext uri="{FF2B5EF4-FFF2-40B4-BE49-F238E27FC236}">
                <a16:creationId xmlns="" xmlns:a16="http://schemas.microsoft.com/office/drawing/2014/main" id="{8664EE78-D223-FDDF-76FA-8801B6CE86FF}"/>
              </a:ext>
            </a:extLst>
          </p:cNvPr>
          <p:cNvSpPr txBox="1"/>
          <p:nvPr/>
        </p:nvSpPr>
        <p:spPr>
          <a:xfrm>
            <a:off x="1577370" y="5684565"/>
            <a:ext cx="914400" cy="369332"/>
          </a:xfrm>
          <a:prstGeom prst="rect">
            <a:avLst/>
          </a:prstGeom>
          <a:noFill/>
        </p:spPr>
        <p:txBody>
          <a:bodyPr wrap="square" rtlCol="0">
            <a:spAutoFit/>
          </a:bodyPr>
          <a:lstStyle/>
          <a:p>
            <a:r>
              <a:rPr lang="en-US" dirty="0">
                <a:latin typeface="Arial(body)"/>
              </a:rPr>
              <a:t>output</a:t>
            </a:r>
            <a:endParaRPr lang="it-IT" dirty="0">
              <a:latin typeface="Arial(body)"/>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 xmlns:a16="http://schemas.microsoft.com/office/drawing/2014/main" id="{5892D48E-D8C4-E0C5-B097-C6145F5F9E8E}"/>
                  </a:ext>
                </a:extLst>
              </p14:cNvPr>
              <p14:cNvContentPartPr/>
              <p14:nvPr/>
            </p14:nvContentPartPr>
            <p14:xfrm>
              <a:off x="5148360" y="1991829"/>
              <a:ext cx="338040" cy="11520"/>
            </p14:xfrm>
          </p:contentPart>
        </mc:Choice>
        <mc:Fallback xmlns="">
          <p:pic>
            <p:nvPicPr>
              <p:cNvPr id="2" name="Ink 1">
                <a:extLst>
                  <a:ext uri="{FF2B5EF4-FFF2-40B4-BE49-F238E27FC236}">
                    <a16:creationId xmlns:a16="http://schemas.microsoft.com/office/drawing/2014/main" id="{5892D48E-D8C4-E0C5-B097-C6145F5F9E8E}"/>
                  </a:ext>
                </a:extLst>
              </p:cNvPr>
              <p:cNvPicPr/>
              <p:nvPr/>
            </p:nvPicPr>
            <p:blipFill>
              <a:blip r:embed="rId5"/>
              <a:stretch>
                <a:fillRect/>
              </a:stretch>
            </p:blipFill>
            <p:spPr>
              <a:xfrm>
                <a:off x="5139360" y="1982829"/>
                <a:ext cx="355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 xmlns:a16="http://schemas.microsoft.com/office/drawing/2014/main" id="{86984236-E748-33F8-B851-342F5297D77C}"/>
                  </a:ext>
                </a:extLst>
              </p14:cNvPr>
              <p14:cNvContentPartPr/>
              <p14:nvPr/>
            </p14:nvContentPartPr>
            <p14:xfrm>
              <a:off x="5235840" y="3112869"/>
              <a:ext cx="569520" cy="12240"/>
            </p14:xfrm>
          </p:contentPart>
        </mc:Choice>
        <mc:Fallback xmlns="">
          <p:pic>
            <p:nvPicPr>
              <p:cNvPr id="3" name="Ink 2">
                <a:extLst>
                  <a:ext uri="{FF2B5EF4-FFF2-40B4-BE49-F238E27FC236}">
                    <a16:creationId xmlns:a16="http://schemas.microsoft.com/office/drawing/2014/main" id="{86984236-E748-33F8-B851-342F5297D77C}"/>
                  </a:ext>
                </a:extLst>
              </p:cNvPr>
              <p:cNvPicPr/>
              <p:nvPr/>
            </p:nvPicPr>
            <p:blipFill>
              <a:blip r:embed="rId7"/>
              <a:stretch>
                <a:fillRect/>
              </a:stretch>
            </p:blipFill>
            <p:spPr>
              <a:xfrm>
                <a:off x="5226840" y="3104229"/>
                <a:ext cx="587160" cy="29880"/>
              </a:xfrm>
              <a:prstGeom prst="rect">
                <a:avLst/>
              </a:prstGeom>
            </p:spPr>
          </p:pic>
        </mc:Fallback>
      </mc:AlternateContent>
    </p:spTree>
    <p:extLst>
      <p:ext uri="{BB962C8B-B14F-4D97-AF65-F5344CB8AC3E}">
        <p14:creationId xmlns:p14="http://schemas.microsoft.com/office/powerpoint/2010/main" val="228945940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696064"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Layout - The position Property</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90</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1214872"/>
            <a:ext cx="6094476" cy="461665"/>
          </a:xfrm>
          <a:prstGeom prst="rect">
            <a:avLst/>
          </a:prstGeom>
          <a:noFill/>
        </p:spPr>
        <p:txBody>
          <a:bodyPr wrap="square">
            <a:spAutoFit/>
          </a:bodyPr>
          <a:lstStyle/>
          <a:p>
            <a:r>
              <a:rPr lang="en-US" sz="2400" b="1" i="1" dirty="0">
                <a:solidFill>
                  <a:srgbClr val="1F448E"/>
                </a:solidFill>
                <a:latin typeface="Arial" panose="020B0604020202020204" pitchFamily="34" charset="0"/>
                <a:cs typeface="Arial" panose="020B0604020202020204" pitchFamily="34" charset="0"/>
              </a:rPr>
              <a:t>position: fixed;</a:t>
            </a:r>
          </a:p>
        </p:txBody>
      </p:sp>
      <p:sp>
        <p:nvSpPr>
          <p:cNvPr id="12" name="TextBox 11">
            <a:extLst>
              <a:ext uri="{FF2B5EF4-FFF2-40B4-BE49-F238E27FC236}">
                <a16:creationId xmlns="" xmlns:a16="http://schemas.microsoft.com/office/drawing/2014/main" id="{991607F6-6D62-4A5C-8294-F1BDEB137BA0}"/>
              </a:ext>
            </a:extLst>
          </p:cNvPr>
          <p:cNvSpPr txBox="1"/>
          <p:nvPr/>
        </p:nvSpPr>
        <p:spPr>
          <a:xfrm>
            <a:off x="757022" y="2914824"/>
            <a:ext cx="10634345" cy="1477328"/>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An element with </a:t>
            </a:r>
            <a:r>
              <a:rPr lang="en-US" dirty="0">
                <a:solidFill>
                  <a:srgbClr val="C00000"/>
                </a:solidFill>
                <a:latin typeface="Arial" panose="020B0604020202020204" pitchFamily="34" charset="0"/>
                <a:cs typeface="Arial" panose="020B0604020202020204" pitchFamily="34" charset="0"/>
              </a:rPr>
              <a:t>position: fixed; </a:t>
            </a:r>
            <a:r>
              <a:rPr lang="en-US" dirty="0">
                <a:latin typeface="Arial" panose="020B0604020202020204" pitchFamily="34" charset="0"/>
                <a:cs typeface="Arial" panose="020B0604020202020204" pitchFamily="34" charset="0"/>
              </a:rPr>
              <a:t>is positioned relative to the viewport, which means it always stays in the same place even if the page is scrolled. The top, right, bottom, and left properties are used to position the element.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 fixed element does not leave a gap in the page where it would normally have been located.</a:t>
            </a:r>
          </a:p>
        </p:txBody>
      </p:sp>
      <p:pic>
        <p:nvPicPr>
          <p:cNvPr id="15" name="Graphic 14" descr="Arrow Slight curve">
            <a:extLst>
              <a:ext uri="{FF2B5EF4-FFF2-40B4-BE49-F238E27FC236}">
                <a16:creationId xmlns="" xmlns:a16="http://schemas.microsoft.com/office/drawing/2014/main" id="{D583B060-53CD-4496-A444-BF9B0F7538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16" name="文本框 7">
            <a:extLst>
              <a:ext uri="{FF2B5EF4-FFF2-40B4-BE49-F238E27FC236}">
                <a16:creationId xmlns="" xmlns:a16="http://schemas.microsoft.com/office/drawing/2014/main" id="{A8F81C02-D16A-410F-9FFC-140A2DE8943D}"/>
              </a:ext>
            </a:extLst>
          </p:cNvPr>
          <p:cNvSpPr txBox="1"/>
          <p:nvPr/>
        </p:nvSpPr>
        <p:spPr>
          <a:xfrm>
            <a:off x="5766816" y="5355000"/>
            <a:ext cx="7278915" cy="560410"/>
          </a:xfrm>
          <a:prstGeom prst="rect">
            <a:avLst/>
          </a:prstGeom>
          <a:noFill/>
        </p:spPr>
        <p:txBody>
          <a:bodyPr wrap="square">
            <a:spAutoFit/>
          </a:bodyPr>
          <a:lstStyle/>
          <a:p>
            <a:pPr algn="ctr">
              <a:lnSpc>
                <a:spcPct val="200000"/>
              </a:lnSpc>
            </a:pPr>
            <a:r>
              <a:rPr lang="en-US" altLang="zh-CN" dirty="0">
                <a:latin typeface="Arial" panose="020B0604020202020204" pitchFamily="34" charset="0"/>
                <a:cs typeface="Arial" panose="020B0604020202020204" pitchFamily="34" charset="0"/>
                <a:sym typeface="+mn-lt"/>
              </a:rPr>
              <a:t>Let’s see how… </a:t>
            </a:r>
          </a:p>
        </p:txBody>
      </p:sp>
    </p:spTree>
    <p:extLst>
      <p:ext uri="{BB962C8B-B14F-4D97-AF65-F5344CB8AC3E}">
        <p14:creationId xmlns:p14="http://schemas.microsoft.com/office/powerpoint/2010/main" val="2235041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91</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460623"/>
            <a:ext cx="6094476" cy="113184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b="1" i="1" dirty="0">
                <a:solidFill>
                  <a:srgbClr val="C00000"/>
                </a:solidFill>
                <a:latin typeface="Arial" panose="020B0604020202020204" pitchFamily="34" charset="0"/>
                <a:cs typeface="Arial" panose="020B0604020202020204" pitchFamily="34" charset="0"/>
              </a:rPr>
              <a:t>position: fixed;</a:t>
            </a:r>
          </a:p>
          <a:p>
            <a:pPr>
              <a:lnSpc>
                <a:spcPct val="150000"/>
              </a:lnSpc>
            </a:pPr>
            <a:r>
              <a:rPr lang="en-US" sz="2400" dirty="0">
                <a:latin typeface="Arial" panose="020B0604020202020204" pitchFamily="34" charset="0"/>
                <a:cs typeface="Arial" panose="020B0604020202020204" pitchFamily="34" charset="0"/>
              </a:rPr>
              <a:t>Example:</a:t>
            </a:r>
          </a:p>
        </p:txBody>
      </p:sp>
      <p:sp>
        <p:nvSpPr>
          <p:cNvPr id="11" name="TextBox 10">
            <a:extLst>
              <a:ext uri="{FF2B5EF4-FFF2-40B4-BE49-F238E27FC236}">
                <a16:creationId xmlns="" xmlns:a16="http://schemas.microsoft.com/office/drawing/2014/main" id="{AA55EDA1-38F2-4309-9004-86C212780EC6}"/>
              </a:ext>
            </a:extLst>
          </p:cNvPr>
          <p:cNvSpPr txBox="1"/>
          <p:nvPr/>
        </p:nvSpPr>
        <p:spPr>
          <a:xfrm>
            <a:off x="752984" y="1606774"/>
            <a:ext cx="6094476" cy="501675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&lt;!DOCTYPE html&gt;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html</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head</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style</a:t>
            </a:r>
            <a:r>
              <a:rPr lang="en-US" sz="1600" dirty="0">
                <a:latin typeface="Arial" panose="020B0604020202020204" pitchFamily="34" charset="0"/>
                <a:cs typeface="Arial" panose="020B0604020202020204" pitchFamily="34" charset="0"/>
              </a:rPr>
              <a:t>&gt;</a:t>
            </a:r>
          </a:p>
          <a:p>
            <a:r>
              <a:rPr lang="en-US" sz="1600" dirty="0" err="1">
                <a:solidFill>
                  <a:srgbClr val="994E15"/>
                </a:solidFill>
                <a:latin typeface="Arial" panose="020B0604020202020204" pitchFamily="34" charset="0"/>
                <a:cs typeface="Arial" panose="020B0604020202020204" pitchFamily="34" charset="0"/>
              </a:rPr>
              <a:t>div.fixed</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position</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fixed</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bottom</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600px</a:t>
            </a:r>
            <a:r>
              <a:rPr lang="en-US" sz="1600" dirty="0">
                <a:latin typeface="Arial" panose="020B0604020202020204" pitchFamily="34" charset="0"/>
                <a:cs typeface="Arial" panose="020B0604020202020204" pitchFamily="34" charset="0"/>
              </a:rPr>
              <a:t>;</a:t>
            </a:r>
          </a:p>
          <a:p>
            <a:r>
              <a:rPr lang="en-US" sz="1600" dirty="0">
                <a:solidFill>
                  <a:srgbClr val="FF0000"/>
                </a:solidFill>
                <a:latin typeface="Arial" panose="020B0604020202020204" pitchFamily="34" charset="0"/>
                <a:cs typeface="Arial" panose="020B0604020202020204" pitchFamily="34" charset="0"/>
              </a:rPr>
              <a:t>  right</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100px</a:t>
            </a:r>
            <a:r>
              <a:rPr lang="en-US" sz="1600" dirty="0">
                <a:latin typeface="Arial" panose="020B0604020202020204" pitchFamily="34" charset="0"/>
                <a:cs typeface="Arial" panose="020B0604020202020204" pitchFamily="34" charset="0"/>
              </a:rPr>
              <a:t>;</a:t>
            </a:r>
          </a:p>
          <a:p>
            <a:r>
              <a:rPr lang="en-US" sz="1600" dirty="0">
                <a:solidFill>
                  <a:srgbClr val="FF0000"/>
                </a:solidFill>
                <a:latin typeface="Arial" panose="020B0604020202020204" pitchFamily="34" charset="0"/>
                <a:cs typeface="Arial" panose="020B0604020202020204" pitchFamily="34" charset="0"/>
              </a:rPr>
              <a:t>  width</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300px</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border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3px solid #73AD21</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style</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head</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body</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&gt;position: fixed;&lt;/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3">
                    <a:lumMod val="75000"/>
                  </a:schemeClr>
                </a:solidFill>
                <a:latin typeface="Arial" panose="020B0604020202020204" pitchFamily="34" charset="0"/>
                <a:cs typeface="Arial" panose="020B0604020202020204" pitchFamily="34" charset="0"/>
              </a:rPr>
              <a:t>fixed</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This div element has position: fixed;</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body</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html</a:t>
            </a:r>
            <a:r>
              <a:rPr lang="en-US" sz="1600" dirty="0">
                <a:latin typeface="Arial" panose="020B0604020202020204" pitchFamily="34" charset="0"/>
                <a:cs typeface="Arial" panose="020B0604020202020204" pitchFamily="34" charset="0"/>
              </a:rPr>
              <a:t>&gt;</a:t>
            </a:r>
          </a:p>
        </p:txBody>
      </p:sp>
      <p:pic>
        <p:nvPicPr>
          <p:cNvPr id="5" name="Picture 4">
            <a:extLst>
              <a:ext uri="{FF2B5EF4-FFF2-40B4-BE49-F238E27FC236}">
                <a16:creationId xmlns="" xmlns:a16="http://schemas.microsoft.com/office/drawing/2014/main" id="{299B3FAF-5028-43BD-A0D4-342BEEACBDBA}"/>
              </a:ext>
            </a:extLst>
          </p:cNvPr>
          <p:cNvPicPr>
            <a:picLocks noChangeAspect="1"/>
          </p:cNvPicPr>
          <p:nvPr/>
        </p:nvPicPr>
        <p:blipFill>
          <a:blip r:embed="rId3"/>
          <a:stretch>
            <a:fillRect/>
          </a:stretch>
        </p:blipFill>
        <p:spPr>
          <a:xfrm>
            <a:off x="5751576" y="2100214"/>
            <a:ext cx="5746460" cy="3898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646730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696064"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Layout - The position Property</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92</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1214872"/>
            <a:ext cx="6094476" cy="461665"/>
          </a:xfrm>
          <a:prstGeom prst="rect">
            <a:avLst/>
          </a:prstGeom>
          <a:noFill/>
        </p:spPr>
        <p:txBody>
          <a:bodyPr wrap="square">
            <a:spAutoFit/>
          </a:bodyPr>
          <a:lstStyle/>
          <a:p>
            <a:r>
              <a:rPr lang="en-US" sz="2400" b="1" i="1" dirty="0">
                <a:solidFill>
                  <a:srgbClr val="1F448E"/>
                </a:solidFill>
                <a:latin typeface="Arial" panose="020B0604020202020204" pitchFamily="34" charset="0"/>
                <a:cs typeface="Arial" panose="020B0604020202020204" pitchFamily="34" charset="0"/>
              </a:rPr>
              <a:t>position: absolute;</a:t>
            </a:r>
          </a:p>
        </p:txBody>
      </p:sp>
      <p:sp>
        <p:nvSpPr>
          <p:cNvPr id="12" name="TextBox 11">
            <a:extLst>
              <a:ext uri="{FF2B5EF4-FFF2-40B4-BE49-F238E27FC236}">
                <a16:creationId xmlns="" xmlns:a16="http://schemas.microsoft.com/office/drawing/2014/main" id="{991607F6-6D62-4A5C-8294-F1BDEB137BA0}"/>
              </a:ext>
            </a:extLst>
          </p:cNvPr>
          <p:cNvSpPr txBox="1"/>
          <p:nvPr/>
        </p:nvSpPr>
        <p:spPr>
          <a:xfrm>
            <a:off x="719455" y="2952719"/>
            <a:ext cx="10634345" cy="2031325"/>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An element with </a:t>
            </a:r>
            <a:r>
              <a:rPr lang="en-US" dirty="0">
                <a:solidFill>
                  <a:srgbClr val="C00000"/>
                </a:solidFill>
                <a:latin typeface="Arial" panose="020B0604020202020204" pitchFamily="34" charset="0"/>
                <a:cs typeface="Arial" panose="020B0604020202020204" pitchFamily="34" charset="0"/>
              </a:rPr>
              <a:t>position: absolute; </a:t>
            </a:r>
            <a:r>
              <a:rPr lang="en-US" dirty="0">
                <a:latin typeface="Arial" panose="020B0604020202020204" pitchFamily="34" charset="0"/>
                <a:cs typeface="Arial" panose="020B0604020202020204" pitchFamily="34" charset="0"/>
              </a:rPr>
              <a:t>is positioned relative to the nearest positioned ancestor (instead of positioned relative to the viewport, like fixed).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However; if an absolute positioned element has no positioned ancestors, it uses the document body, and moves along with page scrolling.</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Absolute positioned elements are removed from the normal flow, and can overlap elements</a:t>
            </a:r>
            <a:r>
              <a:rPr lang="en-US" dirty="0">
                <a:latin typeface="Arial" panose="020B0604020202020204" pitchFamily="34" charset="0"/>
                <a:cs typeface="Arial" panose="020B0604020202020204" pitchFamily="34" charset="0"/>
              </a:rPr>
              <a:t>.</a:t>
            </a:r>
          </a:p>
        </p:txBody>
      </p:sp>
      <p:pic>
        <p:nvPicPr>
          <p:cNvPr id="15" name="Graphic 14" descr="Arrow Slight curve">
            <a:extLst>
              <a:ext uri="{FF2B5EF4-FFF2-40B4-BE49-F238E27FC236}">
                <a16:creationId xmlns="" xmlns:a16="http://schemas.microsoft.com/office/drawing/2014/main" id="{D583B060-53CD-4496-A444-BF9B0F7538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16" name="文本框 7">
            <a:extLst>
              <a:ext uri="{FF2B5EF4-FFF2-40B4-BE49-F238E27FC236}">
                <a16:creationId xmlns="" xmlns:a16="http://schemas.microsoft.com/office/drawing/2014/main" id="{A8F81C02-D16A-410F-9FFC-140A2DE8943D}"/>
              </a:ext>
            </a:extLst>
          </p:cNvPr>
          <p:cNvSpPr txBox="1"/>
          <p:nvPr/>
        </p:nvSpPr>
        <p:spPr>
          <a:xfrm>
            <a:off x="5766816" y="5355000"/>
            <a:ext cx="7278915" cy="560410"/>
          </a:xfrm>
          <a:prstGeom prst="rect">
            <a:avLst/>
          </a:prstGeom>
          <a:noFill/>
        </p:spPr>
        <p:txBody>
          <a:bodyPr wrap="square">
            <a:spAutoFit/>
          </a:bodyPr>
          <a:lstStyle/>
          <a:p>
            <a:pPr algn="ctr">
              <a:lnSpc>
                <a:spcPct val="200000"/>
              </a:lnSpc>
            </a:pPr>
            <a:r>
              <a:rPr lang="en-US" altLang="zh-CN" dirty="0">
                <a:latin typeface="Arial" panose="020B0604020202020204" pitchFamily="34" charset="0"/>
                <a:cs typeface="Arial" panose="020B0604020202020204" pitchFamily="34" charset="0"/>
                <a:sym typeface="+mn-lt"/>
              </a:rPr>
              <a:t>Let’s see how… </a:t>
            </a:r>
          </a:p>
        </p:txBody>
      </p:sp>
    </p:spTree>
    <p:extLst>
      <p:ext uri="{BB962C8B-B14F-4D97-AF65-F5344CB8AC3E}">
        <p14:creationId xmlns:p14="http://schemas.microsoft.com/office/powerpoint/2010/main" val="635135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93</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460623"/>
            <a:ext cx="6094476" cy="113184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b="1" i="1" dirty="0">
                <a:solidFill>
                  <a:srgbClr val="C00000"/>
                </a:solidFill>
                <a:latin typeface="Arial" panose="020B0604020202020204" pitchFamily="34" charset="0"/>
                <a:cs typeface="Arial" panose="020B0604020202020204" pitchFamily="34" charset="0"/>
              </a:rPr>
              <a:t>position: absolute;</a:t>
            </a:r>
          </a:p>
          <a:p>
            <a:pPr>
              <a:lnSpc>
                <a:spcPct val="150000"/>
              </a:lnSpc>
            </a:pPr>
            <a:r>
              <a:rPr lang="en-US" sz="2400" dirty="0">
                <a:latin typeface="Arial" panose="020B0604020202020204" pitchFamily="34" charset="0"/>
                <a:cs typeface="Arial" panose="020B0604020202020204" pitchFamily="34" charset="0"/>
              </a:rPr>
              <a:t>Example:</a:t>
            </a:r>
          </a:p>
        </p:txBody>
      </p:sp>
      <p:sp>
        <p:nvSpPr>
          <p:cNvPr id="11" name="TextBox 10">
            <a:extLst>
              <a:ext uri="{FF2B5EF4-FFF2-40B4-BE49-F238E27FC236}">
                <a16:creationId xmlns="" xmlns:a16="http://schemas.microsoft.com/office/drawing/2014/main" id="{AA55EDA1-38F2-4309-9004-86C212780EC6}"/>
              </a:ext>
            </a:extLst>
          </p:cNvPr>
          <p:cNvSpPr txBox="1"/>
          <p:nvPr/>
        </p:nvSpPr>
        <p:spPr>
          <a:xfrm>
            <a:off x="752984" y="1606774"/>
            <a:ext cx="8537320" cy="5262979"/>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&lt;!DOCTYPE html&gt;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html</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head</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style</a:t>
            </a:r>
            <a:r>
              <a:rPr lang="en-US" sz="1600" dirty="0">
                <a:latin typeface="Arial" panose="020B0604020202020204" pitchFamily="34" charset="0"/>
                <a:cs typeface="Arial" panose="020B0604020202020204" pitchFamily="34" charset="0"/>
              </a:rPr>
              <a:t>&gt;</a:t>
            </a:r>
          </a:p>
          <a:p>
            <a:r>
              <a:rPr lang="en-US" sz="1600" dirty="0" err="1">
                <a:solidFill>
                  <a:srgbClr val="994E15"/>
                </a:solidFill>
                <a:latin typeface="Arial" panose="020B0604020202020204" pitchFamily="34" charset="0"/>
                <a:cs typeface="Arial" panose="020B0604020202020204" pitchFamily="34" charset="0"/>
              </a:rPr>
              <a:t>div.relative</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position</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relative</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width</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400px</a:t>
            </a:r>
            <a:r>
              <a:rPr lang="en-US" sz="1600" dirty="0">
                <a:latin typeface="Arial" panose="020B0604020202020204" pitchFamily="34" charset="0"/>
                <a:cs typeface="Arial" panose="020B0604020202020204" pitchFamily="34" charset="0"/>
              </a:rPr>
              <a:t>;</a:t>
            </a:r>
          </a:p>
          <a:p>
            <a:r>
              <a:rPr lang="en-US" sz="1600" dirty="0">
                <a:solidFill>
                  <a:srgbClr val="FF0000"/>
                </a:solidFill>
                <a:latin typeface="Arial" panose="020B0604020202020204" pitchFamily="34" charset="0"/>
                <a:cs typeface="Arial" panose="020B0604020202020204" pitchFamily="34" charset="0"/>
              </a:rPr>
              <a:t>  height</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200px</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border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3px solid #73AD21</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a:t>
            </a:r>
          </a:p>
          <a:p>
            <a:r>
              <a:rPr lang="en-US" sz="1600" dirty="0" err="1">
                <a:solidFill>
                  <a:srgbClr val="994E15"/>
                </a:solidFill>
                <a:latin typeface="Arial" panose="020B0604020202020204" pitchFamily="34" charset="0"/>
                <a:cs typeface="Arial" panose="020B0604020202020204" pitchFamily="34" charset="0"/>
              </a:rPr>
              <a:t>div.relative</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position</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absolute</a:t>
            </a:r>
            <a:r>
              <a:rPr lang="en-US" sz="1600" dirty="0">
                <a:latin typeface="Arial" panose="020B0604020202020204" pitchFamily="34" charset="0"/>
                <a:cs typeface="Arial" panose="020B0604020202020204" pitchFamily="34" charset="0"/>
              </a:rPr>
              <a:t>;</a:t>
            </a:r>
            <a:r>
              <a:rPr lang="en-US" sz="1600" dirty="0">
                <a:solidFill>
                  <a:srgbClr val="FF0000"/>
                </a:solidFill>
                <a:latin typeface="Arial" panose="020B0604020202020204" pitchFamily="34" charset="0"/>
                <a:cs typeface="Arial" panose="020B0604020202020204" pitchFamily="34" charset="0"/>
              </a:rPr>
              <a:t> </a:t>
            </a:r>
          </a:p>
          <a:p>
            <a:r>
              <a:rPr lang="en-US" sz="1600" dirty="0">
                <a:solidFill>
                  <a:srgbClr val="FF0000"/>
                </a:solidFill>
                <a:latin typeface="Arial" panose="020B0604020202020204" pitchFamily="34" charset="0"/>
                <a:cs typeface="Arial" panose="020B0604020202020204" pitchFamily="34" charset="0"/>
              </a:rPr>
              <a:t>  top</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80px</a:t>
            </a:r>
            <a:r>
              <a:rPr lang="en-US" sz="1600" dirty="0">
                <a:latin typeface="Arial" panose="020B0604020202020204" pitchFamily="34" charset="0"/>
                <a:cs typeface="Arial" panose="020B0604020202020204" pitchFamily="34" charset="0"/>
              </a:rPr>
              <a:t>;</a:t>
            </a:r>
          </a:p>
          <a:p>
            <a:r>
              <a:rPr lang="en-US" sz="1600" dirty="0">
                <a:solidFill>
                  <a:srgbClr val="FF0000"/>
                </a:solidFill>
                <a:latin typeface="Arial" panose="020B0604020202020204" pitchFamily="34" charset="0"/>
                <a:cs typeface="Arial" panose="020B0604020202020204" pitchFamily="34" charset="0"/>
              </a:rPr>
              <a:t>  right</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0</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width</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200px</a:t>
            </a:r>
            <a:r>
              <a:rPr lang="en-US" sz="1600" dirty="0">
                <a:latin typeface="Arial" panose="020B0604020202020204" pitchFamily="34" charset="0"/>
                <a:cs typeface="Arial" panose="020B0604020202020204" pitchFamily="34" charset="0"/>
              </a:rPr>
              <a:t>;</a:t>
            </a:r>
          </a:p>
          <a:p>
            <a:r>
              <a:rPr lang="en-US" sz="1600" dirty="0">
                <a:solidFill>
                  <a:srgbClr val="FF0000"/>
                </a:solidFill>
                <a:latin typeface="Arial" panose="020B0604020202020204" pitchFamily="34" charset="0"/>
                <a:cs typeface="Arial" panose="020B0604020202020204" pitchFamily="34" charset="0"/>
              </a:rPr>
              <a:t>  height</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100px</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border</a:t>
            </a:r>
            <a:r>
              <a:rPr lang="en-US" sz="1600" dirty="0">
                <a:latin typeface="Arial" panose="020B0604020202020204" pitchFamily="34" charset="0"/>
                <a:cs typeface="Arial" panose="020B0604020202020204" pitchFamily="34" charset="0"/>
              </a:rPr>
              <a:t>: </a:t>
            </a:r>
            <a:r>
              <a:rPr lang="en-US" sz="1600" dirty="0">
                <a:solidFill>
                  <a:schemeClr val="accent3">
                    <a:lumMod val="75000"/>
                  </a:schemeClr>
                </a:solidFill>
                <a:latin typeface="Arial" panose="020B0604020202020204" pitchFamily="34" charset="0"/>
                <a:cs typeface="Arial" panose="020B0604020202020204" pitchFamily="34" charset="0"/>
              </a:rPr>
              <a:t>3px solid #73AD21</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style</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head</a:t>
            </a:r>
            <a:r>
              <a:rPr lang="en-US" sz="1600" dirty="0">
                <a:latin typeface="Arial" panose="020B0604020202020204" pitchFamily="34" charset="0"/>
                <a:cs typeface="Arial" panose="020B0604020202020204" pitchFamily="34" charset="0"/>
              </a:rPr>
              <a:t>&gt;</a:t>
            </a:r>
          </a:p>
          <a:p>
            <a:endParaRPr lang="en-US" sz="16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 xmlns:a16="http://schemas.microsoft.com/office/drawing/2014/main" id="{0AC74B2F-9C39-4923-A234-36494DD6F7B5}"/>
              </a:ext>
            </a:extLst>
          </p:cNvPr>
          <p:cNvSpPr txBox="1"/>
          <p:nvPr/>
        </p:nvSpPr>
        <p:spPr>
          <a:xfrm>
            <a:off x="3766693" y="1592471"/>
            <a:ext cx="6094476" cy="2062103"/>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body</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&gt;position: absolute;&lt;/</a:t>
            </a:r>
            <a:r>
              <a:rPr lang="en-US" sz="1600" dirty="0">
                <a:solidFill>
                  <a:srgbClr val="994E15"/>
                </a:solidFill>
                <a:latin typeface="Arial" panose="020B0604020202020204" pitchFamily="34" charset="0"/>
                <a:cs typeface="Arial" panose="020B0604020202020204" pitchFamily="34" charset="0"/>
              </a:rPr>
              <a:t>h2</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3">
                    <a:lumMod val="75000"/>
                  </a:schemeClr>
                </a:solidFill>
                <a:latin typeface="Arial" panose="020B0604020202020204" pitchFamily="34" charset="0"/>
                <a:cs typeface="Arial" panose="020B0604020202020204" pitchFamily="34" charset="0"/>
              </a:rPr>
              <a:t>relative</a:t>
            </a:r>
            <a:r>
              <a:rPr lang="en-US" sz="1600" dirty="0">
                <a:latin typeface="Arial" panose="020B0604020202020204" pitchFamily="34" charset="0"/>
                <a:cs typeface="Arial" panose="020B0604020202020204" pitchFamily="34" charset="0"/>
              </a:rPr>
              <a:t>"&gt; This div element has position: relative;</a:t>
            </a:r>
          </a:p>
          <a:p>
            <a:r>
              <a:rPr lang="en-US" sz="1600" dirty="0">
                <a:latin typeface="Arial" panose="020B0604020202020204" pitchFamily="34" charset="0"/>
                <a:cs typeface="Arial" panose="020B0604020202020204" pitchFamily="34" charset="0"/>
              </a:rPr>
              <a:t>   &lt;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 </a:t>
            </a:r>
            <a:r>
              <a:rPr lang="en-US" sz="1600" dirty="0">
                <a:solidFill>
                  <a:srgbClr val="FF0000"/>
                </a:solidFill>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a:t>
            </a:r>
            <a:r>
              <a:rPr lang="en-US" sz="1600" dirty="0">
                <a:solidFill>
                  <a:schemeClr val="accent3">
                    <a:lumMod val="75000"/>
                  </a:schemeClr>
                </a:solidFill>
                <a:latin typeface="Arial" panose="020B0604020202020204" pitchFamily="34" charset="0"/>
                <a:cs typeface="Arial" panose="020B0604020202020204" pitchFamily="34" charset="0"/>
              </a:rPr>
              <a:t>absolute</a:t>
            </a:r>
            <a:r>
              <a:rPr lang="en-US" sz="1600" dirty="0">
                <a:latin typeface="Arial" panose="020B0604020202020204" pitchFamily="34" charset="0"/>
                <a:cs typeface="Arial" panose="020B0604020202020204" pitchFamily="34" charset="0"/>
              </a:rPr>
              <a:t>"&gt;This div element has position: absolute;&lt;/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div</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body</a:t>
            </a:r>
            <a:r>
              <a:rPr lang="en-US" sz="1600" dirty="0">
                <a:latin typeface="Arial" panose="020B0604020202020204" pitchFamily="34" charset="0"/>
                <a:cs typeface="Arial" panose="020B0604020202020204" pitchFamily="34" charset="0"/>
              </a:rPr>
              <a:t>&gt;</a:t>
            </a:r>
          </a:p>
          <a:p>
            <a:r>
              <a:rPr lang="en-US" sz="1600" dirty="0">
                <a:latin typeface="Arial" panose="020B0604020202020204" pitchFamily="34" charset="0"/>
                <a:cs typeface="Arial" panose="020B0604020202020204" pitchFamily="34" charset="0"/>
              </a:rPr>
              <a:t>&lt;/</a:t>
            </a:r>
            <a:r>
              <a:rPr lang="en-US" sz="1600" dirty="0">
                <a:solidFill>
                  <a:srgbClr val="994E15"/>
                </a:solidFill>
                <a:latin typeface="Arial" panose="020B0604020202020204" pitchFamily="34" charset="0"/>
                <a:cs typeface="Arial" panose="020B0604020202020204" pitchFamily="34" charset="0"/>
              </a:rPr>
              <a:t>html</a:t>
            </a:r>
            <a:r>
              <a:rPr lang="en-US" sz="1600" dirty="0">
                <a:latin typeface="Arial" panose="020B0604020202020204" pitchFamily="34" charset="0"/>
                <a:cs typeface="Arial" panose="020B0604020202020204" pitchFamily="34" charset="0"/>
              </a:rPr>
              <a:t>&gt;</a:t>
            </a:r>
          </a:p>
        </p:txBody>
      </p:sp>
      <p:pic>
        <p:nvPicPr>
          <p:cNvPr id="16" name="Picture 15">
            <a:extLst>
              <a:ext uri="{FF2B5EF4-FFF2-40B4-BE49-F238E27FC236}">
                <a16:creationId xmlns="" xmlns:a16="http://schemas.microsoft.com/office/drawing/2014/main" id="{6AD6F05B-7040-4BEA-9547-68F0843CEFF6}"/>
              </a:ext>
            </a:extLst>
          </p:cNvPr>
          <p:cNvPicPr>
            <a:picLocks noChangeAspect="1"/>
          </p:cNvPicPr>
          <p:nvPr/>
        </p:nvPicPr>
        <p:blipFill>
          <a:blip r:embed="rId3"/>
          <a:stretch>
            <a:fillRect/>
          </a:stretch>
        </p:blipFill>
        <p:spPr>
          <a:xfrm>
            <a:off x="5980176" y="2755310"/>
            <a:ext cx="5627457" cy="35557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42259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6696064"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Layout - The position Property</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94</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1214872"/>
            <a:ext cx="6094476" cy="461665"/>
          </a:xfrm>
          <a:prstGeom prst="rect">
            <a:avLst/>
          </a:prstGeom>
          <a:noFill/>
        </p:spPr>
        <p:txBody>
          <a:bodyPr wrap="square">
            <a:spAutoFit/>
          </a:bodyPr>
          <a:lstStyle/>
          <a:p>
            <a:pPr marL="342900" indent="-342900">
              <a:buFont typeface="Wingdings" panose="05000000000000000000" pitchFamily="2" charset="2"/>
              <a:buChar char="Ø"/>
            </a:pPr>
            <a:r>
              <a:rPr lang="en-US" sz="2400" b="1" i="1" dirty="0">
                <a:solidFill>
                  <a:srgbClr val="C00000"/>
                </a:solidFill>
                <a:latin typeface="Arial" panose="020B0604020202020204" pitchFamily="34" charset="0"/>
                <a:cs typeface="Arial" panose="020B0604020202020204" pitchFamily="34" charset="0"/>
              </a:rPr>
              <a:t>position: sticky;</a:t>
            </a:r>
          </a:p>
        </p:txBody>
      </p:sp>
      <p:sp>
        <p:nvSpPr>
          <p:cNvPr id="12" name="TextBox 11">
            <a:extLst>
              <a:ext uri="{FF2B5EF4-FFF2-40B4-BE49-F238E27FC236}">
                <a16:creationId xmlns="" xmlns:a16="http://schemas.microsoft.com/office/drawing/2014/main" id="{991607F6-6D62-4A5C-8294-F1BDEB137BA0}"/>
              </a:ext>
            </a:extLst>
          </p:cNvPr>
          <p:cNvSpPr txBox="1"/>
          <p:nvPr/>
        </p:nvSpPr>
        <p:spPr>
          <a:xfrm>
            <a:off x="719455" y="2546793"/>
            <a:ext cx="10634345" cy="2118529"/>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An element with </a:t>
            </a:r>
            <a:r>
              <a:rPr lang="en-US" dirty="0">
                <a:solidFill>
                  <a:srgbClr val="C00000"/>
                </a:solidFill>
                <a:latin typeface="Arial" panose="020B0604020202020204" pitchFamily="34" charset="0"/>
                <a:cs typeface="Arial" panose="020B0604020202020204" pitchFamily="34" charset="0"/>
              </a:rPr>
              <a:t>position: sticky;</a:t>
            </a:r>
            <a:r>
              <a:rPr lang="en-US" dirty="0">
                <a:latin typeface="Arial" panose="020B0604020202020204" pitchFamily="34" charset="0"/>
                <a:cs typeface="Arial" panose="020B0604020202020204" pitchFamily="34" charset="0"/>
              </a:rPr>
              <a:t> is positioned based on the user's scroll position.</a:t>
            </a:r>
          </a:p>
          <a:p>
            <a:pPr>
              <a:lnSpc>
                <a:spcPct val="150000"/>
              </a:lnSpc>
            </a:pPr>
            <a:endParaRPr lang="en-US" dirty="0">
              <a:latin typeface="Arial" panose="020B0604020202020204" pitchFamily="34" charset="0"/>
              <a:cs typeface="Arial" panose="020B0604020202020204" pitchFamily="34" charset="0"/>
            </a:endParaRPr>
          </a:p>
          <a:p>
            <a:pPr>
              <a:lnSpc>
                <a:spcPct val="150000"/>
              </a:lnSpc>
            </a:pPr>
            <a:r>
              <a:rPr lang="en-US" dirty="0">
                <a:latin typeface="Arial" panose="020B0604020202020204" pitchFamily="34" charset="0"/>
                <a:cs typeface="Arial" panose="020B0604020202020204" pitchFamily="34" charset="0"/>
              </a:rPr>
              <a:t>A sticky element toggles between </a:t>
            </a:r>
            <a:r>
              <a:rPr lang="en-US" dirty="0">
                <a:solidFill>
                  <a:srgbClr val="C00000"/>
                </a:solidFill>
                <a:latin typeface="Arial" panose="020B0604020202020204" pitchFamily="34" charset="0"/>
                <a:cs typeface="Arial" panose="020B0604020202020204" pitchFamily="34" charset="0"/>
              </a:rPr>
              <a:t>relative</a:t>
            </a:r>
            <a:r>
              <a:rPr lang="en-US" dirty="0">
                <a:latin typeface="Arial" panose="020B0604020202020204" pitchFamily="34" charset="0"/>
                <a:cs typeface="Arial" panose="020B0604020202020204" pitchFamily="34" charset="0"/>
              </a:rPr>
              <a:t> and </a:t>
            </a:r>
            <a:r>
              <a:rPr lang="en-US" dirty="0">
                <a:solidFill>
                  <a:srgbClr val="C00000"/>
                </a:solidFill>
                <a:latin typeface="Arial" panose="020B0604020202020204" pitchFamily="34" charset="0"/>
                <a:cs typeface="Arial" panose="020B0604020202020204" pitchFamily="34" charset="0"/>
              </a:rPr>
              <a:t>fixed</a:t>
            </a:r>
            <a:r>
              <a:rPr lang="en-US" dirty="0">
                <a:latin typeface="Arial" panose="020B0604020202020204" pitchFamily="34" charset="0"/>
                <a:cs typeface="Arial" panose="020B0604020202020204" pitchFamily="34" charset="0"/>
              </a:rPr>
              <a:t>, depending on the scroll position. It is positioned relative until a given offset position is met in the viewport - then it "sticks" in place (like </a:t>
            </a:r>
            <a:r>
              <a:rPr lang="en-US" dirty="0" err="1">
                <a:solidFill>
                  <a:srgbClr val="C00000"/>
                </a:solidFill>
                <a:latin typeface="Arial" panose="020B0604020202020204" pitchFamily="34" charset="0"/>
                <a:cs typeface="Arial" panose="020B0604020202020204" pitchFamily="34" charset="0"/>
              </a:rPr>
              <a:t>position:fixed</a:t>
            </a:r>
            <a:r>
              <a:rPr lang="en-US" dirty="0">
                <a:latin typeface="Arial" panose="020B0604020202020204" pitchFamily="34" charset="0"/>
                <a:cs typeface="Arial" panose="020B0604020202020204" pitchFamily="34" charset="0"/>
              </a:rPr>
              <a:t>).</a:t>
            </a:r>
          </a:p>
          <a:p>
            <a:pPr>
              <a:lnSpc>
                <a:spcPct val="150000"/>
              </a:lnSpc>
            </a:pPr>
            <a:r>
              <a:rPr lang="en-US" b="1" dirty="0">
                <a:latin typeface="Arial" panose="020B0604020202020204" pitchFamily="34" charset="0"/>
                <a:cs typeface="Arial" panose="020B0604020202020204" pitchFamily="34" charset="0"/>
              </a:rPr>
              <a:t>You must specify at least one of top, right, bottom or left for sticky positioning to work</a:t>
            </a:r>
            <a:r>
              <a:rPr lang="en-US" dirty="0">
                <a:latin typeface="Arial" panose="020B0604020202020204" pitchFamily="34" charset="0"/>
                <a:cs typeface="Arial" panose="020B0604020202020204" pitchFamily="34" charset="0"/>
              </a:rPr>
              <a:t>.</a:t>
            </a:r>
          </a:p>
        </p:txBody>
      </p:sp>
      <p:pic>
        <p:nvPicPr>
          <p:cNvPr id="15" name="Graphic 14" descr="Arrow Slight curve">
            <a:extLst>
              <a:ext uri="{FF2B5EF4-FFF2-40B4-BE49-F238E27FC236}">
                <a16:creationId xmlns="" xmlns:a16="http://schemas.microsoft.com/office/drawing/2014/main" id="{D583B060-53CD-4496-A444-BF9B0F7538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16" name="文本框 7">
            <a:extLst>
              <a:ext uri="{FF2B5EF4-FFF2-40B4-BE49-F238E27FC236}">
                <a16:creationId xmlns="" xmlns:a16="http://schemas.microsoft.com/office/drawing/2014/main" id="{A8F81C02-D16A-410F-9FFC-140A2DE8943D}"/>
              </a:ext>
            </a:extLst>
          </p:cNvPr>
          <p:cNvSpPr txBox="1"/>
          <p:nvPr/>
        </p:nvSpPr>
        <p:spPr>
          <a:xfrm>
            <a:off x="5766816" y="5355000"/>
            <a:ext cx="7278915" cy="560410"/>
          </a:xfrm>
          <a:prstGeom prst="rect">
            <a:avLst/>
          </a:prstGeom>
          <a:noFill/>
        </p:spPr>
        <p:txBody>
          <a:bodyPr wrap="square">
            <a:spAutoFit/>
          </a:bodyPr>
          <a:lstStyle/>
          <a:p>
            <a:pPr algn="ctr">
              <a:lnSpc>
                <a:spcPct val="200000"/>
              </a:lnSpc>
            </a:pPr>
            <a:r>
              <a:rPr lang="en-US" altLang="zh-CN" dirty="0">
                <a:latin typeface="Arial" panose="020B0604020202020204" pitchFamily="34" charset="0"/>
                <a:cs typeface="Arial" panose="020B0604020202020204" pitchFamily="34" charset="0"/>
                <a:sym typeface="+mn-lt"/>
              </a:rPr>
              <a:t>Let’s see how… </a:t>
            </a:r>
          </a:p>
        </p:txBody>
      </p:sp>
    </p:spTree>
    <p:extLst>
      <p:ext uri="{BB962C8B-B14F-4D97-AF65-F5344CB8AC3E}">
        <p14:creationId xmlns:p14="http://schemas.microsoft.com/office/powerpoint/2010/main" val="38492080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95</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369183"/>
            <a:ext cx="6094476" cy="1131848"/>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b="1" i="1" dirty="0">
                <a:solidFill>
                  <a:srgbClr val="C00000"/>
                </a:solidFill>
                <a:latin typeface="Arial" panose="020B0604020202020204" pitchFamily="34" charset="0"/>
                <a:cs typeface="Arial" panose="020B0604020202020204" pitchFamily="34" charset="0"/>
              </a:rPr>
              <a:t>position: sticky;</a:t>
            </a:r>
          </a:p>
          <a:p>
            <a:pPr>
              <a:lnSpc>
                <a:spcPct val="150000"/>
              </a:lnSpc>
            </a:pPr>
            <a:r>
              <a:rPr lang="en-US" sz="2400" dirty="0">
                <a:latin typeface="Arial" panose="020B0604020202020204" pitchFamily="34" charset="0"/>
                <a:cs typeface="Arial" panose="020B0604020202020204" pitchFamily="34" charset="0"/>
              </a:rPr>
              <a:t>Example:</a:t>
            </a:r>
          </a:p>
        </p:txBody>
      </p:sp>
      <p:sp>
        <p:nvSpPr>
          <p:cNvPr id="12" name="TextBox 11">
            <a:extLst>
              <a:ext uri="{FF2B5EF4-FFF2-40B4-BE49-F238E27FC236}">
                <a16:creationId xmlns="" xmlns:a16="http://schemas.microsoft.com/office/drawing/2014/main" id="{59B0601D-9284-4BC9-9BC1-5B54553EC05E}"/>
              </a:ext>
            </a:extLst>
          </p:cNvPr>
          <p:cNvSpPr txBox="1"/>
          <p:nvPr/>
        </p:nvSpPr>
        <p:spPr>
          <a:xfrm>
            <a:off x="719455" y="1537711"/>
            <a:ext cx="6094476" cy="3139321"/>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&lt;!DOCTYPE html&gt;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html</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head</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style</a:t>
            </a:r>
            <a:r>
              <a:rPr lang="en-US" sz="1400" dirty="0">
                <a:latin typeface="Arial" panose="020B0604020202020204" pitchFamily="34" charset="0"/>
                <a:cs typeface="Arial" panose="020B0604020202020204" pitchFamily="34" charset="0"/>
              </a:rPr>
              <a:t>&gt;</a:t>
            </a:r>
          </a:p>
          <a:p>
            <a:r>
              <a:rPr lang="en-US" sz="1400" dirty="0" err="1">
                <a:solidFill>
                  <a:srgbClr val="994E15"/>
                </a:solidFill>
                <a:latin typeface="Arial" panose="020B0604020202020204" pitchFamily="34" charset="0"/>
                <a:cs typeface="Arial" panose="020B0604020202020204" pitchFamily="34" charset="0"/>
              </a:rPr>
              <a:t>div.sticky</a:t>
            </a:r>
            <a:r>
              <a:rPr lang="en-US" sz="1400" dirty="0">
                <a:solidFill>
                  <a:srgbClr val="994E15"/>
                </a:solidFill>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position</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sticky</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top</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0</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padding</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5px</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background-color</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#cae8ca</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border</a:t>
            </a:r>
            <a:r>
              <a:rPr lang="en-US" sz="1400" dirty="0">
                <a:latin typeface="Arial" panose="020B0604020202020204" pitchFamily="34" charset="0"/>
                <a:cs typeface="Arial" panose="020B0604020202020204" pitchFamily="34" charset="0"/>
              </a:rPr>
              <a:t>: </a:t>
            </a:r>
            <a:r>
              <a:rPr lang="en-US" sz="1400" dirty="0">
                <a:solidFill>
                  <a:schemeClr val="accent3">
                    <a:lumMod val="75000"/>
                  </a:schemeClr>
                </a:solidFill>
                <a:latin typeface="Arial" panose="020B0604020202020204" pitchFamily="34" charset="0"/>
                <a:cs typeface="Arial" panose="020B0604020202020204" pitchFamily="34" charset="0"/>
              </a:rPr>
              <a:t>2px solid #4CAF50</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style</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head</a:t>
            </a:r>
            <a:r>
              <a:rPr lang="en-US" sz="1400" dirty="0">
                <a:latin typeface="Arial" panose="020B0604020202020204" pitchFamily="34" charset="0"/>
                <a:cs typeface="Arial" panose="020B0604020202020204" pitchFamily="34" charset="0"/>
              </a:rPr>
              <a:t>&gt;</a:t>
            </a:r>
          </a:p>
          <a:p>
            <a:endParaRPr lang="en-US" sz="16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 xmlns:a16="http://schemas.microsoft.com/office/drawing/2014/main" id="{2BF675EA-E272-46FE-A09B-62E0C1FB10C9}"/>
              </a:ext>
            </a:extLst>
          </p:cNvPr>
          <p:cNvSpPr txBox="1"/>
          <p:nvPr/>
        </p:nvSpPr>
        <p:spPr>
          <a:xfrm>
            <a:off x="719455" y="4401554"/>
            <a:ext cx="6094476" cy="2246769"/>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body</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p</a:t>
            </a:r>
            <a:r>
              <a:rPr lang="en-US" sz="1400" dirty="0">
                <a:latin typeface="Arial" panose="020B0604020202020204" pitchFamily="34" charset="0"/>
                <a:cs typeface="Arial" panose="020B0604020202020204" pitchFamily="34" charset="0"/>
              </a:rPr>
              <a:t>&gt;Try to &lt;</a:t>
            </a:r>
            <a:r>
              <a:rPr lang="en-US" sz="1400" dirty="0">
                <a:solidFill>
                  <a:srgbClr val="994E15"/>
                </a:solidFill>
                <a:latin typeface="Arial" panose="020B0604020202020204" pitchFamily="34" charset="0"/>
                <a:cs typeface="Arial" panose="020B0604020202020204" pitchFamily="34" charset="0"/>
              </a:rPr>
              <a:t>b</a:t>
            </a:r>
            <a:r>
              <a:rPr lang="en-US" sz="1400" dirty="0">
                <a:latin typeface="Arial" panose="020B0604020202020204" pitchFamily="34" charset="0"/>
                <a:cs typeface="Arial" panose="020B0604020202020204" pitchFamily="34" charset="0"/>
              </a:rPr>
              <a:t>&gt;scroll&lt;/</a:t>
            </a:r>
            <a:r>
              <a:rPr lang="en-US" sz="1400" dirty="0">
                <a:solidFill>
                  <a:srgbClr val="994E15"/>
                </a:solidFill>
                <a:latin typeface="Arial" panose="020B0604020202020204" pitchFamily="34" charset="0"/>
                <a:cs typeface="Arial" panose="020B0604020202020204" pitchFamily="34" charset="0"/>
              </a:rPr>
              <a:t>b</a:t>
            </a:r>
            <a:r>
              <a:rPr lang="en-US" sz="1400" dirty="0">
                <a:latin typeface="Arial" panose="020B0604020202020204" pitchFamily="34" charset="0"/>
                <a:cs typeface="Arial" panose="020B0604020202020204" pitchFamily="34" charset="0"/>
              </a:rPr>
              <a:t>&gt; inside this frame to understand how sticky positioning works.&lt;/</a:t>
            </a:r>
            <a:r>
              <a:rPr lang="en-US" sz="1400" dirty="0">
                <a:solidFill>
                  <a:srgbClr val="994E15"/>
                </a:solidFill>
                <a:latin typeface="Arial" panose="020B0604020202020204" pitchFamily="34" charset="0"/>
                <a:cs typeface="Arial" panose="020B0604020202020204" pitchFamily="34" charset="0"/>
              </a:rPr>
              <a:t>p</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div</a:t>
            </a:r>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class</a:t>
            </a:r>
            <a:r>
              <a:rPr lang="en-US" sz="1400" dirty="0">
                <a:latin typeface="Arial" panose="020B0604020202020204" pitchFamily="34" charset="0"/>
                <a:cs typeface="Arial" panose="020B0604020202020204" pitchFamily="34" charset="0"/>
              </a:rPr>
              <a:t>="</a:t>
            </a:r>
            <a:r>
              <a:rPr lang="en-US" sz="1400" dirty="0">
                <a:solidFill>
                  <a:schemeClr val="accent3">
                    <a:lumMod val="75000"/>
                  </a:schemeClr>
                </a:solidFill>
                <a:latin typeface="Arial" panose="020B0604020202020204" pitchFamily="34" charset="0"/>
                <a:cs typeface="Arial" panose="020B0604020202020204" pitchFamily="34" charset="0"/>
              </a:rPr>
              <a:t>sticky</a:t>
            </a:r>
            <a:r>
              <a:rPr lang="en-US" sz="1400" dirty="0">
                <a:latin typeface="Arial" panose="020B0604020202020204" pitchFamily="34" charset="0"/>
                <a:cs typeface="Arial" panose="020B0604020202020204" pitchFamily="34" charset="0"/>
              </a:rPr>
              <a:t>"&gt;I am sticky!&lt;/</a:t>
            </a:r>
            <a:r>
              <a:rPr lang="en-US" sz="1400" dirty="0">
                <a:solidFill>
                  <a:srgbClr val="994E15"/>
                </a:solidFill>
                <a:latin typeface="Arial" panose="020B0604020202020204" pitchFamily="34" charset="0"/>
                <a:cs typeface="Arial" panose="020B0604020202020204" pitchFamily="34" charset="0"/>
              </a:rPr>
              <a:t>div</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div</a:t>
            </a:r>
            <a:r>
              <a:rPr lang="en-US" sz="1400" dirty="0">
                <a:latin typeface="Arial" panose="020B0604020202020204" pitchFamily="34" charset="0"/>
                <a:cs typeface="Arial" panose="020B0604020202020204" pitchFamily="34" charset="0"/>
              </a:rPr>
              <a:t> </a:t>
            </a:r>
            <a:r>
              <a:rPr lang="en-US" sz="1400" dirty="0">
                <a:solidFill>
                  <a:srgbClr val="FF0000"/>
                </a:solidFill>
                <a:latin typeface="Arial" panose="020B0604020202020204" pitchFamily="34" charset="0"/>
                <a:cs typeface="Arial" panose="020B0604020202020204" pitchFamily="34" charset="0"/>
              </a:rPr>
              <a:t>style</a:t>
            </a:r>
            <a:r>
              <a:rPr lang="en-US" sz="1400" dirty="0">
                <a:latin typeface="Arial" panose="020B0604020202020204" pitchFamily="34" charset="0"/>
                <a:cs typeface="Arial" panose="020B0604020202020204" pitchFamily="34" charset="0"/>
              </a:rPr>
              <a:t>="</a:t>
            </a:r>
            <a:r>
              <a:rPr lang="en-US" sz="1400" dirty="0">
                <a:solidFill>
                  <a:schemeClr val="accent3">
                    <a:lumMod val="75000"/>
                  </a:schemeClr>
                </a:solidFill>
                <a:latin typeface="Arial" panose="020B0604020202020204" pitchFamily="34" charset="0"/>
                <a:cs typeface="Arial" panose="020B0604020202020204" pitchFamily="34" charset="0"/>
              </a:rPr>
              <a:t>padding-bottom:2000px</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  &lt;</a:t>
            </a:r>
            <a:r>
              <a:rPr lang="en-US" sz="1400" dirty="0">
                <a:solidFill>
                  <a:srgbClr val="994E15"/>
                </a:solidFill>
                <a:latin typeface="Arial" panose="020B0604020202020204" pitchFamily="34" charset="0"/>
                <a:cs typeface="Arial" panose="020B0604020202020204" pitchFamily="34" charset="0"/>
              </a:rPr>
              <a:t>p</a:t>
            </a:r>
            <a:r>
              <a:rPr lang="en-US" sz="1400" dirty="0">
                <a:latin typeface="Arial" panose="020B0604020202020204" pitchFamily="34" charset="0"/>
                <a:cs typeface="Arial" panose="020B0604020202020204" pitchFamily="34" charset="0"/>
              </a:rPr>
              <a:t>&gt;In this example, the sticky element sticks to the top of the page (top: 0), when you reach its scroll position.&lt;/</a:t>
            </a:r>
            <a:r>
              <a:rPr lang="en-US" sz="1400" dirty="0">
                <a:solidFill>
                  <a:srgbClr val="994E15"/>
                </a:solidFill>
                <a:latin typeface="Arial" panose="020B0604020202020204" pitchFamily="34" charset="0"/>
                <a:cs typeface="Arial" panose="020B0604020202020204" pitchFamily="34" charset="0"/>
              </a:rPr>
              <a:t>p</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div</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body</a:t>
            </a:r>
            <a:r>
              <a:rPr lang="en-US" sz="1400" dirty="0">
                <a:latin typeface="Arial" panose="020B0604020202020204" pitchFamily="34" charset="0"/>
                <a:cs typeface="Arial" panose="020B0604020202020204" pitchFamily="34" charset="0"/>
              </a:rPr>
              <a:t>&gt;</a:t>
            </a:r>
          </a:p>
          <a:p>
            <a:r>
              <a:rPr lang="en-US" sz="1400" dirty="0">
                <a:latin typeface="Arial" panose="020B0604020202020204" pitchFamily="34" charset="0"/>
                <a:cs typeface="Arial" panose="020B0604020202020204" pitchFamily="34" charset="0"/>
              </a:rPr>
              <a:t>&lt;/</a:t>
            </a:r>
            <a:r>
              <a:rPr lang="en-US" sz="1400" dirty="0">
                <a:solidFill>
                  <a:srgbClr val="994E15"/>
                </a:solidFill>
                <a:latin typeface="Arial" panose="020B0604020202020204" pitchFamily="34" charset="0"/>
                <a:cs typeface="Arial" panose="020B0604020202020204" pitchFamily="34" charset="0"/>
              </a:rPr>
              <a:t>html</a:t>
            </a:r>
            <a:r>
              <a:rPr lang="en-US" sz="1400" dirty="0">
                <a:latin typeface="Arial" panose="020B0604020202020204" pitchFamily="34" charset="0"/>
                <a:cs typeface="Arial" panose="020B0604020202020204" pitchFamily="34" charset="0"/>
              </a:rPr>
              <a:t>&gt;</a:t>
            </a:r>
            <a:endParaRPr lang="en-US" sz="1400" dirty="0"/>
          </a:p>
        </p:txBody>
      </p:sp>
      <p:pic>
        <p:nvPicPr>
          <p:cNvPr id="6" name="Untitled Project">
            <a:hlinkClick r:id="" action="ppaction://media"/>
            <a:extLst>
              <a:ext uri="{FF2B5EF4-FFF2-40B4-BE49-F238E27FC236}">
                <a16:creationId xmlns="" xmlns:a16="http://schemas.microsoft.com/office/drawing/2014/main" id="{E8AFA84F-A631-4B4B-86DD-FBD34A3C9F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17162" y="1501031"/>
            <a:ext cx="6152664" cy="2563610"/>
          </a:xfrm>
          <a:prstGeom prst="rect">
            <a:avLst/>
          </a:prstGeom>
        </p:spPr>
      </p:pic>
    </p:spTree>
    <p:extLst>
      <p:ext uri="{BB962C8B-B14F-4D97-AF65-F5344CB8AC3E}">
        <p14:creationId xmlns:p14="http://schemas.microsoft.com/office/powerpoint/2010/main" val="2360421926"/>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7ADFA4C0-B0A7-4AA4-877E-28F1BEDB4868}"/>
              </a:ext>
            </a:extLst>
          </p:cNvPr>
          <p:cNvSpPr/>
          <p:nvPr/>
        </p:nvSpPr>
        <p:spPr>
          <a:xfrm>
            <a:off x="757022" y="491400"/>
            <a:ext cx="4519186" cy="523220"/>
          </a:xfrm>
          <a:prstGeom prst="rect">
            <a:avLst/>
          </a:prstGeom>
        </p:spPr>
        <p:txBody>
          <a:bodyPr wrap="none">
            <a:spAutoFit/>
          </a:bodyPr>
          <a:lstStyle/>
          <a:p>
            <a:pPr marL="457200" indent="-457200">
              <a:buFont typeface="Wingdings" panose="05000000000000000000" pitchFamily="2" charset="2"/>
              <a:buChar char="Ø"/>
            </a:pPr>
            <a:r>
              <a:rPr lang="en-US" sz="2800" b="1" dirty="0">
                <a:solidFill>
                  <a:srgbClr val="C00000"/>
                </a:solidFill>
                <a:latin typeface="Arial" panose="020B0604020202020204" pitchFamily="34" charset="0"/>
                <a:cs typeface="Arial" panose="020B0604020202020204" pitchFamily="34" charset="0"/>
              </a:rPr>
              <a:t>CSS Layout - Overflow</a:t>
            </a:r>
          </a:p>
        </p:txBody>
      </p:sp>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96</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2" name="TextBox 11">
            <a:extLst>
              <a:ext uri="{FF2B5EF4-FFF2-40B4-BE49-F238E27FC236}">
                <a16:creationId xmlns="" xmlns:a16="http://schemas.microsoft.com/office/drawing/2014/main" id="{991607F6-6D62-4A5C-8294-F1BDEB137BA0}"/>
              </a:ext>
            </a:extLst>
          </p:cNvPr>
          <p:cNvSpPr txBox="1"/>
          <p:nvPr/>
        </p:nvSpPr>
        <p:spPr>
          <a:xfrm>
            <a:off x="719455" y="1917808"/>
            <a:ext cx="10634345" cy="1703030"/>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The overflow property specifies whether to clip the content or to add scrollbars when the content of an element is too big to fit in the specified area.</a:t>
            </a:r>
            <a:r>
              <a:rPr lang="fa-IR"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The overflow property only works for block elements with a specified height.</a:t>
            </a:r>
          </a:p>
          <a:p>
            <a:pPr>
              <a:lnSpc>
                <a:spcPct val="150000"/>
              </a:lnSpc>
            </a:pPr>
            <a:r>
              <a:rPr lang="en-US" dirty="0">
                <a:latin typeface="Arial" panose="020B0604020202020204" pitchFamily="34" charset="0"/>
                <a:cs typeface="Arial" panose="020B0604020202020204" pitchFamily="34" charset="0"/>
              </a:rPr>
              <a:t>The overflow property has the following values:</a:t>
            </a:r>
          </a:p>
        </p:txBody>
      </p:sp>
      <p:pic>
        <p:nvPicPr>
          <p:cNvPr id="15" name="Graphic 14" descr="Arrow Slight curve">
            <a:extLst>
              <a:ext uri="{FF2B5EF4-FFF2-40B4-BE49-F238E27FC236}">
                <a16:creationId xmlns="" xmlns:a16="http://schemas.microsoft.com/office/drawing/2014/main" id="{D583B060-53CD-4496-A444-BF9B0F7538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0393680" y="5321808"/>
            <a:ext cx="914400" cy="914400"/>
          </a:xfrm>
          <a:prstGeom prst="rect">
            <a:avLst/>
          </a:prstGeom>
        </p:spPr>
      </p:pic>
      <p:sp>
        <p:nvSpPr>
          <p:cNvPr id="16" name="文本框 7">
            <a:extLst>
              <a:ext uri="{FF2B5EF4-FFF2-40B4-BE49-F238E27FC236}">
                <a16:creationId xmlns="" xmlns:a16="http://schemas.microsoft.com/office/drawing/2014/main" id="{A8F81C02-D16A-410F-9FFC-140A2DE8943D}"/>
              </a:ext>
            </a:extLst>
          </p:cNvPr>
          <p:cNvSpPr txBox="1"/>
          <p:nvPr/>
        </p:nvSpPr>
        <p:spPr>
          <a:xfrm>
            <a:off x="5849112" y="5406185"/>
            <a:ext cx="7278915" cy="560410"/>
          </a:xfrm>
          <a:prstGeom prst="rect">
            <a:avLst/>
          </a:prstGeom>
          <a:noFill/>
        </p:spPr>
        <p:txBody>
          <a:bodyPr wrap="square">
            <a:spAutoFit/>
          </a:bodyPr>
          <a:lstStyle/>
          <a:p>
            <a:pPr algn="ctr">
              <a:lnSpc>
                <a:spcPct val="200000"/>
              </a:lnSpc>
            </a:pPr>
            <a:r>
              <a:rPr lang="en-US" altLang="zh-CN" dirty="0">
                <a:latin typeface="Arial" panose="020B0604020202020204" pitchFamily="34" charset="0"/>
                <a:cs typeface="Arial" panose="020B0604020202020204" pitchFamily="34" charset="0"/>
                <a:sym typeface="+mn-lt"/>
              </a:rPr>
              <a:t>Let’s see how… </a:t>
            </a:r>
          </a:p>
        </p:txBody>
      </p:sp>
      <p:sp>
        <p:nvSpPr>
          <p:cNvPr id="5" name="Rectangle 1">
            <a:extLst>
              <a:ext uri="{FF2B5EF4-FFF2-40B4-BE49-F238E27FC236}">
                <a16:creationId xmlns="" xmlns:a16="http://schemas.microsoft.com/office/drawing/2014/main" id="{E13FD051-A0D6-44D6-8F0B-9AC59F9D7F2D}"/>
              </a:ext>
            </a:extLst>
          </p:cNvPr>
          <p:cNvSpPr>
            <a:spLocks noChangeArrowheads="1"/>
          </p:cNvSpPr>
          <p:nvPr/>
        </p:nvSpPr>
        <p:spPr bwMode="auto">
          <a:xfrm>
            <a:off x="757022" y="3562732"/>
            <a:ext cx="8522461" cy="21236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buFontTx/>
              <a:buChar char="•"/>
            </a:pPr>
            <a:r>
              <a:rPr kumimoji="0" lang="en-US" altLang="en-US" sz="1600" b="0" i="0" u="none" strike="noStrike" cap="none" normalizeH="0" baseline="0" dirty="0">
                <a:ln>
                  <a:noFill/>
                </a:ln>
                <a:solidFill>
                  <a:srgbClr val="DC143C"/>
                </a:solidFill>
                <a:effectLst/>
                <a:latin typeface="Arial" panose="020B0604020202020204" pitchFamily="34" charset="0"/>
                <a:cs typeface="Arial" panose="020B0604020202020204" pitchFamily="34" charset="0"/>
              </a:rPr>
              <a:t>visible</a:t>
            </a:r>
            <a:r>
              <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Default. The overflow is not clipped. The content renders outside the element's box</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rgbClr val="DC143C"/>
                </a:solidFill>
                <a:effectLst/>
                <a:latin typeface="Arial" panose="020B0604020202020204" pitchFamily="34" charset="0"/>
                <a:cs typeface="Arial" panose="020B0604020202020204" pitchFamily="34" charset="0"/>
              </a:rPr>
              <a:t>hidden</a:t>
            </a:r>
            <a:r>
              <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The overflow is clipped, and the rest of the content will be invisible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rgbClr val="DC143C"/>
                </a:solidFill>
                <a:effectLst/>
                <a:latin typeface="Arial" panose="020B0604020202020204" pitchFamily="34" charset="0"/>
                <a:cs typeface="Arial" panose="020B0604020202020204" pitchFamily="34" charset="0"/>
              </a:rPr>
              <a:t>scroll</a:t>
            </a:r>
            <a:r>
              <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The overflow is clipped, and a scrollbar is added to see the rest of the content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rgbClr val="DC143C"/>
                </a:solidFill>
                <a:effectLst/>
                <a:latin typeface="Arial" panose="020B0604020202020204" pitchFamily="34" charset="0"/>
                <a:cs typeface="Arial" panose="020B0604020202020204" pitchFamily="34" charset="0"/>
              </a:rPr>
              <a:t>auto</a:t>
            </a:r>
            <a:r>
              <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 Similar to </a:t>
            </a:r>
            <a:r>
              <a:rPr kumimoji="0" lang="en-US" altLang="en-US" sz="1600" b="0" i="0" u="none" strike="noStrike" cap="none" normalizeH="0" baseline="0" dirty="0">
                <a:ln>
                  <a:noFill/>
                </a:ln>
                <a:solidFill>
                  <a:srgbClr val="DC143C"/>
                </a:solidFill>
                <a:effectLst/>
                <a:latin typeface="Arial" panose="020B0604020202020204" pitchFamily="34" charset="0"/>
                <a:cs typeface="Arial" panose="020B0604020202020204" pitchFamily="34" charset="0"/>
              </a:rPr>
              <a:t>scroll</a:t>
            </a:r>
            <a:r>
              <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but it adds scrollbars only when necessary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24171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97</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423876"/>
            <a:ext cx="6094476" cy="57785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b="1" i="1" dirty="0">
                <a:solidFill>
                  <a:srgbClr val="C00000"/>
                </a:solidFill>
                <a:latin typeface="Arial" panose="020B0604020202020204" pitchFamily="34" charset="0"/>
                <a:cs typeface="Arial" panose="020B0604020202020204" pitchFamily="34" charset="0"/>
              </a:rPr>
              <a:t>overflow: visible</a:t>
            </a:r>
            <a:endParaRPr lang="fa-IR" sz="2400" b="1" i="1" dirty="0">
              <a:solidFill>
                <a:srgbClr val="C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300D703F-1388-4BEC-9987-C592CB4ED1E7}"/>
              </a:ext>
            </a:extLst>
          </p:cNvPr>
          <p:cNvSpPr txBox="1"/>
          <p:nvPr/>
        </p:nvSpPr>
        <p:spPr>
          <a:xfrm>
            <a:off x="719455" y="1142795"/>
            <a:ext cx="10011023"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By default, the overflow is visible, meaning that it is not clipped and it renders outside the element's box:</a:t>
            </a:r>
          </a:p>
        </p:txBody>
      </p:sp>
      <p:sp>
        <p:nvSpPr>
          <p:cNvPr id="14" name="TextBox 13">
            <a:extLst>
              <a:ext uri="{FF2B5EF4-FFF2-40B4-BE49-F238E27FC236}">
                <a16:creationId xmlns="" xmlns:a16="http://schemas.microsoft.com/office/drawing/2014/main" id="{77F1CA6B-49E9-4C5B-9E57-684B402D4ADD}"/>
              </a:ext>
            </a:extLst>
          </p:cNvPr>
          <p:cNvSpPr txBox="1"/>
          <p:nvPr/>
        </p:nvSpPr>
        <p:spPr>
          <a:xfrm>
            <a:off x="719455" y="1886524"/>
            <a:ext cx="6094476" cy="4708981"/>
          </a:xfrm>
          <a:prstGeom prst="rect">
            <a:avLst/>
          </a:prstGeom>
          <a:noFill/>
        </p:spPr>
        <p:txBody>
          <a:bodyPr wrap="square">
            <a:spAutoFit/>
          </a:bodyPr>
          <a:lstStyle/>
          <a:p>
            <a:r>
              <a:rPr lang="en-US" sz="1500" dirty="0">
                <a:latin typeface="Arial" panose="020B0604020202020204" pitchFamily="34" charset="0"/>
                <a:cs typeface="Arial" panose="020B0604020202020204" pitchFamily="34" charset="0"/>
              </a:rPr>
              <a:t>&lt;!DOCTYPE html&gt;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html</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head</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style</a:t>
            </a:r>
            <a:r>
              <a:rPr lang="en-US" sz="1500" dirty="0">
                <a:latin typeface="Arial" panose="020B0604020202020204" pitchFamily="34" charset="0"/>
                <a:cs typeface="Arial" panose="020B0604020202020204" pitchFamily="34" charset="0"/>
              </a:rPr>
              <a:t>&gt;</a:t>
            </a:r>
          </a:p>
          <a:p>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 {</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background-color</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coral</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width</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200px</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height</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65px</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border</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1px solid</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overflow</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visible</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style</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head</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body</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h2</a:t>
            </a:r>
            <a:r>
              <a:rPr lang="en-US" sz="1500" dirty="0">
                <a:latin typeface="Arial" panose="020B0604020202020204" pitchFamily="34" charset="0"/>
                <a:cs typeface="Arial" panose="020B0604020202020204" pitchFamily="34" charset="0"/>
              </a:rPr>
              <a:t>&gt;Overflow: visible&lt;/</a:t>
            </a:r>
            <a:r>
              <a:rPr lang="en-US" sz="1500" dirty="0">
                <a:solidFill>
                  <a:srgbClr val="994E15"/>
                </a:solidFill>
                <a:latin typeface="Arial" panose="020B0604020202020204" pitchFamily="34" charset="0"/>
                <a:cs typeface="Arial" panose="020B0604020202020204" pitchFamily="34" charset="0"/>
              </a:rPr>
              <a:t>h2</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&gt;You can use the overflow property when you want to have better control of the layout. The overflow property specifies what happens if content overflows an element's box.&lt;/</a:t>
            </a:r>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body</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html</a:t>
            </a:r>
            <a:r>
              <a:rPr lang="en-US" sz="1500" dirty="0">
                <a:latin typeface="Arial" panose="020B0604020202020204" pitchFamily="34" charset="0"/>
                <a:cs typeface="Arial" panose="020B0604020202020204" pitchFamily="34" charset="0"/>
              </a:rPr>
              <a:t>&gt;</a:t>
            </a:r>
          </a:p>
        </p:txBody>
      </p:sp>
      <p:pic>
        <p:nvPicPr>
          <p:cNvPr id="8" name="Picture 7">
            <a:extLst>
              <a:ext uri="{FF2B5EF4-FFF2-40B4-BE49-F238E27FC236}">
                <a16:creationId xmlns="" xmlns:a16="http://schemas.microsoft.com/office/drawing/2014/main" id="{2D668AF6-809C-4EAE-B2E4-F60CAA021D28}"/>
              </a:ext>
            </a:extLst>
          </p:cNvPr>
          <p:cNvPicPr>
            <a:picLocks noChangeAspect="1"/>
          </p:cNvPicPr>
          <p:nvPr/>
        </p:nvPicPr>
        <p:blipFill>
          <a:blip r:embed="rId3"/>
          <a:stretch>
            <a:fillRect/>
          </a:stretch>
        </p:blipFill>
        <p:spPr>
          <a:xfrm>
            <a:off x="6506597" y="2418351"/>
            <a:ext cx="5101036" cy="2721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39229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98</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423876"/>
            <a:ext cx="6094476" cy="57785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b="1" i="1" dirty="0">
                <a:solidFill>
                  <a:srgbClr val="C00000"/>
                </a:solidFill>
                <a:latin typeface="Arial" panose="020B0604020202020204" pitchFamily="34" charset="0"/>
                <a:cs typeface="Arial" panose="020B0604020202020204" pitchFamily="34" charset="0"/>
              </a:rPr>
              <a:t>overflow: hidden</a:t>
            </a:r>
            <a:endParaRPr lang="fa-IR" sz="2400" b="1" i="1" dirty="0">
              <a:solidFill>
                <a:srgbClr val="C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300D703F-1388-4BEC-9987-C592CB4ED1E7}"/>
              </a:ext>
            </a:extLst>
          </p:cNvPr>
          <p:cNvSpPr txBox="1"/>
          <p:nvPr/>
        </p:nvSpPr>
        <p:spPr>
          <a:xfrm>
            <a:off x="719455" y="1142795"/>
            <a:ext cx="10011023"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With the hidden value, the overflow is clipped, and the rest of the content is hidden:</a:t>
            </a:r>
          </a:p>
        </p:txBody>
      </p:sp>
      <p:sp>
        <p:nvSpPr>
          <p:cNvPr id="12" name="TextBox 11">
            <a:extLst>
              <a:ext uri="{FF2B5EF4-FFF2-40B4-BE49-F238E27FC236}">
                <a16:creationId xmlns="" xmlns:a16="http://schemas.microsoft.com/office/drawing/2014/main" id="{25EAA6AB-5378-478F-9148-824D53E2B85B}"/>
              </a:ext>
            </a:extLst>
          </p:cNvPr>
          <p:cNvSpPr txBox="1"/>
          <p:nvPr/>
        </p:nvSpPr>
        <p:spPr>
          <a:xfrm>
            <a:off x="719455" y="1725143"/>
            <a:ext cx="6094476" cy="4708981"/>
          </a:xfrm>
          <a:prstGeom prst="rect">
            <a:avLst/>
          </a:prstGeom>
          <a:noFill/>
        </p:spPr>
        <p:txBody>
          <a:bodyPr wrap="square">
            <a:spAutoFit/>
          </a:bodyPr>
          <a:lstStyle/>
          <a:p>
            <a:r>
              <a:rPr lang="en-US" sz="1500" dirty="0">
                <a:latin typeface="Arial" panose="020B0604020202020204" pitchFamily="34" charset="0"/>
                <a:cs typeface="Arial" panose="020B0604020202020204" pitchFamily="34" charset="0"/>
              </a:rPr>
              <a:t>&lt;!DOCTYPE html&gt;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html</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head</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style</a:t>
            </a:r>
            <a:r>
              <a:rPr lang="en-US" sz="1500" dirty="0">
                <a:latin typeface="Arial" panose="020B0604020202020204" pitchFamily="34" charset="0"/>
                <a:cs typeface="Arial" panose="020B0604020202020204" pitchFamily="34" charset="0"/>
              </a:rPr>
              <a:t>&gt;</a:t>
            </a:r>
          </a:p>
          <a:p>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 {</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background-color</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coral</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width</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200px</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height</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65px</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border</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1px solid black</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overflow</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hidden</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style</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head</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body</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h2</a:t>
            </a:r>
            <a:r>
              <a:rPr lang="en-US" sz="1500" dirty="0">
                <a:latin typeface="Arial" panose="020B0604020202020204" pitchFamily="34" charset="0"/>
                <a:cs typeface="Arial" panose="020B0604020202020204" pitchFamily="34" charset="0"/>
              </a:rPr>
              <a:t>&gt;Overflow: hidden&lt;/</a:t>
            </a:r>
            <a:r>
              <a:rPr lang="en-US" sz="1500" dirty="0">
                <a:solidFill>
                  <a:srgbClr val="994E15"/>
                </a:solidFill>
                <a:latin typeface="Arial" panose="020B0604020202020204" pitchFamily="34" charset="0"/>
                <a:cs typeface="Arial" panose="020B0604020202020204" pitchFamily="34" charset="0"/>
              </a:rPr>
              <a:t>h2</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&gt;You can use the overflow property when you want to have better control of the layout. The overflow property specifies what happens if content overflows an element's box.&lt;/</a:t>
            </a:r>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body</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html</a:t>
            </a:r>
            <a:r>
              <a:rPr lang="en-US" sz="1500" dirty="0">
                <a:latin typeface="Arial" panose="020B0604020202020204" pitchFamily="34" charset="0"/>
                <a:cs typeface="Arial" panose="020B0604020202020204" pitchFamily="34" charset="0"/>
              </a:rPr>
              <a:t>&gt;</a:t>
            </a:r>
          </a:p>
        </p:txBody>
      </p:sp>
      <p:pic>
        <p:nvPicPr>
          <p:cNvPr id="6" name="Picture 5">
            <a:extLst>
              <a:ext uri="{FF2B5EF4-FFF2-40B4-BE49-F238E27FC236}">
                <a16:creationId xmlns="" xmlns:a16="http://schemas.microsoft.com/office/drawing/2014/main" id="{B04BA8A8-AAE3-4F6F-8F96-6FBA9479ABCA}"/>
              </a:ext>
            </a:extLst>
          </p:cNvPr>
          <p:cNvPicPr>
            <a:picLocks noChangeAspect="1"/>
          </p:cNvPicPr>
          <p:nvPr/>
        </p:nvPicPr>
        <p:blipFill>
          <a:blip r:embed="rId3"/>
          <a:stretch>
            <a:fillRect/>
          </a:stretch>
        </p:blipFill>
        <p:spPr>
          <a:xfrm>
            <a:off x="6351937" y="2267712"/>
            <a:ext cx="5255696" cy="2800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44480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五边形 1">
            <a:extLst>
              <a:ext uri="{FF2B5EF4-FFF2-40B4-BE49-F238E27FC236}">
                <a16:creationId xmlns="" xmlns:a16="http://schemas.microsoft.com/office/drawing/2014/main" id="{1150FA1D-4424-44CD-9753-70E45FF19F1F}"/>
              </a:ext>
            </a:extLst>
          </p:cNvPr>
          <p:cNvSpPr/>
          <p:nvPr/>
        </p:nvSpPr>
        <p:spPr>
          <a:xfrm>
            <a:off x="259080" y="460623"/>
            <a:ext cx="460375" cy="584775"/>
          </a:xfrm>
          <a:prstGeom prst="homePlate">
            <a:avLst>
              <a:gd name="adj" fmla="val 3151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Slide Number Placeholder 3">
            <a:extLst>
              <a:ext uri="{FF2B5EF4-FFF2-40B4-BE49-F238E27FC236}">
                <a16:creationId xmlns="" xmlns:a16="http://schemas.microsoft.com/office/drawing/2014/main" id="{618C94D3-DF6E-4ECF-B29C-62272129B007}"/>
              </a:ext>
            </a:extLst>
          </p:cNvPr>
          <p:cNvSpPr>
            <a:spLocks noGrp="1"/>
          </p:cNvSpPr>
          <p:nvPr>
            <p:ph type="sldNum" sz="quarter" idx="12"/>
          </p:nvPr>
        </p:nvSpPr>
        <p:spPr/>
        <p:txBody>
          <a:bodyPr/>
          <a:lstStyle/>
          <a:p>
            <a:fld id="{CDE1651F-BCDB-4DC2-9A8D-B6E1C817E896}" type="slidenum">
              <a:rPr lang="zh-CN" altLang="en-US" smtClean="0"/>
              <a:t>99</a:t>
            </a:fld>
            <a:endParaRPr lang="zh-CN" altLang="en-US"/>
          </a:p>
        </p:txBody>
      </p:sp>
      <p:pic>
        <p:nvPicPr>
          <p:cNvPr id="60" name="Picture 59">
            <a:extLst>
              <a:ext uri="{FF2B5EF4-FFF2-40B4-BE49-F238E27FC236}">
                <a16:creationId xmlns="" xmlns:a16="http://schemas.microsoft.com/office/drawing/2014/main" id="{1A624518-AD5F-45EB-9DD0-9FC99C3CD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478" y="598401"/>
            <a:ext cx="877155" cy="1275556"/>
          </a:xfrm>
          <a:prstGeom prst="rect">
            <a:avLst/>
          </a:prstGeom>
        </p:spPr>
      </p:pic>
      <p:sp>
        <p:nvSpPr>
          <p:cNvPr id="10" name="TextBox 9">
            <a:extLst>
              <a:ext uri="{FF2B5EF4-FFF2-40B4-BE49-F238E27FC236}">
                <a16:creationId xmlns="" xmlns:a16="http://schemas.microsoft.com/office/drawing/2014/main" id="{5692D77B-72E1-4975-9918-9E349B1D097A}"/>
              </a:ext>
            </a:extLst>
          </p:cNvPr>
          <p:cNvSpPr txBox="1"/>
          <p:nvPr/>
        </p:nvSpPr>
        <p:spPr>
          <a:xfrm>
            <a:off x="719455" y="423876"/>
            <a:ext cx="6094476" cy="577850"/>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sz="2400" b="1" i="1" dirty="0">
                <a:solidFill>
                  <a:srgbClr val="C00000"/>
                </a:solidFill>
                <a:latin typeface="Arial" panose="020B0604020202020204" pitchFamily="34" charset="0"/>
                <a:cs typeface="Arial" panose="020B0604020202020204" pitchFamily="34" charset="0"/>
              </a:rPr>
              <a:t>overflow: scroll</a:t>
            </a:r>
            <a:endParaRPr lang="fa-IR" sz="2400" b="1" i="1" dirty="0">
              <a:solidFill>
                <a:srgbClr val="C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 xmlns:a16="http://schemas.microsoft.com/office/drawing/2014/main" id="{300D703F-1388-4BEC-9987-C592CB4ED1E7}"/>
              </a:ext>
            </a:extLst>
          </p:cNvPr>
          <p:cNvSpPr txBox="1"/>
          <p:nvPr/>
        </p:nvSpPr>
        <p:spPr>
          <a:xfrm>
            <a:off x="719455" y="1142795"/>
            <a:ext cx="10011023"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Setting the value to scroll, the overflow is clipped and a scrollbar is added to scroll inside the box. Note that this will add a scrollbar both horizontally and vertically (even if you do not need it):</a:t>
            </a:r>
          </a:p>
        </p:txBody>
      </p:sp>
      <p:sp>
        <p:nvSpPr>
          <p:cNvPr id="13" name="TextBox 12">
            <a:extLst>
              <a:ext uri="{FF2B5EF4-FFF2-40B4-BE49-F238E27FC236}">
                <a16:creationId xmlns="" xmlns:a16="http://schemas.microsoft.com/office/drawing/2014/main" id="{1616B5ED-1CB4-4930-BBA1-A2E7EC9FB848}"/>
              </a:ext>
            </a:extLst>
          </p:cNvPr>
          <p:cNvSpPr txBox="1"/>
          <p:nvPr/>
        </p:nvSpPr>
        <p:spPr>
          <a:xfrm>
            <a:off x="719455" y="1930195"/>
            <a:ext cx="6094476" cy="4708981"/>
          </a:xfrm>
          <a:prstGeom prst="rect">
            <a:avLst/>
          </a:prstGeom>
          <a:noFill/>
        </p:spPr>
        <p:txBody>
          <a:bodyPr wrap="square">
            <a:spAutoFit/>
          </a:bodyPr>
          <a:lstStyle/>
          <a:p>
            <a:r>
              <a:rPr lang="en-US" sz="1500" dirty="0">
                <a:latin typeface="Arial" panose="020B0604020202020204" pitchFamily="34" charset="0"/>
                <a:cs typeface="Arial" panose="020B0604020202020204" pitchFamily="34" charset="0"/>
              </a:rPr>
              <a:t>&lt;!DOCTYPE html&gt;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html</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head</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style</a:t>
            </a:r>
            <a:r>
              <a:rPr lang="en-US" sz="1500" dirty="0">
                <a:latin typeface="Arial" panose="020B0604020202020204" pitchFamily="34" charset="0"/>
                <a:cs typeface="Arial" panose="020B0604020202020204" pitchFamily="34" charset="0"/>
              </a:rPr>
              <a:t>&gt;</a:t>
            </a:r>
          </a:p>
          <a:p>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 {</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background-color</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coral</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width</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200px</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height</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100px</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border</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1px solid black</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  </a:t>
            </a:r>
            <a:r>
              <a:rPr lang="en-US" sz="1500" dirty="0">
                <a:solidFill>
                  <a:srgbClr val="FF0000"/>
                </a:solidFill>
                <a:latin typeface="Arial" panose="020B0604020202020204" pitchFamily="34" charset="0"/>
                <a:cs typeface="Arial" panose="020B0604020202020204" pitchFamily="34" charset="0"/>
              </a:rPr>
              <a:t>overflow</a:t>
            </a:r>
            <a:r>
              <a:rPr lang="en-US" sz="1500" dirty="0">
                <a:latin typeface="Arial" panose="020B0604020202020204" pitchFamily="34" charset="0"/>
                <a:cs typeface="Arial" panose="020B0604020202020204" pitchFamily="34" charset="0"/>
              </a:rPr>
              <a:t>: </a:t>
            </a:r>
            <a:r>
              <a:rPr lang="en-US" sz="1500" dirty="0">
                <a:solidFill>
                  <a:schemeClr val="accent3">
                    <a:lumMod val="75000"/>
                  </a:schemeClr>
                </a:solidFill>
                <a:latin typeface="Arial" panose="020B0604020202020204" pitchFamily="34" charset="0"/>
                <a:cs typeface="Arial" panose="020B0604020202020204" pitchFamily="34" charset="0"/>
              </a:rPr>
              <a:t>scroll</a:t>
            </a:r>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style</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head</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body</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h2</a:t>
            </a:r>
            <a:r>
              <a:rPr lang="en-US" sz="1500" dirty="0">
                <a:latin typeface="Arial" panose="020B0604020202020204" pitchFamily="34" charset="0"/>
                <a:cs typeface="Arial" panose="020B0604020202020204" pitchFamily="34" charset="0"/>
              </a:rPr>
              <a:t>&gt;Overflow: scroll&lt;/</a:t>
            </a:r>
            <a:r>
              <a:rPr lang="en-US" sz="1500" dirty="0">
                <a:solidFill>
                  <a:srgbClr val="994E15"/>
                </a:solidFill>
                <a:latin typeface="Arial" panose="020B0604020202020204" pitchFamily="34" charset="0"/>
                <a:cs typeface="Arial" panose="020B0604020202020204" pitchFamily="34" charset="0"/>
              </a:rPr>
              <a:t>h2</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&gt;You can use the overflow property when you want to have better control of the layout. The overflow property specifies what happens if content overflows an element's box.&lt;/</a:t>
            </a:r>
            <a:r>
              <a:rPr lang="en-US" sz="1500" dirty="0">
                <a:solidFill>
                  <a:srgbClr val="994E15"/>
                </a:solidFill>
                <a:latin typeface="Arial" panose="020B0604020202020204" pitchFamily="34" charset="0"/>
                <a:cs typeface="Arial" panose="020B0604020202020204" pitchFamily="34" charset="0"/>
              </a:rPr>
              <a:t>div</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body</a:t>
            </a:r>
            <a:r>
              <a:rPr lang="en-US" sz="1500" dirty="0">
                <a:latin typeface="Arial" panose="020B0604020202020204" pitchFamily="34" charset="0"/>
                <a:cs typeface="Arial" panose="020B0604020202020204" pitchFamily="34" charset="0"/>
              </a:rPr>
              <a:t>&gt;</a:t>
            </a:r>
          </a:p>
          <a:p>
            <a:r>
              <a:rPr lang="en-US" sz="1500" dirty="0">
                <a:latin typeface="Arial" panose="020B0604020202020204" pitchFamily="34" charset="0"/>
                <a:cs typeface="Arial" panose="020B0604020202020204" pitchFamily="34" charset="0"/>
              </a:rPr>
              <a:t>&lt;/</a:t>
            </a:r>
            <a:r>
              <a:rPr lang="en-US" sz="1500" dirty="0">
                <a:solidFill>
                  <a:srgbClr val="994E15"/>
                </a:solidFill>
                <a:latin typeface="Arial" panose="020B0604020202020204" pitchFamily="34" charset="0"/>
                <a:cs typeface="Arial" panose="020B0604020202020204" pitchFamily="34" charset="0"/>
              </a:rPr>
              <a:t>html</a:t>
            </a:r>
            <a:r>
              <a:rPr lang="en-US" sz="1500" dirty="0">
                <a:latin typeface="Arial" panose="020B0604020202020204" pitchFamily="34" charset="0"/>
                <a:cs typeface="Arial" panose="020B0604020202020204" pitchFamily="34" charset="0"/>
              </a:rPr>
              <a:t>&gt;</a:t>
            </a:r>
          </a:p>
        </p:txBody>
      </p:sp>
      <p:pic>
        <p:nvPicPr>
          <p:cNvPr id="7" name="Picture 6">
            <a:extLst>
              <a:ext uri="{FF2B5EF4-FFF2-40B4-BE49-F238E27FC236}">
                <a16:creationId xmlns="" xmlns:a16="http://schemas.microsoft.com/office/drawing/2014/main" id="{B58917C6-0182-441E-8425-29798D81B469}"/>
              </a:ext>
            </a:extLst>
          </p:cNvPr>
          <p:cNvPicPr>
            <a:picLocks noChangeAspect="1"/>
          </p:cNvPicPr>
          <p:nvPr/>
        </p:nvPicPr>
        <p:blipFill>
          <a:blip r:embed="rId3"/>
          <a:stretch>
            <a:fillRect/>
          </a:stretch>
        </p:blipFill>
        <p:spPr>
          <a:xfrm>
            <a:off x="6272784" y="2418351"/>
            <a:ext cx="5334848" cy="2760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79836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ags/tag10.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11.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12.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13.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14.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15.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16.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2.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3.xml><?xml version="1.0" encoding="utf-8"?>
<p:tagLst xmlns:a="http://schemas.openxmlformats.org/drawingml/2006/main" xmlns:r="http://schemas.openxmlformats.org/officeDocument/2006/relationships" xmlns:p="http://schemas.openxmlformats.org/presentationml/2006/main">
  <p:tag name="ISLIDE.ICON" val="#68131;#66117;#173658;#176715;"/>
</p:tagLst>
</file>

<file path=ppt/tags/tag4.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5.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6.xml><?xml version="1.0" encoding="utf-8"?>
<p:tagLst xmlns:a="http://schemas.openxmlformats.org/drawingml/2006/main" xmlns:r="http://schemas.openxmlformats.org/officeDocument/2006/relationships" xmlns:p="http://schemas.openxmlformats.org/presentationml/2006/main">
  <p:tag name="ISLIDE.ICON" val="#68131;#66117;#173658;#176715;"/>
</p:tagLst>
</file>

<file path=ppt/tags/tag7.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8.xml><?xml version="1.0" encoding="utf-8"?>
<p:tagLst xmlns:a="http://schemas.openxmlformats.org/drawingml/2006/main" xmlns:r="http://schemas.openxmlformats.org/officeDocument/2006/relationships" xmlns:p="http://schemas.openxmlformats.org/presentationml/2006/main">
  <p:tag name="ISLIDE.ICON" val="#50413;#142383;"/>
</p:tagLst>
</file>

<file path=ppt/tags/tag9.xml><?xml version="1.0" encoding="utf-8"?>
<p:tagLst xmlns:a="http://schemas.openxmlformats.org/drawingml/2006/main" xmlns:r="http://schemas.openxmlformats.org/officeDocument/2006/relationships" xmlns:p="http://schemas.openxmlformats.org/presentationml/2006/main">
  <p:tag name="ISLIDE.ICON" val="#50413;#142383;"/>
</p:tagLst>
</file>

<file path=ppt/theme/theme1.xml><?xml version="1.0" encoding="utf-8"?>
<a:theme xmlns:a="http://schemas.openxmlformats.org/drawingml/2006/main" name="www.freeppt7.com">
  <a:themeElements>
    <a:clrScheme name="Office">
      <a:dk1>
        <a:srgbClr val="000000"/>
      </a:dk1>
      <a:lt1>
        <a:srgbClr val="FFFFFF"/>
      </a:lt1>
      <a:dk2>
        <a:srgbClr val="778495"/>
      </a:dk2>
      <a:lt2>
        <a:srgbClr val="F0F0F0"/>
      </a:lt2>
      <a:accent1>
        <a:srgbClr val="1F448E"/>
      </a:accent1>
      <a:accent2>
        <a:srgbClr val="056DD7"/>
      </a:accent2>
      <a:accent3>
        <a:srgbClr val="3B94FF"/>
      </a:accent3>
      <a:accent4>
        <a:srgbClr val="6C6C6A"/>
      </a:accent4>
      <a:accent5>
        <a:srgbClr val="9C9C9E"/>
      </a:accent5>
      <a:accent6>
        <a:srgbClr val="BBBDBB"/>
      </a:accent6>
      <a:hlink>
        <a:srgbClr val="046EA4"/>
      </a:hlink>
      <a:folHlink>
        <a:srgbClr val="BFBFBF"/>
      </a:folHlink>
    </a:clrScheme>
    <a:fontScheme name="sctvz4k0">
      <a:majorFont>
        <a:latin typeface="印品黑体"/>
        <a:ea typeface="微软雅黑"/>
        <a:cs typeface=""/>
      </a:majorFont>
      <a:minorFont>
        <a:latin typeface="印品黑体"/>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1F448E"/>
    </a:accent1>
    <a:accent2>
      <a:srgbClr val="056DD7"/>
    </a:accent2>
    <a:accent3>
      <a:srgbClr val="3B94FF"/>
    </a:accent3>
    <a:accent4>
      <a:srgbClr val="6C6C6A"/>
    </a:accent4>
    <a:accent5>
      <a:srgbClr val="9C9C9E"/>
    </a:accent5>
    <a:accent6>
      <a:srgbClr val="BBBDBB"/>
    </a:accent6>
    <a:hlink>
      <a:srgbClr val="046EA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3352</TotalTime>
  <Words>11721</Words>
  <Application>Microsoft Office PowerPoint</Application>
  <PresentationFormat>Widescreen</PresentationFormat>
  <Paragraphs>2419</Paragraphs>
  <Slides>198</Slides>
  <Notes>20</Notes>
  <HiddenSlides>0</HiddenSlides>
  <MMClips>9</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198</vt:i4>
      </vt:variant>
    </vt:vector>
  </HeadingPairs>
  <TitlesOfParts>
    <vt:vector size="211" baseType="lpstr">
      <vt:lpstr>等线</vt:lpstr>
      <vt:lpstr>微软雅黑</vt:lpstr>
      <vt:lpstr>宋体</vt:lpstr>
      <vt:lpstr>Arial</vt:lpstr>
      <vt:lpstr>Arial(body)</vt:lpstr>
      <vt:lpstr>Calibri</vt:lpstr>
      <vt:lpstr>Consolas</vt:lpstr>
      <vt:lpstr>Segoe UI</vt:lpstr>
      <vt:lpstr>Verdana</vt:lpstr>
      <vt:lpstr>Wingdings</vt:lpstr>
      <vt:lpstr>印品黑体</vt:lpstr>
      <vt:lpstr>www.freeppt7.com</vt:lpstr>
      <vt:lpstr>www.jpppt.com</vt:lpstr>
      <vt:lpstr>An Introdution to 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way is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第一PPT</Manager>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dc:title>
  <dc:creator>第一PPT</dc:creator>
  <cp:keywords>www.1ppt.com</cp:keywords>
  <dc:description>www.1ppt.com</dc:description>
  <cp:lastModifiedBy>admin</cp:lastModifiedBy>
  <cp:revision>153</cp:revision>
  <dcterms:created xsi:type="dcterms:W3CDTF">2022-02-19T09:08:26Z</dcterms:created>
  <dcterms:modified xsi:type="dcterms:W3CDTF">2025-03-06T10:38:28Z</dcterms:modified>
</cp:coreProperties>
</file>